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Lst>
  <p:notesMasterIdLst>
    <p:notesMasterId r:id="rId56"/>
  </p:notesMasterIdLst>
  <p:sldIdLst>
    <p:sldId id="256" r:id="rId3"/>
    <p:sldId id="650" r:id="rId4"/>
    <p:sldId id="508" r:id="rId5"/>
    <p:sldId id="635" r:id="rId6"/>
    <p:sldId id="647" r:id="rId7"/>
    <p:sldId id="637" r:id="rId8"/>
    <p:sldId id="665" r:id="rId9"/>
    <p:sldId id="651" r:id="rId10"/>
    <p:sldId id="663" r:id="rId11"/>
    <p:sldId id="696" r:id="rId12"/>
    <p:sldId id="697" r:id="rId13"/>
    <p:sldId id="654" r:id="rId14"/>
    <p:sldId id="655" r:id="rId15"/>
    <p:sldId id="638" r:id="rId16"/>
    <p:sldId id="684" r:id="rId17"/>
    <p:sldId id="675" r:id="rId18"/>
    <p:sldId id="691" r:id="rId19"/>
    <p:sldId id="674" r:id="rId20"/>
    <p:sldId id="692" r:id="rId21"/>
    <p:sldId id="693" r:id="rId22"/>
    <p:sldId id="695" r:id="rId23"/>
    <p:sldId id="678" r:id="rId24"/>
    <p:sldId id="639" r:id="rId25"/>
    <p:sldId id="679" r:id="rId26"/>
    <p:sldId id="680" r:id="rId27"/>
    <p:sldId id="682" r:id="rId28"/>
    <p:sldId id="687" r:id="rId29"/>
    <p:sldId id="690" r:id="rId30"/>
    <p:sldId id="426" r:id="rId31"/>
    <p:sldId id="653" r:id="rId32"/>
    <p:sldId id="656" r:id="rId33"/>
    <p:sldId id="683" r:id="rId34"/>
    <p:sldId id="686" r:id="rId35"/>
    <p:sldId id="657" r:id="rId36"/>
    <p:sldId id="659" r:id="rId37"/>
    <p:sldId id="648" r:id="rId38"/>
    <p:sldId id="636" r:id="rId39"/>
    <p:sldId id="669" r:id="rId40"/>
    <p:sldId id="664" r:id="rId41"/>
    <p:sldId id="660" r:id="rId42"/>
    <p:sldId id="670" r:id="rId43"/>
    <p:sldId id="666" r:id="rId44"/>
    <p:sldId id="661" r:id="rId45"/>
    <p:sldId id="699" r:id="rId46"/>
    <p:sldId id="685" r:id="rId47"/>
    <p:sldId id="662" r:id="rId48"/>
    <p:sldId id="668" r:id="rId49"/>
    <p:sldId id="618" r:id="rId50"/>
    <p:sldId id="694" r:id="rId51"/>
    <p:sldId id="698" r:id="rId52"/>
    <p:sldId id="689" r:id="rId53"/>
    <p:sldId id="606" r:id="rId54"/>
    <p:sldId id="628" r:id="rId55"/>
  </p:sldIdLst>
  <p:sldSz cx="9144000" cy="6858000" type="screen4x3"/>
  <p:notesSz cx="6858000" cy="9144000"/>
  <p:custShowLst>
    <p:custShow name="Presentation for MVIS Iris Show" id="0">
      <p:sldLst>
        <p:sld r:id="rId3"/>
        <p:sld r:id="rId31"/>
      </p:sldLst>
    </p:custShow>
  </p:custShowLst>
  <p:defaultTextStyle>
    <a:defPPr>
      <a:defRPr lang="en-US"/>
    </a:defPPr>
    <a:lvl1pPr algn="ctr" rtl="0" fontAlgn="base">
      <a:spcBef>
        <a:spcPct val="0"/>
      </a:spcBef>
      <a:spcAft>
        <a:spcPct val="0"/>
      </a:spcAft>
      <a:defRPr sz="1600" b="1" kern="1200">
        <a:solidFill>
          <a:schemeClr val="tx2"/>
        </a:solidFill>
        <a:latin typeface="Comic Sans MS" panose="030F0702030302020204" pitchFamily="66" charset="0"/>
        <a:ea typeface="+mn-ea"/>
        <a:cs typeface="Arial" panose="020B0604020202020204" pitchFamily="34" charset="0"/>
      </a:defRPr>
    </a:lvl1pPr>
    <a:lvl2pPr marL="457200" algn="ctr" rtl="0" fontAlgn="base">
      <a:spcBef>
        <a:spcPct val="0"/>
      </a:spcBef>
      <a:spcAft>
        <a:spcPct val="0"/>
      </a:spcAft>
      <a:defRPr sz="1600" b="1" kern="1200">
        <a:solidFill>
          <a:schemeClr val="tx2"/>
        </a:solidFill>
        <a:latin typeface="Comic Sans MS" panose="030F0702030302020204" pitchFamily="66" charset="0"/>
        <a:ea typeface="+mn-ea"/>
        <a:cs typeface="Arial" panose="020B0604020202020204" pitchFamily="34" charset="0"/>
      </a:defRPr>
    </a:lvl2pPr>
    <a:lvl3pPr marL="914400" algn="ctr" rtl="0" fontAlgn="base">
      <a:spcBef>
        <a:spcPct val="0"/>
      </a:spcBef>
      <a:spcAft>
        <a:spcPct val="0"/>
      </a:spcAft>
      <a:defRPr sz="1600" b="1" kern="1200">
        <a:solidFill>
          <a:schemeClr val="tx2"/>
        </a:solidFill>
        <a:latin typeface="Comic Sans MS" panose="030F0702030302020204" pitchFamily="66" charset="0"/>
        <a:ea typeface="+mn-ea"/>
        <a:cs typeface="Arial" panose="020B0604020202020204" pitchFamily="34" charset="0"/>
      </a:defRPr>
    </a:lvl3pPr>
    <a:lvl4pPr marL="1371600" algn="ctr" rtl="0" fontAlgn="base">
      <a:spcBef>
        <a:spcPct val="0"/>
      </a:spcBef>
      <a:spcAft>
        <a:spcPct val="0"/>
      </a:spcAft>
      <a:defRPr sz="1600" b="1" kern="1200">
        <a:solidFill>
          <a:schemeClr val="tx2"/>
        </a:solidFill>
        <a:latin typeface="Comic Sans MS" panose="030F0702030302020204" pitchFamily="66" charset="0"/>
        <a:ea typeface="+mn-ea"/>
        <a:cs typeface="Arial" panose="020B0604020202020204" pitchFamily="34" charset="0"/>
      </a:defRPr>
    </a:lvl4pPr>
    <a:lvl5pPr marL="1828800" algn="ctr" rtl="0" fontAlgn="base">
      <a:spcBef>
        <a:spcPct val="0"/>
      </a:spcBef>
      <a:spcAft>
        <a:spcPct val="0"/>
      </a:spcAft>
      <a:defRPr sz="1600" b="1" kern="1200">
        <a:solidFill>
          <a:schemeClr val="tx2"/>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1600" b="1" kern="1200">
        <a:solidFill>
          <a:schemeClr val="tx2"/>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1600" b="1" kern="1200">
        <a:solidFill>
          <a:schemeClr val="tx2"/>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1600" b="1" kern="1200">
        <a:solidFill>
          <a:schemeClr val="tx2"/>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1600" b="1" kern="1200">
        <a:solidFill>
          <a:schemeClr val="tx2"/>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85"/>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99"/>
    <a:srgbClr val="FFFF99"/>
    <a:srgbClr val="FFFFFF"/>
    <a:srgbClr val="FF6600"/>
    <a:srgbClr val="FFCC66"/>
    <a:srgbClr val="800080"/>
    <a:srgbClr val="B2B2B2"/>
    <a:srgbClr val="FFE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95" autoAdjust="0"/>
    <p:restoredTop sz="91285" autoAdjust="0"/>
  </p:normalViewPr>
  <p:slideViewPr>
    <p:cSldViewPr>
      <p:cViewPr varScale="1">
        <p:scale>
          <a:sx n="82" d="100"/>
          <a:sy n="82" d="100"/>
        </p:scale>
        <p:origin x="144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smtClean="0">
                <a:solidFill>
                  <a:schemeClr val="tx1"/>
                </a:solidFill>
                <a:latin typeface="Arial" pitchFamily="34" charset="0"/>
              </a:defRPr>
            </a:lvl1pPr>
          </a:lstStyle>
          <a:p>
            <a:pPr>
              <a:defRPr/>
            </a:pPr>
            <a:endParaRPr lang="en-US" altLang="en-US"/>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solidFill>
                  <a:schemeClr val="tx1"/>
                </a:solidFill>
                <a:latin typeface="Arial" pitchFamily="34" charset="0"/>
              </a:defRPr>
            </a:lvl1pPr>
          </a:lstStyle>
          <a:p>
            <a:pPr>
              <a:defRPr/>
            </a:pPr>
            <a:endParaRPr lang="en-US" alt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pitchFamily="34" charset="0"/>
              </a:defRPr>
            </a:lvl1pPr>
          </a:lstStyle>
          <a:p>
            <a:pPr>
              <a:defRPr/>
            </a:pPr>
            <a:endParaRPr lang="en-US" altLang="en-US"/>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anose="020B0604020202020204" pitchFamily="34" charset="0"/>
              </a:defRPr>
            </a:lvl1pPr>
          </a:lstStyle>
          <a:p>
            <a:fld id="{53B98BB5-FCBC-47E5-B4B6-B8D3A000FD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CDBDB0F-F50E-458A-893B-61ED786B93F7}" type="slidenum">
              <a:rPr lang="en-US" altLang="en-US" sz="1200" b="0">
                <a:solidFill>
                  <a:schemeClr val="tx1"/>
                </a:solidFill>
                <a:latin typeface="Arial" panose="020B0604020202020204" pitchFamily="34" charset="0"/>
              </a:rPr>
              <a:pPr eaLnBrk="1" hangingPunct="1"/>
              <a:t>1</a:t>
            </a:fld>
            <a:endParaRPr lang="en-US" altLang="en-US" sz="1200" b="0">
              <a:solidFill>
                <a:schemeClr val="tx1"/>
              </a:solidFill>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C6560171-541E-4744-B06B-F782C297A149}" type="slidenum">
              <a:rPr lang="en-US" altLang="en-US" sz="1200" b="0">
                <a:solidFill>
                  <a:schemeClr val="tx1"/>
                </a:solidFill>
                <a:latin typeface="Arial" panose="020B0604020202020204" pitchFamily="34" charset="0"/>
              </a:rPr>
              <a:pPr eaLnBrk="1" hangingPunct="1"/>
              <a:t>10</a:t>
            </a:fld>
            <a:endParaRPr lang="en-US" altLang="en-US" sz="1200" b="0">
              <a:solidFill>
                <a:schemeClr val="tx1"/>
              </a:solidFill>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43927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DE8AE61-3A18-4696-BE06-3F5FA01DE7FB}" type="slidenum">
              <a:rPr lang="en-US" altLang="en-US" sz="1200" b="0">
                <a:solidFill>
                  <a:schemeClr val="tx1"/>
                </a:solidFill>
                <a:latin typeface="Arial" panose="020B0604020202020204" pitchFamily="34" charset="0"/>
              </a:rPr>
              <a:pPr eaLnBrk="1" hangingPunct="1"/>
              <a:t>11</a:t>
            </a:fld>
            <a:endParaRPr lang="en-US" altLang="en-US" sz="1200" b="0">
              <a:solidFill>
                <a:schemeClr val="tx1"/>
              </a:solidFill>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86652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D5FB2FD-7CEE-4662-A363-0B732DE27AF3}" type="slidenum">
              <a:rPr lang="en-US" altLang="en-US" sz="1200" b="0">
                <a:solidFill>
                  <a:schemeClr val="tx1"/>
                </a:solidFill>
                <a:latin typeface="Arial" panose="020B0604020202020204" pitchFamily="34" charset="0"/>
              </a:rPr>
              <a:pPr eaLnBrk="1" hangingPunct="1"/>
              <a:t>12</a:t>
            </a:fld>
            <a:endParaRPr lang="en-US" altLang="en-US" sz="1200" b="0">
              <a:solidFill>
                <a:schemeClr val="tx1"/>
              </a:solidFill>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BC953B0-F644-4BE2-B467-9B95FAD3AC15}" type="slidenum">
              <a:rPr lang="en-US" altLang="en-US" sz="1200" b="0">
                <a:solidFill>
                  <a:schemeClr val="tx1"/>
                </a:solidFill>
                <a:latin typeface="Arial" panose="020B0604020202020204" pitchFamily="34" charset="0"/>
              </a:rPr>
              <a:pPr eaLnBrk="1" hangingPunct="1"/>
              <a:t>13</a:t>
            </a:fld>
            <a:endParaRPr lang="en-US" altLang="en-US" sz="1200" b="0">
              <a:solidFill>
                <a:schemeClr val="tx1"/>
              </a:solidFill>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A53DF3B-BB22-4AE6-A1F3-4888DD2D5CF0}" type="slidenum">
              <a:rPr lang="en-US" altLang="en-US" sz="1200" b="0">
                <a:solidFill>
                  <a:schemeClr val="tx1"/>
                </a:solidFill>
                <a:latin typeface="Arial" panose="020B0604020202020204" pitchFamily="34" charset="0"/>
              </a:rPr>
              <a:pPr eaLnBrk="1" hangingPunct="1"/>
              <a:t>14</a:t>
            </a:fld>
            <a:endParaRPr lang="en-US" altLang="en-US" sz="1200" b="0">
              <a:solidFill>
                <a:schemeClr val="tx1"/>
              </a:solidFill>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B5C66F9-AF95-4712-AEA1-F1DCA0E6C25A}" type="slidenum">
              <a:rPr lang="en-US" altLang="en-US" sz="1200" b="0">
                <a:solidFill>
                  <a:schemeClr val="tx1"/>
                </a:solidFill>
                <a:latin typeface="Arial" panose="020B0604020202020204" pitchFamily="34" charset="0"/>
              </a:rPr>
              <a:pPr eaLnBrk="1" hangingPunct="1"/>
              <a:t>15</a:t>
            </a:fld>
            <a:endParaRPr lang="en-US" altLang="en-US" sz="1200" b="0">
              <a:solidFill>
                <a:schemeClr val="tx1"/>
              </a:solidFill>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74EDEA6-7DD7-4197-8909-25163F7726C4}" type="slidenum">
              <a:rPr lang="en-US" altLang="en-US" sz="1200" b="0">
                <a:solidFill>
                  <a:schemeClr val="tx1"/>
                </a:solidFill>
                <a:latin typeface="Arial" panose="020B0604020202020204" pitchFamily="34" charset="0"/>
              </a:rPr>
              <a:pPr eaLnBrk="1" hangingPunct="1"/>
              <a:t>16</a:t>
            </a:fld>
            <a:endParaRPr lang="en-US" altLang="en-US" sz="1200" b="0">
              <a:solidFill>
                <a:schemeClr val="tx1"/>
              </a:solidFill>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eaLnBrk="1" hangingPunct="1"/>
            <a:endParaRPr lang="en-US" altLang="en-US"/>
          </a:p>
        </p:txBody>
      </p:sp>
      <p:sp>
        <p:nvSpPr>
          <p:cNvPr id="70660" name="Slide Number Placeholder 3"/>
          <p:cNvSpPr>
            <a:spLocks noGrp="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CEEDBEE4-9F85-417D-9030-532FCA6E155F}" type="slidenum">
              <a:rPr lang="en-US" altLang="en-US" sz="1200" b="0">
                <a:solidFill>
                  <a:schemeClr val="tx1"/>
                </a:solidFill>
                <a:latin typeface="Arial" panose="020B0604020202020204" pitchFamily="34" charset="0"/>
              </a:rPr>
              <a:pPr eaLnBrk="1" hangingPunct="1"/>
              <a:t>17</a:t>
            </a:fld>
            <a:endParaRPr lang="en-US" altLang="en-US" sz="1200" b="0">
              <a:solidFill>
                <a:schemeClr val="tx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E4FB9ED-996F-4E63-B7D9-94A5A05B79DD}" type="slidenum">
              <a:rPr lang="en-US" altLang="en-US" sz="1200" b="0">
                <a:solidFill>
                  <a:schemeClr val="tx1"/>
                </a:solidFill>
                <a:latin typeface="Arial" panose="020B0604020202020204" pitchFamily="34" charset="0"/>
              </a:rPr>
              <a:pPr eaLnBrk="1" hangingPunct="1"/>
              <a:t>18</a:t>
            </a:fld>
            <a:endParaRPr lang="en-US" altLang="en-US" sz="1200" b="0">
              <a:solidFill>
                <a:schemeClr val="tx1"/>
              </a:solidFill>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pPr eaLnBrk="1" hangingPunct="1"/>
            <a:endParaRPr lang="en-US" altLang="en-US"/>
          </a:p>
        </p:txBody>
      </p:sp>
      <p:sp>
        <p:nvSpPr>
          <p:cNvPr id="72708" name="Slide Number Placeholder 3"/>
          <p:cNvSpPr>
            <a:spLocks noGrp="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CCE4159-81E1-4861-BF2D-F6536876B56A}" type="slidenum">
              <a:rPr lang="en-US" altLang="en-US" sz="1200" b="0">
                <a:solidFill>
                  <a:schemeClr val="tx1"/>
                </a:solidFill>
                <a:latin typeface="Arial" panose="020B0604020202020204" pitchFamily="34" charset="0"/>
              </a:rPr>
              <a:pPr eaLnBrk="1" hangingPunct="1"/>
              <a:t>19</a:t>
            </a:fld>
            <a:endParaRPr lang="en-US" altLang="en-US" sz="1200" b="0">
              <a:solidFill>
                <a:schemeClr val="tx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87CBB41-CDB5-4FC6-9401-C24B9524E6C0}" type="slidenum">
              <a:rPr lang="en-US" altLang="en-US" sz="1200" b="0">
                <a:solidFill>
                  <a:schemeClr val="tx1"/>
                </a:solidFill>
                <a:latin typeface="Arial" panose="020B0604020202020204" pitchFamily="34" charset="0"/>
              </a:rPr>
              <a:pPr eaLnBrk="1" hangingPunct="1"/>
              <a:t>2</a:t>
            </a:fld>
            <a:endParaRPr lang="en-US" altLang="en-US" sz="1200" b="0">
              <a:solidFill>
                <a:schemeClr val="tx1"/>
              </a:solidFill>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pPr eaLnBrk="1" hangingPunct="1"/>
            <a:endParaRPr lang="en-US" altLang="en-US"/>
          </a:p>
        </p:txBody>
      </p:sp>
      <p:sp>
        <p:nvSpPr>
          <p:cNvPr id="73732" name="Slide Number Placeholder 3"/>
          <p:cNvSpPr>
            <a:spLocks noGrp="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36CCEA7-6315-4434-AEC7-1A3CF187B601}" type="slidenum">
              <a:rPr lang="en-US" altLang="en-US" sz="1200" b="0">
                <a:solidFill>
                  <a:schemeClr val="tx1"/>
                </a:solidFill>
                <a:latin typeface="Arial" panose="020B0604020202020204" pitchFamily="34" charset="0"/>
              </a:rPr>
              <a:pPr eaLnBrk="1" hangingPunct="1"/>
              <a:t>20</a:t>
            </a:fld>
            <a:endParaRPr lang="en-US" altLang="en-US" sz="1200" b="0">
              <a:solidFill>
                <a:schemeClr val="tx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FF35F42-85AF-4434-AB19-C45675078E67}" type="slidenum">
              <a:rPr lang="en-US" altLang="en-US" sz="1200" b="0">
                <a:solidFill>
                  <a:schemeClr val="tx1"/>
                </a:solidFill>
                <a:latin typeface="Arial" panose="020B0604020202020204" pitchFamily="34" charset="0"/>
              </a:rPr>
              <a:pPr eaLnBrk="1" hangingPunct="1"/>
              <a:t>21</a:t>
            </a:fld>
            <a:endParaRPr lang="en-US" altLang="en-US" sz="1200" b="0">
              <a:solidFill>
                <a:schemeClr val="tx1"/>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9169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4745DF0-C9E9-4607-80CA-9E4671B50F63}" type="slidenum">
              <a:rPr lang="en-US" altLang="en-US" sz="1200" b="0">
                <a:solidFill>
                  <a:schemeClr val="tx1"/>
                </a:solidFill>
                <a:latin typeface="Arial" panose="020B0604020202020204" pitchFamily="34" charset="0"/>
              </a:rPr>
              <a:pPr eaLnBrk="1" hangingPunct="1"/>
              <a:t>22</a:t>
            </a:fld>
            <a:endParaRPr lang="en-US" altLang="en-US" sz="1200" b="0">
              <a:solidFill>
                <a:schemeClr val="tx1"/>
              </a:solidFill>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FF35F42-85AF-4434-AB19-C45675078E67}" type="slidenum">
              <a:rPr lang="en-US" altLang="en-US" sz="1200" b="0">
                <a:solidFill>
                  <a:schemeClr val="tx1"/>
                </a:solidFill>
                <a:latin typeface="Arial" panose="020B0604020202020204" pitchFamily="34" charset="0"/>
              </a:rPr>
              <a:pPr eaLnBrk="1" hangingPunct="1"/>
              <a:t>23</a:t>
            </a:fld>
            <a:endParaRPr lang="en-US" altLang="en-US" sz="1200" b="0">
              <a:solidFill>
                <a:schemeClr val="tx1"/>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52DC147-3313-47D1-998E-DC298F008D72}" type="slidenum">
              <a:rPr lang="en-US" altLang="en-US" sz="1200" b="0">
                <a:solidFill>
                  <a:schemeClr val="tx1"/>
                </a:solidFill>
                <a:latin typeface="Arial" panose="020B0604020202020204" pitchFamily="34" charset="0"/>
              </a:rPr>
              <a:pPr eaLnBrk="1" hangingPunct="1"/>
              <a:t>24</a:t>
            </a:fld>
            <a:endParaRPr lang="en-US" altLang="en-US" sz="1200" b="0">
              <a:solidFill>
                <a:schemeClr val="tx1"/>
              </a:solidFill>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3E5FF6D-DCFE-4945-922A-C34273B2241A}" type="slidenum">
              <a:rPr lang="en-US" altLang="en-US" sz="1200" b="0">
                <a:solidFill>
                  <a:schemeClr val="tx1"/>
                </a:solidFill>
                <a:latin typeface="Arial" panose="020B0604020202020204" pitchFamily="34" charset="0"/>
              </a:rPr>
              <a:pPr eaLnBrk="1" hangingPunct="1"/>
              <a:t>25</a:t>
            </a:fld>
            <a:endParaRPr lang="en-US" altLang="en-US" sz="1200" b="0">
              <a:solidFill>
                <a:schemeClr val="tx1"/>
              </a:solidFill>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5BD8D2E-A2DF-46E3-9CA9-EFD6CFF48DA3}" type="slidenum">
              <a:rPr lang="en-US" altLang="en-US" sz="1200" b="0">
                <a:solidFill>
                  <a:schemeClr val="tx1"/>
                </a:solidFill>
                <a:latin typeface="Arial" panose="020B0604020202020204" pitchFamily="34" charset="0"/>
              </a:rPr>
              <a:pPr eaLnBrk="1" hangingPunct="1"/>
              <a:t>26</a:t>
            </a:fld>
            <a:endParaRPr lang="en-US" altLang="en-US" sz="1200" b="0">
              <a:solidFill>
                <a:schemeClr val="tx1"/>
              </a:solidFill>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9777956-6DB3-4BB8-B443-D615C2DE60B4}" type="slidenum">
              <a:rPr lang="en-US" altLang="en-US" sz="1200" b="0">
                <a:solidFill>
                  <a:schemeClr val="tx1"/>
                </a:solidFill>
                <a:latin typeface="Arial" panose="020B0604020202020204" pitchFamily="34" charset="0"/>
              </a:rPr>
              <a:pPr eaLnBrk="1" hangingPunct="1"/>
              <a:t>27</a:t>
            </a:fld>
            <a:endParaRPr lang="en-US" altLang="en-US" sz="1200" b="0">
              <a:solidFill>
                <a:schemeClr val="tx1"/>
              </a:solidFill>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C625C08-6A2C-4871-80D1-F27305D9EBC6}" type="slidenum">
              <a:rPr lang="en-US" altLang="en-US" sz="1200" b="0">
                <a:solidFill>
                  <a:schemeClr val="tx1"/>
                </a:solidFill>
                <a:latin typeface="Arial" panose="020B0604020202020204" pitchFamily="34" charset="0"/>
              </a:rPr>
              <a:pPr eaLnBrk="1" hangingPunct="1"/>
              <a:t>28</a:t>
            </a:fld>
            <a:endParaRPr lang="en-US" altLang="en-US" sz="1200" b="0">
              <a:solidFill>
                <a:schemeClr val="tx1"/>
              </a:solidFill>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tLang="en-US"/>
              <a:t>A youth can’t exhibit the same iris in both Division I and III at the same time.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8D003AC-F20C-4EF1-B4D0-609F6CB6649A}" type="slidenum">
              <a:rPr lang="en-US" altLang="en-US" sz="1200" b="0">
                <a:solidFill>
                  <a:schemeClr val="tx1"/>
                </a:solidFill>
                <a:latin typeface="Arial" panose="020B0604020202020204" pitchFamily="34" charset="0"/>
              </a:rPr>
              <a:pPr eaLnBrk="1" hangingPunct="1"/>
              <a:t>29</a:t>
            </a:fld>
            <a:endParaRPr lang="en-US" altLang="en-US" sz="1200" b="0">
              <a:solidFill>
                <a:schemeClr val="tx1"/>
              </a:solidFill>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97AD0E3-8B23-49C3-9480-75BA27F20327}" type="slidenum">
              <a:rPr lang="en-US" altLang="en-US" sz="1200" b="0">
                <a:solidFill>
                  <a:schemeClr val="tx1"/>
                </a:solidFill>
                <a:latin typeface="Arial" panose="020B0604020202020204" pitchFamily="34" charset="0"/>
              </a:rPr>
              <a:pPr eaLnBrk="1" hangingPunct="1"/>
              <a:t>3</a:t>
            </a:fld>
            <a:endParaRPr lang="en-US" altLang="en-US" sz="1200" b="0">
              <a:solidFill>
                <a:schemeClr val="tx1"/>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B2E4E96-8CAF-49B9-8638-44B0A7977F21}" type="slidenum">
              <a:rPr lang="en-US" altLang="en-US" sz="1200" b="0">
                <a:solidFill>
                  <a:schemeClr val="tx1"/>
                </a:solidFill>
                <a:latin typeface="Arial" panose="020B0604020202020204" pitchFamily="34" charset="0"/>
              </a:rPr>
              <a:pPr eaLnBrk="1" hangingPunct="1"/>
              <a:t>30</a:t>
            </a:fld>
            <a:endParaRPr lang="en-US" altLang="en-US" sz="1200" b="0">
              <a:solidFill>
                <a:schemeClr val="tx1"/>
              </a:solidFill>
              <a:latin typeface="Arial" panose="020B060402020202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0B77608-58AE-4E9C-8242-09297CC8E9C9}" type="slidenum">
              <a:rPr lang="en-US" altLang="en-US" sz="1200" b="0">
                <a:solidFill>
                  <a:schemeClr val="tx1"/>
                </a:solidFill>
                <a:latin typeface="Arial" panose="020B0604020202020204" pitchFamily="34" charset="0"/>
              </a:rPr>
              <a:pPr eaLnBrk="1" hangingPunct="1"/>
              <a:t>31</a:t>
            </a:fld>
            <a:endParaRPr lang="en-US" altLang="en-US" sz="1200" b="0">
              <a:solidFill>
                <a:schemeClr val="tx1"/>
              </a:solidFill>
              <a:latin typeface="Arial" panose="020B060402020202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4475A1D-6C95-47FA-AFF2-6685513C4A44}" type="slidenum">
              <a:rPr lang="en-US" altLang="en-US" sz="1200" b="0">
                <a:solidFill>
                  <a:schemeClr val="tx1"/>
                </a:solidFill>
                <a:latin typeface="Arial" panose="020B0604020202020204" pitchFamily="34" charset="0"/>
              </a:rPr>
              <a:pPr eaLnBrk="1" hangingPunct="1"/>
              <a:t>32</a:t>
            </a:fld>
            <a:endParaRPr lang="en-US" altLang="en-US" sz="1200" b="0">
              <a:solidFill>
                <a:schemeClr val="tx1"/>
              </a:solidFill>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9C372E0-064C-4FE0-B3C8-13E7990CAB73}" type="slidenum">
              <a:rPr lang="en-US" altLang="en-US" sz="1200" b="0">
                <a:solidFill>
                  <a:schemeClr val="tx1"/>
                </a:solidFill>
                <a:latin typeface="Arial" panose="020B0604020202020204" pitchFamily="34" charset="0"/>
              </a:rPr>
              <a:pPr eaLnBrk="1" hangingPunct="1"/>
              <a:t>33</a:t>
            </a:fld>
            <a:endParaRPr lang="en-US" altLang="en-US" sz="1200" b="0">
              <a:solidFill>
                <a:schemeClr val="tx1"/>
              </a:solidFill>
              <a:latin typeface="Arial" panose="020B060402020202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F4AB989-0DBB-422B-B14C-4E4877069937}" type="slidenum">
              <a:rPr lang="en-US" altLang="en-US" sz="1200" b="0">
                <a:solidFill>
                  <a:schemeClr val="tx1"/>
                </a:solidFill>
                <a:latin typeface="Arial" panose="020B0604020202020204" pitchFamily="34" charset="0"/>
              </a:rPr>
              <a:pPr eaLnBrk="1" hangingPunct="1"/>
              <a:t>34</a:t>
            </a:fld>
            <a:endParaRPr lang="en-US" altLang="en-US" sz="1200" b="0">
              <a:solidFill>
                <a:schemeClr val="tx1"/>
              </a:solidFill>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2F810A5-B9C1-4BD4-AFB9-52FBA946A203}" type="slidenum">
              <a:rPr lang="en-US" altLang="en-US" sz="1200" b="0">
                <a:solidFill>
                  <a:schemeClr val="tx1"/>
                </a:solidFill>
                <a:latin typeface="Arial" panose="020B0604020202020204" pitchFamily="34" charset="0"/>
              </a:rPr>
              <a:pPr eaLnBrk="1" hangingPunct="1"/>
              <a:t>35</a:t>
            </a:fld>
            <a:endParaRPr lang="en-US" altLang="en-US" sz="1200" b="0">
              <a:solidFill>
                <a:schemeClr val="tx1"/>
              </a:solidFill>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D6953EA-357D-45BB-AEC2-BB2F9A0542BC}" type="slidenum">
              <a:rPr lang="en-US" altLang="en-US" sz="1200" b="0">
                <a:solidFill>
                  <a:schemeClr val="tx1"/>
                </a:solidFill>
                <a:latin typeface="Arial" panose="020B0604020202020204" pitchFamily="34" charset="0"/>
              </a:rPr>
              <a:pPr eaLnBrk="1" hangingPunct="1"/>
              <a:t>36</a:t>
            </a:fld>
            <a:endParaRPr lang="en-US" altLang="en-US" sz="1200" b="0">
              <a:solidFill>
                <a:schemeClr val="tx1"/>
              </a:solidFill>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3B59872-9484-4063-B1F9-3D1B25321C13}" type="slidenum">
              <a:rPr lang="en-US" altLang="en-US" sz="1200" b="0">
                <a:solidFill>
                  <a:schemeClr val="tx1"/>
                </a:solidFill>
                <a:latin typeface="Arial" panose="020B0604020202020204" pitchFamily="34" charset="0"/>
              </a:rPr>
              <a:pPr eaLnBrk="1" hangingPunct="1"/>
              <a:t>37</a:t>
            </a:fld>
            <a:endParaRPr lang="en-US" altLang="en-US" sz="1200" b="0">
              <a:solidFill>
                <a:schemeClr val="tx1"/>
              </a:solidFill>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28B8F44-6CCB-4781-B7D8-3B98055C3741}" type="slidenum">
              <a:rPr lang="en-US" altLang="en-US" sz="1200" b="0">
                <a:solidFill>
                  <a:schemeClr val="tx1"/>
                </a:solidFill>
                <a:latin typeface="Arial" panose="020B0604020202020204" pitchFamily="34" charset="0"/>
              </a:rPr>
              <a:pPr eaLnBrk="1" hangingPunct="1"/>
              <a:t>38</a:t>
            </a:fld>
            <a:endParaRPr lang="en-US" altLang="en-US" sz="1200" b="0">
              <a:solidFill>
                <a:schemeClr val="tx1"/>
              </a:solidFill>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4B346F0-0BA8-40CB-8E2D-0DCF1A53FE6B}" type="slidenum">
              <a:rPr lang="en-US" altLang="en-US" sz="1200" b="0">
                <a:solidFill>
                  <a:schemeClr val="tx1"/>
                </a:solidFill>
                <a:latin typeface="Arial" panose="020B0604020202020204" pitchFamily="34" charset="0"/>
              </a:rPr>
              <a:pPr eaLnBrk="1" hangingPunct="1"/>
              <a:t>39</a:t>
            </a:fld>
            <a:endParaRPr lang="en-US" altLang="en-US" sz="1200" b="0">
              <a:solidFill>
                <a:schemeClr val="tx1"/>
              </a:solidFill>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CA64785-0C91-4015-BFA9-717B115A3379}" type="slidenum">
              <a:rPr lang="en-US" altLang="en-US" sz="1200" b="0">
                <a:solidFill>
                  <a:schemeClr val="tx1"/>
                </a:solidFill>
                <a:latin typeface="Arial" panose="020B0604020202020204" pitchFamily="34" charset="0"/>
              </a:rPr>
              <a:pPr eaLnBrk="1" hangingPunct="1"/>
              <a:t>4</a:t>
            </a:fld>
            <a:endParaRPr lang="en-US" altLang="en-US" sz="1200" b="0">
              <a:solidFill>
                <a:schemeClr val="tx1"/>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AFCFC01-F294-4348-A6C2-5CBCAA37391B}" type="slidenum">
              <a:rPr lang="en-US" altLang="en-US" sz="1200" b="0">
                <a:solidFill>
                  <a:schemeClr val="tx1"/>
                </a:solidFill>
                <a:latin typeface="Arial" panose="020B0604020202020204" pitchFamily="34" charset="0"/>
              </a:rPr>
              <a:pPr eaLnBrk="1" hangingPunct="1"/>
              <a:t>40</a:t>
            </a:fld>
            <a:endParaRPr lang="en-US" altLang="en-US" sz="1200" b="0">
              <a:solidFill>
                <a:schemeClr val="tx1"/>
              </a:solidFill>
              <a:latin typeface="Arial" panose="020B060402020202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4B20DBC-A269-4874-A380-3AF01019887E}" type="slidenum">
              <a:rPr lang="en-US" altLang="en-US" sz="1200" b="0">
                <a:solidFill>
                  <a:schemeClr val="tx1"/>
                </a:solidFill>
                <a:latin typeface="Arial" panose="020B0604020202020204" pitchFamily="34" charset="0"/>
              </a:rPr>
              <a:pPr eaLnBrk="1" hangingPunct="1"/>
              <a:t>41</a:t>
            </a:fld>
            <a:endParaRPr lang="en-US" altLang="en-US" sz="1200" b="0">
              <a:solidFill>
                <a:schemeClr val="tx1"/>
              </a:solidFill>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D8845AA-9D52-4138-8AA6-8EEF42F23988}" type="slidenum">
              <a:rPr lang="en-US" altLang="en-US" sz="1200" b="0">
                <a:solidFill>
                  <a:schemeClr val="tx1"/>
                </a:solidFill>
                <a:latin typeface="Arial" panose="020B0604020202020204" pitchFamily="34" charset="0"/>
              </a:rPr>
              <a:pPr eaLnBrk="1" hangingPunct="1"/>
              <a:t>42</a:t>
            </a:fld>
            <a:endParaRPr lang="en-US" altLang="en-US" sz="1200" b="0">
              <a:solidFill>
                <a:schemeClr val="tx1"/>
              </a:solidFill>
              <a:latin typeface="Arial" panose="020B060402020202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BE03342-EFD7-49B9-945E-DFA358FEE737}" type="slidenum">
              <a:rPr lang="en-US" altLang="en-US" sz="1200" b="0">
                <a:solidFill>
                  <a:schemeClr val="tx1"/>
                </a:solidFill>
                <a:latin typeface="Arial" panose="020B0604020202020204" pitchFamily="34" charset="0"/>
              </a:rPr>
              <a:pPr eaLnBrk="1" hangingPunct="1"/>
              <a:t>43</a:t>
            </a:fld>
            <a:endParaRPr lang="en-US" altLang="en-US" sz="1200" b="0">
              <a:solidFill>
                <a:schemeClr val="tx1"/>
              </a:solidFill>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06BCD7C-55EB-474F-B388-501819822AEF}" type="slidenum">
              <a:rPr lang="en-US" altLang="en-US" sz="1200" b="0">
                <a:solidFill>
                  <a:schemeClr val="tx1"/>
                </a:solidFill>
                <a:latin typeface="Arial" panose="020B0604020202020204" pitchFamily="34" charset="0"/>
              </a:rPr>
              <a:pPr eaLnBrk="1" hangingPunct="1"/>
              <a:t>45</a:t>
            </a:fld>
            <a:endParaRPr lang="en-US" altLang="en-US" sz="1200" b="0">
              <a:solidFill>
                <a:schemeClr val="tx1"/>
              </a:solidFill>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CBCF78A-4AF4-4345-96F4-BC1F86FAC6B3}" type="slidenum">
              <a:rPr lang="en-US" altLang="en-US" sz="1200" b="0">
                <a:solidFill>
                  <a:schemeClr val="tx1"/>
                </a:solidFill>
                <a:latin typeface="Arial" panose="020B0604020202020204" pitchFamily="34" charset="0"/>
              </a:rPr>
              <a:pPr eaLnBrk="1" hangingPunct="1"/>
              <a:t>46</a:t>
            </a:fld>
            <a:endParaRPr lang="en-US" altLang="en-US" sz="1200" b="0">
              <a:solidFill>
                <a:schemeClr val="tx1"/>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8A4C1C0-00C7-4C5D-96BE-BFEA396BB041}" type="slidenum">
              <a:rPr lang="en-US" altLang="en-US" sz="1200" b="0">
                <a:solidFill>
                  <a:schemeClr val="tx1"/>
                </a:solidFill>
                <a:latin typeface="Arial" panose="020B0604020202020204" pitchFamily="34" charset="0"/>
              </a:rPr>
              <a:pPr eaLnBrk="1" hangingPunct="1"/>
              <a:t>47</a:t>
            </a:fld>
            <a:endParaRPr lang="en-US" altLang="en-US" sz="1200" b="0">
              <a:solidFill>
                <a:schemeClr val="tx1"/>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390903B-6C1A-4B58-9132-B1F62E7CF25B}" type="slidenum">
              <a:rPr lang="en-US" altLang="en-US" sz="1200" b="0">
                <a:solidFill>
                  <a:schemeClr val="tx1"/>
                </a:solidFill>
                <a:latin typeface="Arial" panose="020B0604020202020204" pitchFamily="34" charset="0"/>
              </a:rPr>
              <a:pPr eaLnBrk="1" hangingPunct="1"/>
              <a:t>48</a:t>
            </a:fld>
            <a:endParaRPr lang="en-US" altLang="en-US" sz="1200" b="0">
              <a:solidFill>
                <a:schemeClr val="tx1"/>
              </a:solidFill>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a:t>Educational Value				25 pts</a:t>
            </a:r>
          </a:p>
          <a:p>
            <a:pPr eaLnBrk="1" hangingPunct="1"/>
            <a:r>
              <a:rPr lang="en-US" altLang="en-US"/>
              <a:t>Effectiveness and Presentation		50 pts</a:t>
            </a:r>
          </a:p>
          <a:p>
            <a:pPr eaLnBrk="1" hangingPunct="1"/>
            <a:r>
              <a:rPr lang="en-US" altLang="en-US"/>
              <a:t>Originality and Distinction		25 pts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pPr eaLnBrk="1" hangingPunct="1"/>
            <a:endParaRPr lang="en-US" altLang="en-US"/>
          </a:p>
        </p:txBody>
      </p:sp>
      <p:sp>
        <p:nvSpPr>
          <p:cNvPr id="103428" name="Slide Number Placeholder 3"/>
          <p:cNvSpPr>
            <a:spLocks noGrp="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8561631-D577-4FAB-95D8-66241AB42F47}" type="slidenum">
              <a:rPr lang="en-US" altLang="en-US" sz="1200" b="0">
                <a:solidFill>
                  <a:schemeClr val="tx1"/>
                </a:solidFill>
                <a:latin typeface="Arial" panose="020B0604020202020204" pitchFamily="34" charset="0"/>
              </a:rPr>
              <a:pPr eaLnBrk="1" hangingPunct="1"/>
              <a:t>49</a:t>
            </a:fld>
            <a:endParaRPr lang="en-US" altLang="en-US" sz="1200" b="0">
              <a:solidFill>
                <a:schemeClr val="tx1"/>
              </a:solidFill>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8F60073-CC64-4B67-B548-6207F34FBC43}" type="slidenum">
              <a:rPr lang="en-US" altLang="en-US" sz="1200" b="0">
                <a:solidFill>
                  <a:schemeClr val="tx1"/>
                </a:solidFill>
                <a:latin typeface="Arial" panose="020B0604020202020204" pitchFamily="34" charset="0"/>
              </a:rPr>
              <a:pPr eaLnBrk="1" hangingPunct="1"/>
              <a:t>51</a:t>
            </a:fld>
            <a:endParaRPr lang="en-US" altLang="en-US" sz="1200" b="0">
              <a:solidFill>
                <a:schemeClr val="tx1"/>
              </a:solidFill>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B50A4D4-5439-437C-80AD-BBFB11A223F0}" type="slidenum">
              <a:rPr lang="en-US" altLang="en-US" sz="1200" b="0">
                <a:solidFill>
                  <a:schemeClr val="tx1"/>
                </a:solidFill>
                <a:latin typeface="Arial" panose="020B0604020202020204" pitchFamily="34" charset="0"/>
              </a:rPr>
              <a:pPr eaLnBrk="1" hangingPunct="1"/>
              <a:t>5</a:t>
            </a:fld>
            <a:endParaRPr lang="en-US" altLang="en-US" sz="1200" b="0">
              <a:solidFill>
                <a:schemeClr val="tx1"/>
              </a:solidFill>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19ECFAD-31A4-4FF2-8939-52EC4FDB49A4}" type="slidenum">
              <a:rPr lang="en-US" altLang="en-US" sz="1200" b="0">
                <a:solidFill>
                  <a:schemeClr val="tx1"/>
                </a:solidFill>
                <a:latin typeface="Arial" panose="020B0604020202020204" pitchFamily="34" charset="0"/>
              </a:rPr>
              <a:pPr eaLnBrk="1" hangingPunct="1"/>
              <a:t>52</a:t>
            </a:fld>
            <a:endParaRPr lang="en-US" altLang="en-US" sz="1200" b="0">
              <a:solidFill>
                <a:schemeClr val="tx1"/>
              </a:solidFill>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8B964C6-8956-4E10-98CF-D66430DD28CB}" type="slidenum">
              <a:rPr lang="en-US" altLang="en-US" sz="1200" b="0">
                <a:solidFill>
                  <a:schemeClr val="tx1"/>
                </a:solidFill>
                <a:latin typeface="Arial" panose="020B0604020202020204" pitchFamily="34" charset="0"/>
              </a:rPr>
              <a:pPr eaLnBrk="1" hangingPunct="1"/>
              <a:t>53</a:t>
            </a:fld>
            <a:endParaRPr lang="en-US" altLang="en-US" sz="1200" b="0">
              <a:solidFill>
                <a:schemeClr val="tx1"/>
              </a:solidFill>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87EA822-F06B-49D2-90E6-A430D9BFEEFC}" type="slidenum">
              <a:rPr lang="en-US" altLang="en-US" sz="1200" b="0">
                <a:solidFill>
                  <a:schemeClr val="tx1"/>
                </a:solidFill>
                <a:latin typeface="Arial" panose="020B0604020202020204" pitchFamily="34" charset="0"/>
              </a:rPr>
              <a:pPr eaLnBrk="1" hangingPunct="1"/>
              <a:t>6</a:t>
            </a:fld>
            <a:endParaRPr lang="en-US" altLang="en-US" sz="1200" b="0">
              <a:solidFill>
                <a:schemeClr val="tx1"/>
              </a:solidFill>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BD72175-9543-45EF-B1E7-AB53FA133D67}" type="slidenum">
              <a:rPr lang="en-US" altLang="en-US" sz="1200" b="0">
                <a:solidFill>
                  <a:schemeClr val="tx1"/>
                </a:solidFill>
                <a:latin typeface="Arial" panose="020B0604020202020204" pitchFamily="34" charset="0"/>
              </a:rPr>
              <a:pPr eaLnBrk="1" hangingPunct="1"/>
              <a:t>7</a:t>
            </a:fld>
            <a:endParaRPr lang="en-US" altLang="en-US" sz="1200" b="0">
              <a:solidFill>
                <a:schemeClr val="tx1"/>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549FFFA-F456-4531-81B3-B5E8DF619845}" type="slidenum">
              <a:rPr lang="en-US" altLang="en-US" sz="1200" b="0">
                <a:solidFill>
                  <a:schemeClr val="tx1"/>
                </a:solidFill>
                <a:latin typeface="Arial" panose="020B0604020202020204" pitchFamily="34" charset="0"/>
              </a:rPr>
              <a:pPr eaLnBrk="1" hangingPunct="1"/>
              <a:t>8</a:t>
            </a:fld>
            <a:endParaRPr lang="en-US" altLang="en-US" sz="1200" b="0">
              <a:solidFill>
                <a:schemeClr val="tx1"/>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3A900DD-2103-4B21-843D-6EAC07A10A68}" type="slidenum">
              <a:rPr lang="en-US" altLang="en-US" sz="1200" b="0">
                <a:solidFill>
                  <a:schemeClr val="tx1"/>
                </a:solidFill>
                <a:latin typeface="Arial" panose="020B0604020202020204" pitchFamily="34" charset="0"/>
              </a:rPr>
              <a:pPr eaLnBrk="1" hangingPunct="1"/>
              <a:t>9</a:t>
            </a:fld>
            <a:endParaRPr lang="en-US" altLang="en-US" sz="1200" b="0">
              <a:solidFill>
                <a:schemeClr val="tx1"/>
              </a:solidFill>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p:cNvGrpSpPr>
            <a:grpSpLocks/>
          </p:cNvGrpSpPr>
          <p:nvPr/>
        </p:nvGrpSpPr>
        <p:grpSpPr bwMode="auto">
          <a:xfrm>
            <a:off x="0" y="0"/>
            <a:ext cx="9144000" cy="6915150"/>
            <a:chOff x="0" y="0"/>
            <a:chExt cx="5760" cy="4356"/>
          </a:xfrm>
        </p:grpSpPr>
        <p:pic>
          <p:nvPicPr>
            <p:cNvPr id="5" name="Picture 18"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3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86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29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72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16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9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02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45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7" descr="image0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88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34"/>
          <p:cNvGrpSpPr>
            <a:grpSpLocks/>
          </p:cNvGrpSpPr>
          <p:nvPr/>
        </p:nvGrpSpPr>
        <p:grpSpPr bwMode="auto">
          <a:xfrm>
            <a:off x="152400" y="0"/>
            <a:ext cx="3000375" cy="2057400"/>
            <a:chOff x="2400" y="0"/>
            <a:chExt cx="1890" cy="1296"/>
          </a:xfrm>
        </p:grpSpPr>
        <p:pic>
          <p:nvPicPr>
            <p:cNvPr id="16" name="Picture 33" descr="BeigeIris"/>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13"/>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8" name="WordArt 31"/>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r>
                <a:rPr lang="en-US" sz="1400" kern="10">
                  <a:ln w="9525">
                    <a:solidFill>
                      <a:srgbClr val="990000"/>
                    </a:solidFill>
                    <a:round/>
                    <a:headEnd/>
                    <a:tailEnd/>
                  </a:ln>
                  <a:solidFill>
                    <a:srgbClr val="D64700"/>
                  </a:solidFill>
                </a:rPr>
                <a:t>Mesilla Valley Iris Society</a:t>
              </a:r>
            </a:p>
          </p:txBody>
        </p:sp>
      </p:grpSp>
      <p:sp>
        <p:nvSpPr>
          <p:cNvPr id="26626" name="Rectangle 2"/>
          <p:cNvSpPr>
            <a:spLocks noGrp="1" noChangeArrowheads="1"/>
          </p:cNvSpPr>
          <p:nvPr>
            <p:ph type="ctrTitle"/>
          </p:nvPr>
        </p:nvSpPr>
        <p:spPr>
          <a:xfrm>
            <a:off x="1179513" y="2209800"/>
            <a:ext cx="7623175" cy="175260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5000" b="0"/>
            </a:lvl1pPr>
          </a:lstStyle>
          <a:p>
            <a:pPr lvl="0"/>
            <a:r>
              <a:rPr lang="en-US" altLang="en-US" noProof="0"/>
              <a:t>Click to edit Master title style</a:t>
            </a:r>
          </a:p>
        </p:txBody>
      </p:sp>
      <p:sp>
        <p:nvSpPr>
          <p:cNvPr id="26627" name="Rectangle 3"/>
          <p:cNvSpPr>
            <a:spLocks noGrp="1" noChangeArrowheads="1"/>
          </p:cNvSpPr>
          <p:nvPr>
            <p:ph type="subTitle" idx="1"/>
          </p:nvPr>
        </p:nvSpPr>
        <p:spPr>
          <a:xfrm>
            <a:off x="1714500" y="3962400"/>
            <a:ext cx="6553200" cy="1752600"/>
          </a:xfrm>
        </p:spPr>
        <p:txBody>
          <a:bodyPr/>
          <a:lstStyle>
            <a:lvl1pPr marL="0" indent="0">
              <a:buFont typeface="Wingdings" pitchFamily="2" charset="2"/>
              <a:buNone/>
              <a:defRPr sz="2200">
                <a:solidFill>
                  <a:schemeClr val="hlink"/>
                </a:solidFill>
                <a:latin typeface="Comic Sans MS" pitchFamily="66" charset="0"/>
              </a:defRPr>
            </a:lvl1pPr>
          </a:lstStyle>
          <a:p>
            <a:pPr lvl="0"/>
            <a:r>
              <a:rPr lang="en-US" altLang="en-US" noProof="0"/>
              <a:t>Click to edit Master subtitle style</a:t>
            </a:r>
          </a:p>
        </p:txBody>
      </p:sp>
      <p:sp>
        <p:nvSpPr>
          <p:cNvPr id="19" name="Rectangle 4"/>
          <p:cNvSpPr>
            <a:spLocks noGrp="1" noChangeArrowheads="1"/>
          </p:cNvSpPr>
          <p:nvPr>
            <p:ph type="dt" sz="half" idx="10"/>
          </p:nvPr>
        </p:nvSpPr>
        <p:spPr>
          <a:xfrm>
            <a:off x="990600" y="6248400"/>
            <a:ext cx="2133600" cy="457200"/>
          </a:xfrm>
        </p:spPr>
        <p:txBody>
          <a:bodyPr/>
          <a:lstStyle>
            <a:lvl1pPr>
              <a:defRPr smtClean="0">
                <a:solidFill>
                  <a:schemeClr val="tx1"/>
                </a:solidFill>
              </a:defRPr>
            </a:lvl1pPr>
          </a:lstStyle>
          <a:p>
            <a:pPr>
              <a:defRPr/>
            </a:pPr>
            <a:fld id="{1FF15658-AB8F-4C53-8C53-D8E06A060440}" type="datetime1">
              <a:rPr lang="en-US" altLang="en-US"/>
              <a:pPr>
                <a:defRPr/>
              </a:pPr>
              <a:t>10/4/2019</a:t>
            </a:fld>
            <a:endParaRPr lang="en-US" altLang="en-US"/>
          </a:p>
        </p:txBody>
      </p:sp>
      <p:sp>
        <p:nvSpPr>
          <p:cNvPr id="20"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en-US"/>
          </a:p>
        </p:txBody>
      </p:sp>
      <p:sp>
        <p:nvSpPr>
          <p:cNvPr id="21" name="Rectangle 6"/>
          <p:cNvSpPr>
            <a:spLocks noGrp="1" noChangeArrowheads="1"/>
          </p:cNvSpPr>
          <p:nvPr>
            <p:ph type="sldNum" sz="quarter" idx="12"/>
          </p:nvPr>
        </p:nvSpPr>
        <p:spPr>
          <a:xfrm>
            <a:off x="6553200" y="6243638"/>
            <a:ext cx="2133600" cy="457200"/>
          </a:xfrm>
        </p:spPr>
        <p:txBody>
          <a:bodyPr/>
          <a:lstStyle>
            <a:lvl1pPr>
              <a:defRPr>
                <a:solidFill>
                  <a:schemeClr val="tx1"/>
                </a:solidFill>
              </a:defRPr>
            </a:lvl1pPr>
          </a:lstStyle>
          <a:p>
            <a:fld id="{179A6625-474B-44BD-93F3-0E6724D5877D}" type="slidenum">
              <a:rPr lang="en-US" altLang="en-US"/>
              <a:pPr/>
              <a:t>‹#›</a:t>
            </a:fld>
            <a:endParaRPr lang="en-US" altLang="en-US"/>
          </a:p>
        </p:txBody>
      </p:sp>
    </p:spTree>
    <p:extLst>
      <p:ext uri="{BB962C8B-B14F-4D97-AF65-F5344CB8AC3E}">
        <p14:creationId xmlns:p14="http://schemas.microsoft.com/office/powerpoint/2010/main" val="14441578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50A70F3-1AFF-4FE2-9CD0-C02D74A19EB8}"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CF1ECCC-ADDF-435B-A035-55BDD0FFC816}" type="slidenum">
              <a:rPr lang="en-US" altLang="en-US"/>
              <a:pPr/>
              <a:t>‹#›</a:t>
            </a:fld>
            <a:endParaRPr lang="en-US" altLang="en-US"/>
          </a:p>
        </p:txBody>
      </p:sp>
    </p:spTree>
    <p:extLst>
      <p:ext uri="{BB962C8B-B14F-4D97-AF65-F5344CB8AC3E}">
        <p14:creationId xmlns:p14="http://schemas.microsoft.com/office/powerpoint/2010/main" val="24133303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62850" y="277813"/>
            <a:ext cx="1428750" cy="59293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76600" y="277813"/>
            <a:ext cx="4133850" cy="59293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2976F9B-422B-4010-B154-0EEA2815653F}"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8CA39C3-AA31-4A69-920E-62056F74AAE0}" type="slidenum">
              <a:rPr lang="en-US" altLang="en-US"/>
              <a:pPr/>
              <a:t>‹#›</a:t>
            </a:fld>
            <a:endParaRPr lang="en-US" altLang="en-US"/>
          </a:p>
        </p:txBody>
      </p:sp>
    </p:spTree>
    <p:extLst>
      <p:ext uri="{BB962C8B-B14F-4D97-AF65-F5344CB8AC3E}">
        <p14:creationId xmlns:p14="http://schemas.microsoft.com/office/powerpoint/2010/main" val="3872403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76600" y="277813"/>
            <a:ext cx="5410200" cy="1322387"/>
          </a:xfrm>
        </p:spPr>
        <p:txBody>
          <a:bodyPr/>
          <a:lstStyle/>
          <a:p>
            <a:r>
              <a:rPr lang="en-US"/>
              <a:t>Click to edit Master title style</a:t>
            </a:r>
          </a:p>
        </p:txBody>
      </p:sp>
      <p:sp>
        <p:nvSpPr>
          <p:cNvPr id="3" name="Content Placeholder 2"/>
          <p:cNvSpPr>
            <a:spLocks noGrp="1"/>
          </p:cNvSpPr>
          <p:nvPr>
            <p:ph sz="half" idx="1"/>
          </p:nvPr>
        </p:nvSpPr>
        <p:spPr>
          <a:xfrm>
            <a:off x="5638800" y="1905000"/>
            <a:ext cx="16002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91400" y="1905000"/>
            <a:ext cx="16002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D5B371B-E710-4F2B-8D15-2792DE61F128}"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2C0B695-B172-4B3B-89D3-D2B75A0F9FFF}" type="slidenum">
              <a:rPr lang="en-US" altLang="en-US"/>
              <a:pPr/>
              <a:t>‹#›</a:t>
            </a:fld>
            <a:endParaRPr lang="en-US" altLang="en-US"/>
          </a:p>
        </p:txBody>
      </p:sp>
    </p:spTree>
    <p:extLst>
      <p:ext uri="{BB962C8B-B14F-4D97-AF65-F5344CB8AC3E}">
        <p14:creationId xmlns:p14="http://schemas.microsoft.com/office/powerpoint/2010/main" val="36224250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198D4D8-1473-446B-B955-951555FB904B}"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8A9A9B9-C1D4-4A9B-B815-25F9CC6C39F4}" type="slidenum">
              <a:rPr lang="en-US" altLang="en-US"/>
              <a:pPr/>
              <a:t>‹#›</a:t>
            </a:fld>
            <a:endParaRPr lang="en-US" altLang="en-US"/>
          </a:p>
        </p:txBody>
      </p:sp>
    </p:spTree>
    <p:extLst>
      <p:ext uri="{BB962C8B-B14F-4D97-AF65-F5344CB8AC3E}">
        <p14:creationId xmlns:p14="http://schemas.microsoft.com/office/powerpoint/2010/main" val="42384568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B3358D7-B02D-4A95-829A-D3DE7249DBFE}"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890EC47-6CD5-446A-94B2-50387AE74366}" type="slidenum">
              <a:rPr lang="en-US" altLang="en-US"/>
              <a:pPr/>
              <a:t>‹#›</a:t>
            </a:fld>
            <a:endParaRPr lang="en-US" altLang="en-US"/>
          </a:p>
        </p:txBody>
      </p:sp>
    </p:spTree>
    <p:extLst>
      <p:ext uri="{BB962C8B-B14F-4D97-AF65-F5344CB8AC3E}">
        <p14:creationId xmlns:p14="http://schemas.microsoft.com/office/powerpoint/2010/main" val="36498430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B760307-A1B8-4100-87F4-EB4821EA2EA1}"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CFF35AD-F944-4982-8BEF-DB255FBEC01E}" type="slidenum">
              <a:rPr lang="en-US" altLang="en-US"/>
              <a:pPr/>
              <a:t>‹#›</a:t>
            </a:fld>
            <a:endParaRPr lang="en-US" altLang="en-US"/>
          </a:p>
        </p:txBody>
      </p:sp>
    </p:spTree>
    <p:extLst>
      <p:ext uri="{BB962C8B-B14F-4D97-AF65-F5344CB8AC3E}">
        <p14:creationId xmlns:p14="http://schemas.microsoft.com/office/powerpoint/2010/main" val="2120773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0962468-8CA8-4FF9-B3F1-FCABB64FE7D8}"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DC7AF7E-2D9B-4FF1-ADF2-49C5BC2E6262}" type="slidenum">
              <a:rPr lang="en-US" altLang="en-US"/>
              <a:pPr/>
              <a:t>‹#›</a:t>
            </a:fld>
            <a:endParaRPr lang="en-US" altLang="en-US"/>
          </a:p>
        </p:txBody>
      </p:sp>
    </p:spTree>
    <p:extLst>
      <p:ext uri="{BB962C8B-B14F-4D97-AF65-F5344CB8AC3E}">
        <p14:creationId xmlns:p14="http://schemas.microsoft.com/office/powerpoint/2010/main" val="18415847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F6E893E-3BC1-4180-9635-799C3379E3F2}" type="datetime1">
              <a:rPr lang="en-US" altLang="en-US"/>
              <a:pPr>
                <a:defRPr/>
              </a:pPr>
              <a:t>10/4/2019</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06BECB5-E6ED-4213-A849-E400122662ED}" type="slidenum">
              <a:rPr lang="en-US" altLang="en-US"/>
              <a:pPr/>
              <a:t>‹#›</a:t>
            </a:fld>
            <a:endParaRPr lang="en-US" altLang="en-US"/>
          </a:p>
        </p:txBody>
      </p:sp>
    </p:spTree>
    <p:extLst>
      <p:ext uri="{BB962C8B-B14F-4D97-AF65-F5344CB8AC3E}">
        <p14:creationId xmlns:p14="http://schemas.microsoft.com/office/powerpoint/2010/main" val="20348885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F4AEEF2-22F2-4A48-B9E4-24AEA6B12FFA}" type="datetime1">
              <a:rPr lang="en-US" altLang="en-US"/>
              <a:pPr>
                <a:defRPr/>
              </a:pPr>
              <a:t>10/4/2019</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8DD0406-F0A9-413B-9534-ADFFB2E87060}" type="slidenum">
              <a:rPr lang="en-US" altLang="en-US"/>
              <a:pPr/>
              <a:t>‹#›</a:t>
            </a:fld>
            <a:endParaRPr lang="en-US" altLang="en-US"/>
          </a:p>
        </p:txBody>
      </p:sp>
    </p:spTree>
    <p:extLst>
      <p:ext uri="{BB962C8B-B14F-4D97-AF65-F5344CB8AC3E}">
        <p14:creationId xmlns:p14="http://schemas.microsoft.com/office/powerpoint/2010/main" val="324149065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610C62B-52DF-492D-9832-CB767E8B6CA8}" type="datetime1">
              <a:rPr lang="en-US" altLang="en-US"/>
              <a:pPr>
                <a:defRPr/>
              </a:pPr>
              <a:t>10/4/2019</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71D73FC-15AC-4DA4-8C11-FE5E96B25C40}" type="slidenum">
              <a:rPr lang="en-US" altLang="en-US"/>
              <a:pPr/>
              <a:t>‹#›</a:t>
            </a:fld>
            <a:endParaRPr lang="en-US" altLang="en-US"/>
          </a:p>
        </p:txBody>
      </p:sp>
    </p:spTree>
    <p:extLst>
      <p:ext uri="{BB962C8B-B14F-4D97-AF65-F5344CB8AC3E}">
        <p14:creationId xmlns:p14="http://schemas.microsoft.com/office/powerpoint/2010/main" val="39353188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A47F730-8E02-4B9F-ABD2-28D09A5582E5}"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D60915-658D-4029-A6A0-7EEA72A34864}" type="slidenum">
              <a:rPr lang="en-US" altLang="en-US"/>
              <a:pPr/>
              <a:t>‹#›</a:t>
            </a:fld>
            <a:endParaRPr lang="en-US" altLang="en-US"/>
          </a:p>
        </p:txBody>
      </p:sp>
    </p:spTree>
    <p:extLst>
      <p:ext uri="{BB962C8B-B14F-4D97-AF65-F5344CB8AC3E}">
        <p14:creationId xmlns:p14="http://schemas.microsoft.com/office/powerpoint/2010/main" val="320791291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F412E2-C4E3-4881-A714-CB3E0A95E9B6}"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1ED9ACD-5EE4-4163-8090-99523E5AF932}" type="slidenum">
              <a:rPr lang="en-US" altLang="en-US"/>
              <a:pPr/>
              <a:t>‹#›</a:t>
            </a:fld>
            <a:endParaRPr lang="en-US" altLang="en-US"/>
          </a:p>
        </p:txBody>
      </p:sp>
    </p:spTree>
    <p:extLst>
      <p:ext uri="{BB962C8B-B14F-4D97-AF65-F5344CB8AC3E}">
        <p14:creationId xmlns:p14="http://schemas.microsoft.com/office/powerpoint/2010/main" val="26225069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D7E8923-99D6-4D5F-BD88-5800464F2346}"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1C6B157-FD25-4B61-BBCC-11C97AE5615E}" type="slidenum">
              <a:rPr lang="en-US" altLang="en-US"/>
              <a:pPr/>
              <a:t>‹#›</a:t>
            </a:fld>
            <a:endParaRPr lang="en-US" altLang="en-US"/>
          </a:p>
        </p:txBody>
      </p:sp>
    </p:spTree>
    <p:extLst>
      <p:ext uri="{BB962C8B-B14F-4D97-AF65-F5344CB8AC3E}">
        <p14:creationId xmlns:p14="http://schemas.microsoft.com/office/powerpoint/2010/main" val="26540788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CC981F0-DF8A-4900-B86C-938ADA1EE749}"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5956D3D-40C2-46FB-8E00-0FE39C0D421B}" type="slidenum">
              <a:rPr lang="en-US" altLang="en-US"/>
              <a:pPr/>
              <a:t>‹#›</a:t>
            </a:fld>
            <a:endParaRPr lang="en-US" altLang="en-US"/>
          </a:p>
        </p:txBody>
      </p:sp>
    </p:spTree>
    <p:extLst>
      <p:ext uri="{BB962C8B-B14F-4D97-AF65-F5344CB8AC3E}">
        <p14:creationId xmlns:p14="http://schemas.microsoft.com/office/powerpoint/2010/main" val="30428686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596C9DC-AAF9-4A71-8A1D-F43672141A27}"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697611-C635-491E-9077-B4EBF2597CB0}" type="slidenum">
              <a:rPr lang="en-US" altLang="en-US"/>
              <a:pPr/>
              <a:t>‹#›</a:t>
            </a:fld>
            <a:endParaRPr lang="en-US" altLang="en-US"/>
          </a:p>
        </p:txBody>
      </p:sp>
    </p:spTree>
    <p:extLst>
      <p:ext uri="{BB962C8B-B14F-4D97-AF65-F5344CB8AC3E}">
        <p14:creationId xmlns:p14="http://schemas.microsoft.com/office/powerpoint/2010/main" val="9796386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48D1A77-D8BA-4A29-80C4-7BE1C53807C9}" type="datetime1">
              <a:rPr lang="en-US" altLang="en-US"/>
              <a:pPr>
                <a:defRPr/>
              </a:pPr>
              <a:t>10/4/2019</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32344AE-2F26-4826-9529-9175A75BA078}" type="slidenum">
              <a:rPr lang="en-US" altLang="en-US"/>
              <a:pPr/>
              <a:t>‹#›</a:t>
            </a:fld>
            <a:endParaRPr lang="en-US" altLang="en-US"/>
          </a:p>
        </p:txBody>
      </p:sp>
    </p:spTree>
    <p:extLst>
      <p:ext uri="{BB962C8B-B14F-4D97-AF65-F5344CB8AC3E}">
        <p14:creationId xmlns:p14="http://schemas.microsoft.com/office/powerpoint/2010/main" val="36195873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38800" y="1905000"/>
            <a:ext cx="16002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1905000"/>
            <a:ext cx="16002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1225634-A6E4-4102-97BA-2A3970D0FD8A}"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B0C0767-D0C1-44DE-B3B7-100B72F4DE24}" type="slidenum">
              <a:rPr lang="en-US" altLang="en-US"/>
              <a:pPr/>
              <a:t>‹#›</a:t>
            </a:fld>
            <a:endParaRPr lang="en-US" altLang="en-US"/>
          </a:p>
        </p:txBody>
      </p:sp>
    </p:spTree>
    <p:extLst>
      <p:ext uri="{BB962C8B-B14F-4D97-AF65-F5344CB8AC3E}">
        <p14:creationId xmlns:p14="http://schemas.microsoft.com/office/powerpoint/2010/main" val="21515370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CEB39BD-13D4-464A-BF53-C278DF829A73}" type="datetime1">
              <a:rPr lang="en-US" altLang="en-US"/>
              <a:pPr>
                <a:defRPr/>
              </a:pPr>
              <a:t>10/4/2019</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5B70952-3166-471C-BD08-153457AEE76E}" type="slidenum">
              <a:rPr lang="en-US" altLang="en-US"/>
              <a:pPr/>
              <a:t>‹#›</a:t>
            </a:fld>
            <a:endParaRPr lang="en-US" altLang="en-US"/>
          </a:p>
        </p:txBody>
      </p:sp>
    </p:spTree>
    <p:extLst>
      <p:ext uri="{BB962C8B-B14F-4D97-AF65-F5344CB8AC3E}">
        <p14:creationId xmlns:p14="http://schemas.microsoft.com/office/powerpoint/2010/main" val="22711951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CA5822-50DA-4C99-9FD3-2167D800E30B}" type="datetime1">
              <a:rPr lang="en-US" altLang="en-US"/>
              <a:pPr>
                <a:defRPr/>
              </a:pPr>
              <a:t>10/4/2019</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4D56FDA-47F9-42A6-B47D-C406BD7282B1}" type="slidenum">
              <a:rPr lang="en-US" altLang="en-US"/>
              <a:pPr/>
              <a:t>‹#›</a:t>
            </a:fld>
            <a:endParaRPr lang="en-US" altLang="en-US"/>
          </a:p>
        </p:txBody>
      </p:sp>
    </p:spTree>
    <p:extLst>
      <p:ext uri="{BB962C8B-B14F-4D97-AF65-F5344CB8AC3E}">
        <p14:creationId xmlns:p14="http://schemas.microsoft.com/office/powerpoint/2010/main" val="36564695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8F884DF-C9CB-4D89-9DAA-D732B0795DDB}" type="datetime1">
              <a:rPr lang="en-US" altLang="en-US"/>
              <a:pPr>
                <a:defRPr/>
              </a:pPr>
              <a:t>10/4/2019</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1D04320-F1BE-4E3E-AE97-EF8B4DFC4691}" type="slidenum">
              <a:rPr lang="en-US" altLang="en-US"/>
              <a:pPr/>
              <a:t>‹#›</a:t>
            </a:fld>
            <a:endParaRPr lang="en-US" altLang="en-US"/>
          </a:p>
        </p:txBody>
      </p:sp>
    </p:spTree>
    <p:extLst>
      <p:ext uri="{BB962C8B-B14F-4D97-AF65-F5344CB8AC3E}">
        <p14:creationId xmlns:p14="http://schemas.microsoft.com/office/powerpoint/2010/main" val="140469507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33E786D-682D-4074-B6A4-A4AA0E51719A}"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38C356B-A257-49CA-924D-503F18A89034}" type="slidenum">
              <a:rPr lang="en-US" altLang="en-US"/>
              <a:pPr/>
              <a:t>‹#›</a:t>
            </a:fld>
            <a:endParaRPr lang="en-US" altLang="en-US"/>
          </a:p>
        </p:txBody>
      </p:sp>
    </p:spTree>
    <p:extLst>
      <p:ext uri="{BB962C8B-B14F-4D97-AF65-F5344CB8AC3E}">
        <p14:creationId xmlns:p14="http://schemas.microsoft.com/office/powerpoint/2010/main" val="7492530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6A144A5-B2FE-4813-A522-3309EAC0F17E}" type="datetime1">
              <a:rPr lang="en-US" altLang="en-US"/>
              <a:pPr>
                <a:defRPr/>
              </a:pPr>
              <a:t>10/4/2019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7485F73-01EF-475E-B566-88B4D57E13F6}" type="slidenum">
              <a:rPr lang="en-US" altLang="en-US"/>
              <a:pPr/>
              <a:t>‹#›</a:t>
            </a:fld>
            <a:endParaRPr lang="en-US" altLang="en-US"/>
          </a:p>
        </p:txBody>
      </p:sp>
    </p:spTree>
    <p:extLst>
      <p:ext uri="{BB962C8B-B14F-4D97-AF65-F5344CB8AC3E}">
        <p14:creationId xmlns:p14="http://schemas.microsoft.com/office/powerpoint/2010/main" val="35569020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0" y="-152400"/>
            <a:ext cx="9144000" cy="7010400"/>
            <a:chOff x="0" y="0"/>
            <a:chExt cx="5760" cy="4356"/>
          </a:xfrm>
        </p:grpSpPr>
        <p:pic>
          <p:nvPicPr>
            <p:cNvPr id="1037" name="Picture 15"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8" name="Picture 16"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43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9" name="Picture 17"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86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0" name="Picture 18"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29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1" name="Picture 19"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2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2" name="Picture 20"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216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3" name="Picture 21"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259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4" name="Picture 22"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302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5" name="Picture 23"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345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6" name="Picture 24" descr="image00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388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grpSp>
      <p:sp>
        <p:nvSpPr>
          <p:cNvPr id="1027" name="Rectangle 3"/>
          <p:cNvSpPr>
            <a:spLocks noGrp="1" noChangeArrowheads="1"/>
          </p:cNvSpPr>
          <p:nvPr>
            <p:ph type="body" idx="1"/>
          </p:nvPr>
        </p:nvSpPr>
        <p:spPr bwMode="auto">
          <a:xfrm>
            <a:off x="5638800" y="1905000"/>
            <a:ext cx="335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9906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smtClean="0">
                <a:solidFill>
                  <a:schemeClr val="accent2"/>
                </a:solidFill>
                <a:latin typeface="Garamond" pitchFamily="18" charset="0"/>
              </a:defRPr>
            </a:lvl1pPr>
          </a:lstStyle>
          <a:p>
            <a:pPr>
              <a:defRPr/>
            </a:pPr>
            <a:fld id="{E3A6EA6D-7171-4899-B67D-A04D4F1AA975}" type="datetime1">
              <a:rPr lang="en-US" altLang="en-US"/>
              <a:pPr>
                <a:defRPr/>
              </a:pPr>
              <a:t>10/4/2019</a:t>
            </a:fld>
            <a:endParaRPr lang="en-US" altLang="en-US"/>
          </a:p>
        </p:txBody>
      </p:sp>
      <p:sp>
        <p:nvSpPr>
          <p:cNvPr id="25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Garamond" pitchFamily="18" charset="0"/>
              </a:defRPr>
            </a:lvl1pPr>
          </a:lstStyle>
          <a:p>
            <a:pPr>
              <a:defRPr/>
            </a:pPr>
            <a:endParaRPr lang="en-US" altLang="en-US"/>
          </a:p>
        </p:txBody>
      </p:sp>
      <p:sp>
        <p:nvSpPr>
          <p:cNvPr id="25606" name="Rectangle 6"/>
          <p:cNvSpPr>
            <a:spLocks noGrp="1" noChangeArrowheads="1"/>
          </p:cNvSpPr>
          <p:nvPr>
            <p:ph type="sldNum" sz="quarter" idx="4"/>
          </p:nvPr>
        </p:nvSpPr>
        <p:spPr bwMode="auto">
          <a:xfrm>
            <a:off x="70104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accent2"/>
                </a:solidFill>
                <a:latin typeface="Garamond" panose="02020404030301010803" pitchFamily="18" charset="0"/>
              </a:defRPr>
            </a:lvl1pPr>
          </a:lstStyle>
          <a:p>
            <a:fld id="{690C72EF-53D4-40CA-9EB9-368401928B55}" type="slidenum">
              <a:rPr lang="en-US" altLang="en-US"/>
              <a:pPr/>
              <a:t>‹#›</a:t>
            </a:fld>
            <a:endParaRPr lang="en-US" altLang="en-US"/>
          </a:p>
        </p:txBody>
      </p:sp>
      <p:sp>
        <p:nvSpPr>
          <p:cNvPr id="1031" name="Rectangle 2"/>
          <p:cNvSpPr>
            <a:spLocks noGrp="1" noChangeArrowheads="1"/>
          </p:cNvSpPr>
          <p:nvPr>
            <p:ph type="title"/>
          </p:nvPr>
        </p:nvSpPr>
        <p:spPr bwMode="auto">
          <a:xfrm>
            <a:off x="3276600" y="277813"/>
            <a:ext cx="5410200" cy="1322387"/>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1032" name="Picture 32" descr="PeachIris"/>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933825" y="2471738"/>
            <a:ext cx="12763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38"/>
          <p:cNvGrpSpPr>
            <a:grpSpLocks/>
          </p:cNvGrpSpPr>
          <p:nvPr/>
        </p:nvGrpSpPr>
        <p:grpSpPr bwMode="auto">
          <a:xfrm>
            <a:off x="0" y="-228600"/>
            <a:ext cx="3000375" cy="2057400"/>
            <a:chOff x="2400" y="0"/>
            <a:chExt cx="1890" cy="1296"/>
          </a:xfrm>
        </p:grpSpPr>
        <p:pic>
          <p:nvPicPr>
            <p:cNvPr id="1034" name="Picture 39" descr="BeigeIris"/>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WordArt 40"/>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036" name="WordArt 41"/>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r>
                <a:rPr lang="en-US" sz="1400" kern="10">
                  <a:ln w="9525">
                    <a:solidFill>
                      <a:srgbClr val="990000"/>
                    </a:solidFill>
                    <a:round/>
                    <a:headEnd/>
                    <a:tailEnd/>
                  </a:ln>
                  <a:solidFill>
                    <a:srgbClr val="D64700"/>
                  </a:solidFill>
                </a:rPr>
                <a:t>Mesilla Valley Iris Society</a:t>
              </a:r>
            </a:p>
          </p:txBody>
        </p:sp>
      </p:grpSp>
    </p:spTree>
  </p:cSld>
  <p:clrMap bg1="lt1" tx1="dk1" bg2="lt2" tx2="dk2" accent1="accent1" accent2="accent2" accent3="accent3" accent4="accent4" accent5="accent5" accent6="accent6" hlink="hlink" folHlink="folHlink"/>
  <p:sldLayoutIdLst>
    <p:sldLayoutId id="2147483709"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hf hdr="0" ftr="0"/>
  <p:txStyles>
    <p:titleStyle>
      <a:lvl1pPr algn="ctr" rtl="0" eaLnBrk="0" fontAlgn="base" hangingPunct="0">
        <a:spcBef>
          <a:spcPct val="0"/>
        </a:spcBef>
        <a:spcAft>
          <a:spcPct val="0"/>
        </a:spcAft>
        <a:defRPr sz="4200" b="1">
          <a:solidFill>
            <a:srgbClr val="369654"/>
          </a:solidFill>
          <a:latin typeface="+mj-lt"/>
          <a:ea typeface="+mj-ea"/>
          <a:cs typeface="+mj-cs"/>
        </a:defRPr>
      </a:lvl1pPr>
      <a:lvl2pPr algn="ctr" rtl="0" eaLnBrk="0" fontAlgn="base" hangingPunct="0">
        <a:spcBef>
          <a:spcPct val="0"/>
        </a:spcBef>
        <a:spcAft>
          <a:spcPct val="0"/>
        </a:spcAft>
        <a:defRPr sz="4200" b="1">
          <a:solidFill>
            <a:srgbClr val="369654"/>
          </a:solidFill>
          <a:latin typeface="Comic Sans MS" pitchFamily="66" charset="0"/>
          <a:cs typeface="Arial" pitchFamily="34" charset="0"/>
        </a:defRPr>
      </a:lvl2pPr>
      <a:lvl3pPr algn="ctr" rtl="0" eaLnBrk="0" fontAlgn="base" hangingPunct="0">
        <a:spcBef>
          <a:spcPct val="0"/>
        </a:spcBef>
        <a:spcAft>
          <a:spcPct val="0"/>
        </a:spcAft>
        <a:defRPr sz="4200" b="1">
          <a:solidFill>
            <a:srgbClr val="369654"/>
          </a:solidFill>
          <a:latin typeface="Comic Sans MS" pitchFamily="66" charset="0"/>
          <a:cs typeface="Arial" pitchFamily="34" charset="0"/>
        </a:defRPr>
      </a:lvl3pPr>
      <a:lvl4pPr algn="ctr" rtl="0" eaLnBrk="0" fontAlgn="base" hangingPunct="0">
        <a:spcBef>
          <a:spcPct val="0"/>
        </a:spcBef>
        <a:spcAft>
          <a:spcPct val="0"/>
        </a:spcAft>
        <a:defRPr sz="4200" b="1">
          <a:solidFill>
            <a:srgbClr val="369654"/>
          </a:solidFill>
          <a:latin typeface="Comic Sans MS" pitchFamily="66" charset="0"/>
          <a:cs typeface="Arial" pitchFamily="34" charset="0"/>
        </a:defRPr>
      </a:lvl4pPr>
      <a:lvl5pPr algn="ctr" rtl="0" eaLnBrk="0" fontAlgn="base" hangingPunct="0">
        <a:spcBef>
          <a:spcPct val="0"/>
        </a:spcBef>
        <a:spcAft>
          <a:spcPct val="0"/>
        </a:spcAft>
        <a:defRPr sz="4200" b="1">
          <a:solidFill>
            <a:srgbClr val="369654"/>
          </a:solidFill>
          <a:latin typeface="Comic Sans MS" pitchFamily="66" charset="0"/>
          <a:cs typeface="Arial" pitchFamily="34" charset="0"/>
        </a:defRPr>
      </a:lvl5pPr>
      <a:lvl6pPr marL="457200" algn="ctr" rtl="0" fontAlgn="base">
        <a:spcBef>
          <a:spcPct val="0"/>
        </a:spcBef>
        <a:spcAft>
          <a:spcPct val="0"/>
        </a:spcAft>
        <a:defRPr sz="4200" b="1">
          <a:solidFill>
            <a:srgbClr val="369654"/>
          </a:solidFill>
          <a:latin typeface="Comic Sans MS" pitchFamily="66" charset="0"/>
          <a:cs typeface="Arial" pitchFamily="34" charset="0"/>
        </a:defRPr>
      </a:lvl6pPr>
      <a:lvl7pPr marL="914400" algn="ctr" rtl="0" fontAlgn="base">
        <a:spcBef>
          <a:spcPct val="0"/>
        </a:spcBef>
        <a:spcAft>
          <a:spcPct val="0"/>
        </a:spcAft>
        <a:defRPr sz="4200" b="1">
          <a:solidFill>
            <a:srgbClr val="369654"/>
          </a:solidFill>
          <a:latin typeface="Comic Sans MS" pitchFamily="66" charset="0"/>
          <a:cs typeface="Arial" pitchFamily="34" charset="0"/>
        </a:defRPr>
      </a:lvl7pPr>
      <a:lvl8pPr marL="1371600" algn="ctr" rtl="0" fontAlgn="base">
        <a:spcBef>
          <a:spcPct val="0"/>
        </a:spcBef>
        <a:spcAft>
          <a:spcPct val="0"/>
        </a:spcAft>
        <a:defRPr sz="4200" b="1">
          <a:solidFill>
            <a:srgbClr val="369654"/>
          </a:solidFill>
          <a:latin typeface="Comic Sans MS" pitchFamily="66" charset="0"/>
          <a:cs typeface="Arial" pitchFamily="34" charset="0"/>
        </a:defRPr>
      </a:lvl8pPr>
      <a:lvl9pPr marL="1828800" algn="ctr" rtl="0" fontAlgn="base">
        <a:spcBef>
          <a:spcPct val="0"/>
        </a:spcBef>
        <a:spcAft>
          <a:spcPct val="0"/>
        </a:spcAft>
        <a:defRPr sz="4200" b="1">
          <a:solidFill>
            <a:srgbClr val="369654"/>
          </a:solidFill>
          <a:latin typeface="Comic Sans MS" pitchFamily="66" charset="0"/>
          <a:cs typeface="Arial" pitchFamily="34" charset="0"/>
        </a:defRPr>
      </a:lvl9pPr>
    </p:titleStyle>
    <p:bodyStyle>
      <a:lvl1pPr marL="342900" indent="-342900" algn="l" rtl="0" eaLnBrk="0" fontAlgn="base" hangingPunct="0">
        <a:spcBef>
          <a:spcPct val="20000"/>
        </a:spcBef>
        <a:spcAft>
          <a:spcPct val="0"/>
        </a:spcAft>
        <a:buClr>
          <a:schemeClr val="accent2"/>
        </a:buClr>
        <a:buSzPct val="65000"/>
        <a:buFont typeface="Wingdings" panose="05000000000000000000" pitchFamily="2" charset="2"/>
        <a:buChar char="n"/>
        <a:defRPr sz="2400" b="1">
          <a:solidFill>
            <a:srgbClr val="993300"/>
          </a:solidFill>
          <a:latin typeface="+mn-lt"/>
          <a:ea typeface="+mn-ea"/>
          <a:cs typeface="+mn-cs"/>
        </a:defRPr>
      </a:lvl1pPr>
      <a:lvl2pPr marL="669925" indent="-325438" algn="l" rtl="0" eaLnBrk="0" fontAlgn="base" hangingPunct="0">
        <a:spcBef>
          <a:spcPct val="20000"/>
        </a:spcBef>
        <a:spcAft>
          <a:spcPct val="0"/>
        </a:spcAft>
        <a:buClr>
          <a:schemeClr val="accent2"/>
        </a:buClr>
        <a:buFont typeface="Wingdings" panose="05000000000000000000" pitchFamily="2" charset="2"/>
        <a:buChar char="§"/>
        <a:defRPr sz="2400" b="1">
          <a:solidFill>
            <a:srgbClr val="993300"/>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rgbClr val="993300"/>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400">
          <a:solidFill>
            <a:srgbClr val="993300"/>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87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smtClean="0">
                <a:solidFill>
                  <a:schemeClr val="tx1"/>
                </a:solidFill>
                <a:latin typeface="+mn-lt"/>
              </a:defRPr>
            </a:lvl1pPr>
          </a:lstStyle>
          <a:p>
            <a:pPr>
              <a:defRPr/>
            </a:pPr>
            <a:fld id="{2266EDA6-E474-4082-A3FA-675B58320641}" type="datetime1">
              <a:rPr lang="en-US" altLang="en-US"/>
              <a:pPr>
                <a:defRPr/>
              </a:pPr>
              <a:t>10/4/2019</a:t>
            </a:fld>
            <a:endParaRPr lang="en-US" altLang="en-US"/>
          </a:p>
        </p:txBody>
      </p:sp>
      <p:sp>
        <p:nvSpPr>
          <p:cNvPr id="3287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defRPr>
            </a:lvl1pPr>
          </a:lstStyle>
          <a:p>
            <a:pPr>
              <a:defRPr/>
            </a:pPr>
            <a:endParaRPr lang="en-US" altLang="en-US"/>
          </a:p>
        </p:txBody>
      </p:sp>
      <p:sp>
        <p:nvSpPr>
          <p:cNvPr id="3287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anose="020B0604020202020204" pitchFamily="34" charset="0"/>
              </a:defRPr>
            </a:lvl1pPr>
          </a:lstStyle>
          <a:p>
            <a:fld id="{DD2FCE19-9CCC-4F35-B9A5-3254D20C02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slide" Target="slide49.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5.jpe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C65D4EF6-A21D-4408-9C27-4576A765A013}" type="datetime1">
              <a:rPr lang="en-US" altLang="en-US" sz="1200" b="0">
                <a:solidFill>
                  <a:schemeClr val="tx1"/>
                </a:solidFill>
                <a:latin typeface="Garamond" panose="02020404030301010803" pitchFamily="18" charset="0"/>
              </a:rPr>
              <a:pPr eaLnBrk="1" hangingPunct="1"/>
              <a:t>10/4/2019</a:t>
            </a:fld>
            <a:endParaRPr lang="en-US" altLang="en-US" sz="1200" b="0">
              <a:solidFill>
                <a:schemeClr val="tx1"/>
              </a:solidFill>
              <a:latin typeface="Garamond" panose="02020404030301010803" pitchFamily="18" charset="0"/>
            </a:endParaRPr>
          </a:p>
        </p:txBody>
      </p:sp>
      <p:sp>
        <p:nvSpPr>
          <p:cNvPr id="4099" name="Rectangle 6"/>
          <p:cNvSpPr>
            <a:spLocks noGrp="1" noChangeArrowheads="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BCD3E34-19A3-413A-A661-5046948F8B0B}" type="slidenum">
              <a:rPr lang="en-US" altLang="en-US" sz="1200" b="0">
                <a:solidFill>
                  <a:schemeClr val="tx1"/>
                </a:solidFill>
                <a:latin typeface="Garamond" panose="02020404030301010803" pitchFamily="18" charset="0"/>
              </a:rPr>
              <a:pPr eaLnBrk="1" hangingPunct="1"/>
              <a:t>1</a:t>
            </a:fld>
            <a:endParaRPr lang="en-US" altLang="en-US" sz="1200" b="0">
              <a:solidFill>
                <a:schemeClr val="tx1"/>
              </a:solidFill>
              <a:latin typeface="Garamond" panose="02020404030301010803" pitchFamily="18" charset="0"/>
            </a:endParaRPr>
          </a:p>
        </p:txBody>
      </p:sp>
      <p:sp>
        <p:nvSpPr>
          <p:cNvPr id="4100" name="Rectangle 2"/>
          <p:cNvSpPr>
            <a:spLocks noGrp="1" noChangeArrowheads="1"/>
          </p:cNvSpPr>
          <p:nvPr>
            <p:ph type="ctrTitle"/>
          </p:nvPr>
        </p:nvSpPr>
        <p:spPr>
          <a:xfrm>
            <a:off x="1179513" y="1752600"/>
            <a:ext cx="7623175" cy="2209800"/>
          </a:xfrm>
        </p:spPr>
        <p:txBody>
          <a:bodyPr/>
          <a:lstStyle/>
          <a:p>
            <a:pPr eaLnBrk="1" hangingPunct="1"/>
            <a:r>
              <a:rPr lang="en-US" altLang="en-US" sz="4600"/>
              <a:t>Mesilla Valley Iris Society</a:t>
            </a:r>
            <a:br>
              <a:rPr lang="en-US" altLang="en-US" sz="4600"/>
            </a:br>
            <a:r>
              <a:rPr lang="en-US" altLang="en-US" sz="4600"/>
              <a:t>Annual Iris Show</a:t>
            </a:r>
          </a:p>
        </p:txBody>
      </p:sp>
      <p:sp>
        <p:nvSpPr>
          <p:cNvPr id="4101" name="Rectangle 3"/>
          <p:cNvSpPr>
            <a:spLocks noGrp="1" noChangeArrowheads="1"/>
          </p:cNvSpPr>
          <p:nvPr>
            <p:ph type="subTitle" idx="1"/>
          </p:nvPr>
        </p:nvSpPr>
        <p:spPr>
          <a:xfrm>
            <a:off x="1295400" y="4114800"/>
            <a:ext cx="7620000" cy="1600200"/>
          </a:xfrm>
        </p:spPr>
        <p:txBody>
          <a:bodyPr/>
          <a:lstStyle/>
          <a:p>
            <a:pPr eaLnBrk="1" hangingPunct="1"/>
            <a:r>
              <a:rPr lang="en-US" altLang="en-US" sz="2400" b="0">
                <a:solidFill>
                  <a:srgbClr val="990000"/>
                </a:solidFill>
              </a:rPr>
              <a:t>Show Events and Regulations</a:t>
            </a:r>
          </a:p>
          <a:p>
            <a:pPr eaLnBrk="1" hangingPunct="1"/>
            <a:endParaRPr lang="en-US" altLang="en-US" sz="2400" b="0">
              <a:solidFill>
                <a:srgbClr val="990000"/>
              </a:solidFill>
            </a:endParaRPr>
          </a:p>
          <a:p>
            <a:pPr eaLnBrk="1" hangingPunct="1"/>
            <a:r>
              <a:rPr lang="en-US" altLang="en-US" sz="2400" b="0">
                <a:solidFill>
                  <a:srgbClr val="990000"/>
                </a:solidFill>
              </a:rPr>
              <a:t>Note:  All pictures are taken during the MVIS annual Iris shows.</a:t>
            </a:r>
          </a:p>
        </p:txBody>
      </p:sp>
    </p:spTree>
  </p:cSld>
  <p:clrMapOvr>
    <a:masterClrMapping/>
  </p:clrMapOvr>
  <p:transition advTm="9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C850BC8-7DD5-487C-BC2E-88C1585E5AFB}"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969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574C01A-8EC3-49A6-BCCC-B2684D5C033B}" type="slidenum">
              <a:rPr lang="en-US" altLang="en-US" sz="1200" b="0">
                <a:solidFill>
                  <a:schemeClr val="accent2"/>
                </a:solidFill>
                <a:latin typeface="Garamond" panose="02020404030301010803" pitchFamily="18" charset="0"/>
              </a:rPr>
              <a:pPr eaLnBrk="1" hangingPunct="1"/>
              <a:t>10</a:t>
            </a:fld>
            <a:endParaRPr lang="en-US" altLang="en-US" sz="1200" b="0">
              <a:solidFill>
                <a:schemeClr val="accent2"/>
              </a:solidFill>
              <a:latin typeface="Garamond" panose="02020404030301010803" pitchFamily="18" charset="0"/>
            </a:endParaRPr>
          </a:p>
        </p:txBody>
      </p:sp>
      <p:sp>
        <p:nvSpPr>
          <p:cNvPr id="29700" name="Rectangle 2"/>
          <p:cNvSpPr>
            <a:spLocks noGrp="1" noChangeArrowheads="1"/>
          </p:cNvSpPr>
          <p:nvPr>
            <p:ph type="title"/>
          </p:nvPr>
        </p:nvSpPr>
        <p:spPr>
          <a:xfrm>
            <a:off x="4495800" y="277813"/>
            <a:ext cx="4191000" cy="1322387"/>
          </a:xfrm>
        </p:spPr>
        <p:txBody>
          <a:bodyPr/>
          <a:lstStyle/>
          <a:p>
            <a:pPr eaLnBrk="1" hangingPunct="1"/>
            <a:r>
              <a:rPr lang="en-US" altLang="en-US"/>
              <a:t>Entry Tags</a:t>
            </a:r>
          </a:p>
        </p:txBody>
      </p:sp>
      <p:sp>
        <p:nvSpPr>
          <p:cNvPr id="29701" name="Rectangle 3"/>
          <p:cNvSpPr>
            <a:spLocks noGrp="1" noChangeArrowheads="1"/>
          </p:cNvSpPr>
          <p:nvPr>
            <p:ph type="body" idx="1"/>
          </p:nvPr>
        </p:nvSpPr>
        <p:spPr>
          <a:xfrm>
            <a:off x="4114800" y="1295400"/>
            <a:ext cx="5029200" cy="3352800"/>
          </a:xfrm>
        </p:spPr>
        <p:txBody>
          <a:bodyPr/>
          <a:lstStyle/>
          <a:p>
            <a:pPr eaLnBrk="1" hangingPunct="1">
              <a:lnSpc>
                <a:spcPct val="90000"/>
              </a:lnSpc>
            </a:pPr>
            <a:r>
              <a:rPr lang="en-US" altLang="en-US"/>
              <a:t>Each entry should have an entry tag with division, section, group, cultivar name and exhibitor name and address. </a:t>
            </a:r>
          </a:p>
          <a:p>
            <a:pPr eaLnBrk="1" hangingPunct="1">
              <a:lnSpc>
                <a:spcPct val="90000"/>
              </a:lnSpc>
            </a:pPr>
            <a:r>
              <a:rPr lang="en-US" altLang="en-US"/>
              <a:t>Each tag has a top and bottom section that must be filled out.</a:t>
            </a:r>
          </a:p>
          <a:p>
            <a:pPr eaLnBrk="1" hangingPunct="1">
              <a:lnSpc>
                <a:spcPct val="90000"/>
              </a:lnSpc>
            </a:pPr>
            <a:endParaRPr lang="en-US" altLang="en-US"/>
          </a:p>
          <a:p>
            <a:pPr eaLnBrk="1" hangingPunct="1">
              <a:lnSpc>
                <a:spcPct val="90000"/>
              </a:lnSpc>
              <a:buFont typeface="Wingdings" panose="05000000000000000000" pitchFamily="2" charset="2"/>
              <a:buNone/>
            </a:pPr>
            <a:r>
              <a:rPr lang="en-US" altLang="en-US"/>
              <a:t>    </a:t>
            </a:r>
          </a:p>
        </p:txBody>
      </p:sp>
      <p:pic>
        <p:nvPicPr>
          <p:cNvPr id="29702" name="Picture 4" descr="T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3857625" cy="70104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5" name="Text Box 5"/>
          <p:cNvSpPr txBox="1">
            <a:spLocks noChangeArrowheads="1"/>
          </p:cNvSpPr>
          <p:nvPr/>
        </p:nvSpPr>
        <p:spPr bwMode="auto">
          <a:xfrm>
            <a:off x="3581400" y="3352800"/>
            <a:ext cx="114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sz="2400"/>
              <a:t>Do Not Fold</a:t>
            </a:r>
          </a:p>
        </p:txBody>
      </p:sp>
      <p:sp>
        <p:nvSpPr>
          <p:cNvPr id="578566" name="Line 6"/>
          <p:cNvSpPr>
            <a:spLocks noChangeShapeType="1"/>
          </p:cNvSpPr>
          <p:nvPr/>
        </p:nvSpPr>
        <p:spPr bwMode="auto">
          <a:xfrm flipH="1">
            <a:off x="3810000" y="4495800"/>
            <a:ext cx="762000" cy="0"/>
          </a:xfrm>
          <a:prstGeom prst="line">
            <a:avLst/>
          </a:prstGeom>
          <a:noFill/>
          <a:ln w="38100">
            <a:solidFill>
              <a:schemeClr val="tx2"/>
            </a:solidFill>
            <a:round/>
            <a:headEnd/>
            <a:tailEnd type="triangle" w="lg" len="lg"/>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nvGrpSpPr>
          <p:cNvPr id="29705" name="Group 9"/>
          <p:cNvGrpSpPr>
            <a:grpSpLocks/>
          </p:cNvGrpSpPr>
          <p:nvPr/>
        </p:nvGrpSpPr>
        <p:grpSpPr bwMode="auto">
          <a:xfrm>
            <a:off x="990600" y="6189663"/>
            <a:ext cx="2590800" cy="668337"/>
            <a:chOff x="624" y="3899"/>
            <a:chExt cx="1632" cy="421"/>
          </a:xfrm>
        </p:grpSpPr>
        <p:sp>
          <p:nvSpPr>
            <p:cNvPr id="29721" name="Text Box 7" descr="Parchment"/>
            <p:cNvSpPr txBox="1">
              <a:spLocks noChangeArrowheads="1"/>
            </p:cNvSpPr>
            <p:nvPr/>
          </p:nvSpPr>
          <p:spPr bwMode="auto">
            <a:xfrm>
              <a:off x="624" y="3899"/>
              <a:ext cx="1632" cy="421"/>
            </a:xfrm>
            <a:prstGeom prst="rect">
              <a:avLst/>
            </a:prstGeom>
            <a:blipFill dpi="0" rotWithShape="1">
              <a:blip r:embed="rId4"/>
              <a:srcRect/>
              <a:tile tx="0" ty="0" sx="100000" sy="100000" flip="none" algn="tl"/>
            </a:blipFill>
            <a:ln w="9525" algn="ctr">
              <a:solidFill>
                <a:srgbClr val="993300"/>
              </a:solidFill>
              <a:miter lim="800000"/>
              <a:headEnd/>
              <a:tailEnd/>
            </a:ln>
            <a:effectLst>
              <a:outerShdw dist="40161" dir="20493903" algn="ctr" rotWithShape="0">
                <a:srgbClr val="BC5E00">
                  <a:alpha val="50000"/>
                </a:srgbClr>
              </a:outerShdw>
            </a:effec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spcBef>
                  <a:spcPct val="5000"/>
                </a:spcBef>
              </a:pPr>
              <a:r>
                <a:rPr lang="en-US" altLang="en-US" sz="1200"/>
                <a:t>Jane Doe</a:t>
              </a:r>
            </a:p>
            <a:p>
              <a:pPr algn="l" eaLnBrk="1" hangingPunct="1">
                <a:spcBef>
                  <a:spcPct val="5000"/>
                </a:spcBef>
              </a:pPr>
              <a:r>
                <a:rPr lang="en-US" altLang="en-US" sz="1200"/>
                <a:t>5316 Main Street</a:t>
              </a:r>
            </a:p>
            <a:p>
              <a:pPr algn="l" eaLnBrk="1" hangingPunct="1">
                <a:spcBef>
                  <a:spcPct val="5000"/>
                </a:spcBef>
              </a:pPr>
              <a:r>
                <a:rPr lang="en-US" altLang="en-US" sz="1200"/>
                <a:t>Las Cruces, NM 88011</a:t>
              </a:r>
            </a:p>
          </p:txBody>
        </p:sp>
        <p:sp>
          <p:nvSpPr>
            <p:cNvPr id="578568" name="AutoShape 8" descr="Parchment"/>
            <p:cNvSpPr>
              <a:spLocks noChangeArrowheads="1"/>
            </p:cNvSpPr>
            <p:nvPr/>
          </p:nvSpPr>
          <p:spPr bwMode="auto">
            <a:xfrm>
              <a:off x="1776" y="3984"/>
              <a:ext cx="336" cy="240"/>
            </a:xfrm>
            <a:prstGeom prst="star5">
              <a:avLst/>
            </a:prstGeom>
            <a:blipFill dpi="0" rotWithShape="1">
              <a:blip r:embed="rId4"/>
              <a:srcRect/>
              <a:tile tx="0" ty="0" sx="100000" sy="100000" flip="none" algn="tl"/>
            </a:blipFill>
            <a:ln>
              <a:noFill/>
            </a:ln>
            <a:effectLst>
              <a:outerShdw dist="40161" dir="20493903" algn="ctr" rotWithShape="0">
                <a:srgbClr val="BC5E00">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defRPr/>
              </a:pPr>
              <a:endParaRPr lang="en-US"/>
            </a:p>
          </p:txBody>
        </p:sp>
      </p:grpSp>
      <p:grpSp>
        <p:nvGrpSpPr>
          <p:cNvPr id="29706" name="Group 10"/>
          <p:cNvGrpSpPr>
            <a:grpSpLocks/>
          </p:cNvGrpSpPr>
          <p:nvPr/>
        </p:nvGrpSpPr>
        <p:grpSpPr bwMode="auto">
          <a:xfrm>
            <a:off x="1066800" y="2743200"/>
            <a:ext cx="2590800" cy="668338"/>
            <a:chOff x="624" y="3899"/>
            <a:chExt cx="1632" cy="421"/>
          </a:xfrm>
        </p:grpSpPr>
        <p:sp>
          <p:nvSpPr>
            <p:cNvPr id="29719" name="Text Box 11" descr="Parchment"/>
            <p:cNvSpPr txBox="1">
              <a:spLocks noChangeArrowheads="1"/>
            </p:cNvSpPr>
            <p:nvPr/>
          </p:nvSpPr>
          <p:spPr bwMode="auto">
            <a:xfrm>
              <a:off x="624" y="3899"/>
              <a:ext cx="1632" cy="421"/>
            </a:xfrm>
            <a:prstGeom prst="rect">
              <a:avLst/>
            </a:prstGeom>
            <a:blipFill dpi="0" rotWithShape="1">
              <a:blip r:embed="rId4"/>
              <a:srcRect/>
              <a:tile tx="0" ty="0" sx="100000" sy="100000" flip="none" algn="tl"/>
            </a:blipFill>
            <a:ln w="9525" algn="ctr">
              <a:solidFill>
                <a:srgbClr val="0066CC"/>
              </a:solidFill>
              <a:miter lim="800000"/>
              <a:headEnd/>
              <a:tailEnd/>
            </a:ln>
            <a:effectLst>
              <a:outerShdw dist="40161" dir="20493903" algn="ctr" rotWithShape="0">
                <a:srgbClr val="BC5E00">
                  <a:alpha val="50000"/>
                </a:srgbClr>
              </a:outerShdw>
            </a:effec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spcBef>
                  <a:spcPct val="5000"/>
                </a:spcBef>
              </a:pPr>
              <a:r>
                <a:rPr lang="en-US" altLang="en-US" sz="1200"/>
                <a:t>Jane Doe</a:t>
              </a:r>
            </a:p>
            <a:p>
              <a:pPr algn="l" eaLnBrk="1" hangingPunct="1">
                <a:spcBef>
                  <a:spcPct val="5000"/>
                </a:spcBef>
              </a:pPr>
              <a:r>
                <a:rPr lang="en-US" altLang="en-US" sz="1200"/>
                <a:t>5316 Main Street</a:t>
              </a:r>
            </a:p>
            <a:p>
              <a:pPr algn="l" eaLnBrk="1" hangingPunct="1">
                <a:spcBef>
                  <a:spcPct val="5000"/>
                </a:spcBef>
              </a:pPr>
              <a:r>
                <a:rPr lang="en-US" altLang="en-US" sz="1200"/>
                <a:t>Las Cruces, NM 88011</a:t>
              </a:r>
            </a:p>
          </p:txBody>
        </p:sp>
        <p:sp>
          <p:nvSpPr>
            <p:cNvPr id="578572" name="AutoShape 12" descr="Parchment"/>
            <p:cNvSpPr>
              <a:spLocks noChangeArrowheads="1"/>
            </p:cNvSpPr>
            <p:nvPr/>
          </p:nvSpPr>
          <p:spPr bwMode="auto">
            <a:xfrm>
              <a:off x="1776" y="3984"/>
              <a:ext cx="336" cy="240"/>
            </a:xfrm>
            <a:prstGeom prst="star5">
              <a:avLst/>
            </a:prstGeom>
            <a:blipFill dpi="0" rotWithShape="1">
              <a:blip r:embed="rId4"/>
              <a:srcRect/>
              <a:tile tx="0" ty="0" sx="100000" sy="100000" flip="none" algn="tl"/>
            </a:blipFill>
            <a:ln>
              <a:noFill/>
            </a:ln>
            <a:effectLst>
              <a:outerShdw dist="40161" dir="20493903" algn="ctr" rotWithShape="0">
                <a:srgbClr val="BC5E00">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defRPr/>
              </a:pPr>
              <a:endParaRPr lang="en-US"/>
            </a:p>
          </p:txBody>
        </p:sp>
      </p:grpSp>
      <p:sp>
        <p:nvSpPr>
          <p:cNvPr id="578573" name="Text Box 13"/>
          <p:cNvSpPr txBox="1">
            <a:spLocks noChangeArrowheads="1"/>
          </p:cNvSpPr>
          <p:nvPr/>
        </p:nvSpPr>
        <p:spPr bwMode="auto">
          <a:xfrm>
            <a:off x="4419600" y="4648200"/>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2000"/>
              <a:t>Entry No. is provided by the club.</a:t>
            </a:r>
          </a:p>
          <a:p>
            <a:pPr algn="l" eaLnBrk="1" hangingPunct="1"/>
            <a:r>
              <a:rPr lang="en-US" altLang="en-US" sz="2000"/>
              <a:t>Make sure you get one.</a:t>
            </a:r>
          </a:p>
        </p:txBody>
      </p:sp>
      <p:sp>
        <p:nvSpPr>
          <p:cNvPr id="29708" name="Text Box 15"/>
          <p:cNvSpPr txBox="1">
            <a:spLocks noChangeArrowheads="1"/>
          </p:cNvSpPr>
          <p:nvPr/>
        </p:nvSpPr>
        <p:spPr bwMode="auto">
          <a:xfrm>
            <a:off x="2971800" y="1524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1</a:t>
            </a:r>
          </a:p>
        </p:txBody>
      </p:sp>
      <p:sp>
        <p:nvSpPr>
          <p:cNvPr id="29709" name="Text Box 16"/>
          <p:cNvSpPr txBox="1">
            <a:spLocks noChangeArrowheads="1"/>
          </p:cNvSpPr>
          <p:nvPr/>
        </p:nvSpPr>
        <p:spPr bwMode="auto">
          <a:xfrm>
            <a:off x="2968625" y="533400"/>
            <a:ext cx="37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B</a:t>
            </a:r>
          </a:p>
        </p:txBody>
      </p:sp>
      <p:sp>
        <p:nvSpPr>
          <p:cNvPr id="29710" name="Text Box 18"/>
          <p:cNvSpPr txBox="1">
            <a:spLocks noChangeArrowheads="1"/>
          </p:cNvSpPr>
          <p:nvPr/>
        </p:nvSpPr>
        <p:spPr bwMode="auto">
          <a:xfrm>
            <a:off x="1460500" y="1495425"/>
            <a:ext cx="1604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t>Mesmerizer</a:t>
            </a:r>
          </a:p>
        </p:txBody>
      </p:sp>
      <p:sp>
        <p:nvSpPr>
          <p:cNvPr id="29711" name="Text Box 19"/>
          <p:cNvSpPr txBox="1">
            <a:spLocks noChangeArrowheads="1"/>
          </p:cNvSpPr>
          <p:nvPr/>
        </p:nvSpPr>
        <p:spPr bwMode="auto">
          <a:xfrm>
            <a:off x="2224088" y="5334000"/>
            <a:ext cx="376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B</a:t>
            </a:r>
          </a:p>
        </p:txBody>
      </p:sp>
      <p:sp>
        <p:nvSpPr>
          <p:cNvPr id="29712" name="Text Box 20"/>
          <p:cNvSpPr txBox="1">
            <a:spLocks noChangeArrowheads="1"/>
          </p:cNvSpPr>
          <p:nvPr/>
        </p:nvSpPr>
        <p:spPr bwMode="auto">
          <a:xfrm>
            <a:off x="3227388" y="5334000"/>
            <a:ext cx="315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 </a:t>
            </a:r>
          </a:p>
        </p:txBody>
      </p:sp>
      <p:sp>
        <p:nvSpPr>
          <p:cNvPr id="29713" name="Text Box 21"/>
          <p:cNvSpPr txBox="1">
            <a:spLocks noChangeArrowheads="1"/>
          </p:cNvSpPr>
          <p:nvPr/>
        </p:nvSpPr>
        <p:spPr bwMode="auto">
          <a:xfrm>
            <a:off x="1384300" y="5762625"/>
            <a:ext cx="1604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t>Mesmerizer</a:t>
            </a:r>
          </a:p>
        </p:txBody>
      </p:sp>
      <p:cxnSp>
        <p:nvCxnSpPr>
          <p:cNvPr id="578582" name="AutoShape 22"/>
          <p:cNvCxnSpPr>
            <a:cxnSpLocks noChangeShapeType="1"/>
            <a:stCxn id="578573" idx="1"/>
            <a:endCxn id="29715" idx="0"/>
          </p:cNvCxnSpPr>
          <p:nvPr/>
        </p:nvCxnSpPr>
        <p:spPr bwMode="auto">
          <a:xfrm rot="10800000" flipV="1">
            <a:off x="1246188" y="4999038"/>
            <a:ext cx="3173412" cy="334962"/>
          </a:xfrm>
          <a:prstGeom prst="bentConnector2">
            <a:avLst/>
          </a:prstGeom>
          <a:noFill/>
          <a:ln w="57150">
            <a:solidFill>
              <a:srgbClr val="993300"/>
            </a:solidFill>
            <a:miter lim="800000"/>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cxnSp>
      <p:sp>
        <p:nvSpPr>
          <p:cNvPr id="29715" name="Text Box 23"/>
          <p:cNvSpPr txBox="1">
            <a:spLocks noChangeArrowheads="1"/>
          </p:cNvSpPr>
          <p:nvPr/>
        </p:nvSpPr>
        <p:spPr bwMode="auto">
          <a:xfrm>
            <a:off x="968375" y="5334000"/>
            <a:ext cx="55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11</a:t>
            </a:r>
          </a:p>
        </p:txBody>
      </p:sp>
      <p:sp>
        <p:nvSpPr>
          <p:cNvPr id="578584" name="Text Box 24"/>
          <p:cNvSpPr txBox="1">
            <a:spLocks noChangeArrowheads="1"/>
          </p:cNvSpPr>
          <p:nvPr/>
        </p:nvSpPr>
        <p:spPr bwMode="auto">
          <a:xfrm>
            <a:off x="3886200" y="6019800"/>
            <a:ext cx="525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a:solidFill>
                  <a:srgbClr val="993300"/>
                </a:solidFill>
              </a:rPr>
              <a:t>Hint:</a:t>
            </a:r>
          </a:p>
          <a:p>
            <a:pPr algn="l" eaLnBrk="1" hangingPunct="1"/>
            <a:r>
              <a:rPr lang="en-US" altLang="en-US" sz="1800">
                <a:solidFill>
                  <a:srgbClr val="993300"/>
                </a:solidFill>
              </a:rPr>
              <a:t>Use your mailing address labels to save time.</a:t>
            </a:r>
          </a:p>
        </p:txBody>
      </p:sp>
      <p:sp>
        <p:nvSpPr>
          <p:cNvPr id="578585" name="Text Box 25"/>
          <p:cNvSpPr txBox="1">
            <a:spLocks noChangeArrowheads="1"/>
          </p:cNvSpPr>
          <p:nvPr/>
        </p:nvSpPr>
        <p:spPr bwMode="auto">
          <a:xfrm rot="1111986">
            <a:off x="3498850" y="196850"/>
            <a:ext cx="1377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a:t>Horticulture</a:t>
            </a:r>
          </a:p>
        </p:txBody>
      </p:sp>
      <p:sp>
        <p:nvSpPr>
          <p:cNvPr id="578586" name="Text Box 26"/>
          <p:cNvSpPr txBox="1">
            <a:spLocks noChangeArrowheads="1"/>
          </p:cNvSpPr>
          <p:nvPr/>
        </p:nvSpPr>
        <p:spPr bwMode="auto">
          <a:xfrm rot="1144383">
            <a:off x="3581400" y="609600"/>
            <a:ext cx="1225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a:t>Space Age</a:t>
            </a:r>
          </a:p>
        </p:txBody>
      </p:sp>
    </p:spTree>
    <p:extLst>
      <p:ext uri="{BB962C8B-B14F-4D97-AF65-F5344CB8AC3E}">
        <p14:creationId xmlns:p14="http://schemas.microsoft.com/office/powerpoint/2010/main" val="3540236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0"/>
                                  </p:stCondLst>
                                  <p:childTnLst>
                                    <p:set>
                                      <p:cBhvr>
                                        <p:cTn id="6" dur="1" fill="hold">
                                          <p:stCondLst>
                                            <p:cond delay="0"/>
                                          </p:stCondLst>
                                        </p:cTn>
                                        <p:tgtEl>
                                          <p:spTgt spid="578585">
                                            <p:txEl>
                                              <p:pRg st="0" end="0"/>
                                            </p:txEl>
                                          </p:spTgt>
                                        </p:tgtEl>
                                        <p:attrNameLst>
                                          <p:attrName>style.visibility</p:attrName>
                                        </p:attrNameLst>
                                      </p:cBhvr>
                                      <p:to>
                                        <p:strVal val="visible"/>
                                      </p:to>
                                    </p:set>
                                    <p:animEffect transition="in" filter="fade">
                                      <p:cBhvr>
                                        <p:cTn id="7" dur="2000"/>
                                        <p:tgtEl>
                                          <p:spTgt spid="578585">
                                            <p:txEl>
                                              <p:pRg st="0" end="0"/>
                                            </p:txEl>
                                          </p:spTgt>
                                        </p:tgtEl>
                                      </p:cBhvr>
                                    </p:animEffect>
                                  </p:childTnLst>
                                </p:cTn>
                              </p:par>
                            </p:childTnLst>
                          </p:cTn>
                        </p:par>
                        <p:par>
                          <p:cTn id="8" fill="hold" nodeType="afterGroup">
                            <p:stCondLst>
                              <p:cond delay="5000"/>
                            </p:stCondLst>
                            <p:childTnLst>
                              <p:par>
                                <p:cTn id="9" presetID="10" presetClass="entr" presetSubtype="0" fill="hold" grpId="0" nodeType="afterEffect">
                                  <p:stCondLst>
                                    <p:cond delay="1000"/>
                                  </p:stCondLst>
                                  <p:childTnLst>
                                    <p:set>
                                      <p:cBhvr>
                                        <p:cTn id="10" dur="1" fill="hold">
                                          <p:stCondLst>
                                            <p:cond delay="0"/>
                                          </p:stCondLst>
                                        </p:cTn>
                                        <p:tgtEl>
                                          <p:spTgt spid="578586"/>
                                        </p:tgtEl>
                                        <p:attrNameLst>
                                          <p:attrName>style.visibility</p:attrName>
                                        </p:attrNameLst>
                                      </p:cBhvr>
                                      <p:to>
                                        <p:strVal val="visible"/>
                                      </p:to>
                                    </p:set>
                                    <p:animEffect transition="in" filter="fade">
                                      <p:cBhvr>
                                        <p:cTn id="11" dur="2000"/>
                                        <p:tgtEl>
                                          <p:spTgt spid="5785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78573"/>
                                        </p:tgtEl>
                                        <p:attrNameLst>
                                          <p:attrName>style.visibility</p:attrName>
                                        </p:attrNameLst>
                                      </p:cBhvr>
                                      <p:to>
                                        <p:strVal val="visible"/>
                                      </p:to>
                                    </p:set>
                                    <p:animEffect transition="in" filter="fade">
                                      <p:cBhvr>
                                        <p:cTn id="16" dur="2000"/>
                                        <p:tgtEl>
                                          <p:spTgt spid="578573"/>
                                        </p:tgtEl>
                                      </p:cBhvr>
                                    </p:animEffect>
                                  </p:childTnLst>
                                </p:cTn>
                              </p:par>
                              <p:par>
                                <p:cTn id="17" presetID="10" presetClass="entr" presetSubtype="0" fill="hold" nodeType="withEffect">
                                  <p:stCondLst>
                                    <p:cond delay="0"/>
                                  </p:stCondLst>
                                  <p:childTnLst>
                                    <p:set>
                                      <p:cBhvr>
                                        <p:cTn id="18" dur="1" fill="hold">
                                          <p:stCondLst>
                                            <p:cond delay="0"/>
                                          </p:stCondLst>
                                        </p:cTn>
                                        <p:tgtEl>
                                          <p:spTgt spid="578582"/>
                                        </p:tgtEl>
                                        <p:attrNameLst>
                                          <p:attrName>style.visibility</p:attrName>
                                        </p:attrNameLst>
                                      </p:cBhvr>
                                      <p:to>
                                        <p:strVal val="visible"/>
                                      </p:to>
                                    </p:set>
                                    <p:animEffect transition="in" filter="fade">
                                      <p:cBhvr>
                                        <p:cTn id="19" dur="2000"/>
                                        <p:tgtEl>
                                          <p:spTgt spid="5785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8565"/>
                                        </p:tgtEl>
                                        <p:attrNameLst>
                                          <p:attrName>style.visibility</p:attrName>
                                        </p:attrNameLst>
                                      </p:cBhvr>
                                      <p:to>
                                        <p:strVal val="visible"/>
                                      </p:to>
                                    </p:set>
                                    <p:animEffect transition="in" filter="fade">
                                      <p:cBhvr>
                                        <p:cTn id="24" dur="2000"/>
                                        <p:tgtEl>
                                          <p:spTgt spid="578565"/>
                                        </p:tgtEl>
                                      </p:cBhvr>
                                    </p:animEffect>
                                  </p:childTnLst>
                                </p:cTn>
                              </p:par>
                              <p:par>
                                <p:cTn id="25" presetID="10" presetClass="entr" presetSubtype="0" fill="hold" nodeType="withEffect">
                                  <p:stCondLst>
                                    <p:cond delay="0"/>
                                  </p:stCondLst>
                                  <p:childTnLst>
                                    <p:set>
                                      <p:cBhvr>
                                        <p:cTn id="26" dur="1" fill="hold">
                                          <p:stCondLst>
                                            <p:cond delay="0"/>
                                          </p:stCondLst>
                                        </p:cTn>
                                        <p:tgtEl>
                                          <p:spTgt spid="578566"/>
                                        </p:tgtEl>
                                        <p:attrNameLst>
                                          <p:attrName>style.visibility</p:attrName>
                                        </p:attrNameLst>
                                      </p:cBhvr>
                                      <p:to>
                                        <p:strVal val="visible"/>
                                      </p:to>
                                    </p:set>
                                    <p:animEffect transition="in" filter="fade">
                                      <p:cBhvr>
                                        <p:cTn id="27" dur="2000"/>
                                        <p:tgtEl>
                                          <p:spTgt spid="5785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78584"/>
                                        </p:tgtEl>
                                        <p:attrNameLst>
                                          <p:attrName>style.visibility</p:attrName>
                                        </p:attrNameLst>
                                      </p:cBhvr>
                                      <p:to>
                                        <p:strVal val="visible"/>
                                      </p:to>
                                    </p:set>
                                    <p:anim calcmode="lin" valueType="num">
                                      <p:cBhvr additive="base">
                                        <p:cTn id="32" dur="500" fill="hold"/>
                                        <p:tgtEl>
                                          <p:spTgt spid="578584"/>
                                        </p:tgtEl>
                                        <p:attrNameLst>
                                          <p:attrName>ppt_x</p:attrName>
                                        </p:attrNameLst>
                                      </p:cBhvr>
                                      <p:tavLst>
                                        <p:tav tm="0">
                                          <p:val>
                                            <p:strVal val="#ppt_x"/>
                                          </p:val>
                                        </p:tav>
                                        <p:tav tm="100000">
                                          <p:val>
                                            <p:strVal val="#ppt_x"/>
                                          </p:val>
                                        </p:tav>
                                      </p:tavLst>
                                    </p:anim>
                                    <p:anim calcmode="lin" valueType="num">
                                      <p:cBhvr additive="base">
                                        <p:cTn id="33" dur="500" fill="hold"/>
                                        <p:tgtEl>
                                          <p:spTgt spid="578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5" grpId="0"/>
      <p:bldP spid="578573" grpId="0"/>
      <p:bldP spid="578584" grpId="0"/>
      <p:bldP spid="57858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4"/>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1FA61E1-2A2E-42C9-8735-A25EB100A80F}"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0723" name="Slide Number Placeholder 6"/>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55025C3-A4BD-46E3-BC01-F201D40B446A}" type="slidenum">
              <a:rPr lang="en-US" altLang="en-US" sz="1200" b="0">
                <a:solidFill>
                  <a:schemeClr val="accent2"/>
                </a:solidFill>
                <a:latin typeface="Garamond" panose="02020404030301010803" pitchFamily="18" charset="0"/>
              </a:rPr>
              <a:pPr eaLnBrk="1" hangingPunct="1"/>
              <a:t>11</a:t>
            </a:fld>
            <a:endParaRPr lang="en-US" altLang="en-US" sz="1200" b="0">
              <a:solidFill>
                <a:schemeClr val="accent2"/>
              </a:solidFill>
              <a:latin typeface="Garamond" panose="02020404030301010803" pitchFamily="18" charset="0"/>
            </a:endParaRPr>
          </a:p>
        </p:txBody>
      </p:sp>
      <p:sp>
        <p:nvSpPr>
          <p:cNvPr id="30724" name="Rectangle 4"/>
          <p:cNvSpPr>
            <a:spLocks noGrp="1" noChangeArrowheads="1"/>
          </p:cNvSpPr>
          <p:nvPr>
            <p:ph type="title"/>
          </p:nvPr>
        </p:nvSpPr>
        <p:spPr>
          <a:xfrm>
            <a:off x="3276600" y="304800"/>
            <a:ext cx="5410200" cy="1322388"/>
          </a:xfrm>
        </p:spPr>
        <p:txBody>
          <a:bodyPr/>
          <a:lstStyle/>
          <a:p>
            <a:pPr eaLnBrk="1" hangingPunct="1"/>
            <a:r>
              <a:rPr lang="en-US" altLang="en-US"/>
              <a:t>Entry Form</a:t>
            </a:r>
          </a:p>
        </p:txBody>
      </p:sp>
      <p:pic>
        <p:nvPicPr>
          <p:cNvPr id="30725" name="Picture 7" descr="scan0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49538"/>
            <a:ext cx="9144000" cy="4208462"/>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p:cNvGrpSpPr>
            <a:grpSpLocks/>
          </p:cNvGrpSpPr>
          <p:nvPr/>
        </p:nvGrpSpPr>
        <p:grpSpPr bwMode="auto">
          <a:xfrm>
            <a:off x="5943600" y="2819400"/>
            <a:ext cx="2590800" cy="668338"/>
            <a:chOff x="624" y="3899"/>
            <a:chExt cx="1632" cy="421"/>
          </a:xfrm>
        </p:grpSpPr>
        <p:sp>
          <p:nvSpPr>
            <p:cNvPr id="30754" name="Text Box 9" descr="Parchment"/>
            <p:cNvSpPr txBox="1">
              <a:spLocks noChangeArrowheads="1"/>
            </p:cNvSpPr>
            <p:nvPr/>
          </p:nvSpPr>
          <p:spPr bwMode="auto">
            <a:xfrm>
              <a:off x="624" y="3899"/>
              <a:ext cx="1632" cy="421"/>
            </a:xfrm>
            <a:prstGeom prst="rect">
              <a:avLst/>
            </a:prstGeom>
            <a:blipFill dpi="0" rotWithShape="1">
              <a:blip r:embed="rId4"/>
              <a:srcRect/>
              <a:tile tx="0" ty="0" sx="100000" sy="100000" flip="none" algn="tl"/>
            </a:blipFill>
            <a:ln w="9525" algn="ctr">
              <a:solidFill>
                <a:srgbClr val="0066CC"/>
              </a:solidFill>
              <a:miter lim="800000"/>
              <a:headEnd/>
              <a:tailEnd/>
            </a:ln>
            <a:effectLst>
              <a:outerShdw dist="40161" dir="20493903" algn="ctr" rotWithShape="0">
                <a:srgbClr val="BC5E00">
                  <a:alpha val="50000"/>
                </a:srgbClr>
              </a:outerShdw>
            </a:effec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spcBef>
                  <a:spcPct val="5000"/>
                </a:spcBef>
              </a:pPr>
              <a:r>
                <a:rPr lang="en-US" altLang="en-US" sz="1200"/>
                <a:t>Jane Doe</a:t>
              </a:r>
            </a:p>
            <a:p>
              <a:pPr algn="l" eaLnBrk="1" hangingPunct="1">
                <a:spcBef>
                  <a:spcPct val="5000"/>
                </a:spcBef>
              </a:pPr>
              <a:r>
                <a:rPr lang="en-US" altLang="en-US" sz="1200"/>
                <a:t>5316 Main Street</a:t>
              </a:r>
            </a:p>
            <a:p>
              <a:pPr algn="l" eaLnBrk="1" hangingPunct="1">
                <a:spcBef>
                  <a:spcPct val="5000"/>
                </a:spcBef>
              </a:pPr>
              <a:r>
                <a:rPr lang="en-US" altLang="en-US" sz="1200"/>
                <a:t>Las Cruces, NM 88011</a:t>
              </a:r>
            </a:p>
          </p:txBody>
        </p:sp>
        <p:sp>
          <p:nvSpPr>
            <p:cNvPr id="735242" name="AutoShape 10" descr="Parchment"/>
            <p:cNvSpPr>
              <a:spLocks noChangeArrowheads="1"/>
            </p:cNvSpPr>
            <p:nvPr/>
          </p:nvSpPr>
          <p:spPr bwMode="auto">
            <a:xfrm>
              <a:off x="1776" y="3984"/>
              <a:ext cx="336" cy="240"/>
            </a:xfrm>
            <a:prstGeom prst="star5">
              <a:avLst/>
            </a:prstGeom>
            <a:blipFill dpi="0" rotWithShape="1">
              <a:blip r:embed="rId4"/>
              <a:srcRect/>
              <a:tile tx="0" ty="0" sx="100000" sy="100000" flip="none" algn="tl"/>
            </a:blipFill>
            <a:ln>
              <a:noFill/>
            </a:ln>
            <a:effectLst>
              <a:outerShdw dist="40161" dir="20493903" algn="ctr" rotWithShape="0">
                <a:srgbClr val="BC5E00">
                  <a:alpha val="50000"/>
                </a:srgb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defRPr/>
              </a:pPr>
              <a:endParaRPr lang="en-US"/>
            </a:p>
          </p:txBody>
        </p:sp>
      </p:grpSp>
      <p:sp>
        <p:nvSpPr>
          <p:cNvPr id="30727" name="Text Box 11"/>
          <p:cNvSpPr txBox="1">
            <a:spLocks noChangeArrowheads="1"/>
          </p:cNvSpPr>
          <p:nvPr/>
        </p:nvSpPr>
        <p:spPr bwMode="auto">
          <a:xfrm>
            <a:off x="3200400" y="31242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11</a:t>
            </a:r>
          </a:p>
        </p:txBody>
      </p:sp>
      <p:sp>
        <p:nvSpPr>
          <p:cNvPr id="30728" name="Text Box 12"/>
          <p:cNvSpPr txBox="1">
            <a:spLocks noChangeArrowheads="1"/>
          </p:cNvSpPr>
          <p:nvPr/>
        </p:nvSpPr>
        <p:spPr bwMode="auto">
          <a:xfrm>
            <a:off x="304800" y="4495800"/>
            <a:ext cx="54102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marL="342900" indent="-342900" algn="l" eaLnBrk="0" hangingPunct="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800100" indent="-342900" algn="l" eaLnBrk="0" hangingPunct="0">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257300" indent="-342900" algn="l" eaLnBrk="0" hangingPunct="0">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714500" indent="-342900" algn="l" eaLnBrk="0" hangingPunct="0">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2171700" indent="-342900" algn="l" eaLnBrk="0" hangingPunct="0">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6289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30861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5433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40005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spcBef>
                <a:spcPct val="5000"/>
              </a:spcBef>
              <a:buClrTx/>
              <a:buSzTx/>
              <a:buFontTx/>
              <a:buNone/>
            </a:pPr>
            <a:r>
              <a:rPr lang="en-US" altLang="en-US" sz="1200">
                <a:solidFill>
                  <a:schemeClr val="tx2"/>
                </a:solidFill>
                <a:latin typeface="Comic Sans MS" panose="030F0702030302020204" pitchFamily="66" charset="0"/>
              </a:rPr>
              <a:t>A		Dusky Challenger </a:t>
            </a:r>
          </a:p>
          <a:p>
            <a:pPr eaLnBrk="1" hangingPunct="1">
              <a:spcBef>
                <a:spcPct val="5000"/>
              </a:spcBef>
              <a:buClrTx/>
              <a:buSzTx/>
              <a:buFontTx/>
              <a:buNone/>
            </a:pPr>
            <a:r>
              <a:rPr lang="en-US" altLang="en-US" sz="1200">
                <a:solidFill>
                  <a:schemeClr val="tx2"/>
                </a:solidFill>
                <a:latin typeface="Comic Sans MS" panose="030F0702030302020204" pitchFamily="66" charset="0"/>
              </a:rPr>
              <a:t>B		Mesmerizer</a:t>
            </a:r>
          </a:p>
          <a:p>
            <a:pPr eaLnBrk="1" hangingPunct="1">
              <a:spcBef>
                <a:spcPct val="5000"/>
              </a:spcBef>
              <a:buClrTx/>
              <a:buSzTx/>
              <a:buFontTx/>
              <a:buNone/>
            </a:pPr>
            <a:r>
              <a:rPr lang="en-US" altLang="en-US" sz="1200">
                <a:solidFill>
                  <a:schemeClr val="tx2"/>
                </a:solidFill>
                <a:latin typeface="Comic Sans MS" panose="030F0702030302020204" pitchFamily="66" charset="0"/>
              </a:rPr>
              <a:t>C	  	Persian Padishaw</a:t>
            </a:r>
          </a:p>
          <a:p>
            <a:pPr eaLnBrk="1" hangingPunct="1">
              <a:spcBef>
                <a:spcPct val="5000"/>
              </a:spcBef>
              <a:buClrTx/>
              <a:buSzTx/>
              <a:buFontTx/>
              <a:buNone/>
            </a:pPr>
            <a:r>
              <a:rPr lang="en-US" altLang="en-US" sz="1200">
                <a:solidFill>
                  <a:schemeClr val="tx2"/>
                </a:solidFill>
                <a:latin typeface="Comic Sans MS" panose="030F0702030302020204" pitchFamily="66" charset="0"/>
              </a:rPr>
              <a:t>D     	Vavoom</a:t>
            </a:r>
          </a:p>
          <a:p>
            <a:pPr eaLnBrk="1" hangingPunct="1">
              <a:spcBef>
                <a:spcPct val="5000"/>
              </a:spcBef>
              <a:buClrTx/>
              <a:buSzTx/>
              <a:buFontTx/>
              <a:buNone/>
            </a:pPr>
            <a:r>
              <a:rPr lang="en-US" altLang="en-US" sz="1200">
                <a:solidFill>
                  <a:schemeClr val="tx2"/>
                </a:solidFill>
                <a:latin typeface="Comic Sans MS" panose="030F0702030302020204" pitchFamily="66" charset="0"/>
              </a:rPr>
              <a:t>E     	Chickasaw Sue</a:t>
            </a:r>
          </a:p>
          <a:p>
            <a:pPr eaLnBrk="1" hangingPunct="1">
              <a:spcBef>
                <a:spcPct val="5000"/>
              </a:spcBef>
              <a:buClrTx/>
              <a:buSzTx/>
              <a:buFontTx/>
              <a:buNone/>
            </a:pPr>
            <a:r>
              <a:rPr lang="en-US" altLang="en-US" sz="1200">
                <a:solidFill>
                  <a:schemeClr val="tx2"/>
                </a:solidFill>
                <a:latin typeface="Comic Sans MS" panose="030F0702030302020204" pitchFamily="66" charset="0"/>
              </a:rPr>
              <a:t>F     	I Bless</a:t>
            </a:r>
          </a:p>
          <a:p>
            <a:pPr eaLnBrk="1" hangingPunct="1">
              <a:spcBef>
                <a:spcPct val="5000"/>
              </a:spcBef>
              <a:buClrTx/>
              <a:buSzTx/>
              <a:buFontTx/>
              <a:buNone/>
            </a:pPr>
            <a:r>
              <a:rPr lang="en-US" altLang="en-US" sz="1200">
                <a:solidFill>
                  <a:schemeClr val="tx2"/>
                </a:solidFill>
                <a:latin typeface="Comic Sans MS" panose="030F0702030302020204" pitchFamily="66" charset="0"/>
              </a:rPr>
              <a:t>G     	Lady Emma</a:t>
            </a:r>
          </a:p>
          <a:p>
            <a:pPr eaLnBrk="1" hangingPunct="1">
              <a:spcBef>
                <a:spcPct val="5000"/>
              </a:spcBef>
              <a:buClrTx/>
              <a:buSzTx/>
              <a:buFontTx/>
              <a:buNone/>
            </a:pPr>
            <a:r>
              <a:rPr lang="en-US" altLang="en-US" sz="1200">
                <a:solidFill>
                  <a:schemeClr val="tx2"/>
                </a:solidFill>
                <a:latin typeface="Comic Sans MS" panose="030F0702030302020204" pitchFamily="66" charset="0"/>
              </a:rPr>
              <a:t>N		Apricot Frosty</a:t>
            </a:r>
          </a:p>
          <a:p>
            <a:pPr eaLnBrk="1" hangingPunct="1">
              <a:spcBef>
                <a:spcPct val="5000"/>
              </a:spcBef>
              <a:buClrTx/>
              <a:buSzTx/>
              <a:buFontTx/>
              <a:buNone/>
            </a:pPr>
            <a:r>
              <a:rPr lang="en-US" altLang="en-US" sz="1200">
                <a:solidFill>
                  <a:schemeClr val="tx2"/>
                </a:solidFill>
                <a:latin typeface="Comic Sans MS" panose="030F0702030302020204" pitchFamily="66" charset="0"/>
              </a:rPr>
              <a:t>P		English Box (Plicatas)</a:t>
            </a:r>
          </a:p>
          <a:p>
            <a:pPr eaLnBrk="1" hangingPunct="1">
              <a:spcBef>
                <a:spcPct val="5000"/>
              </a:spcBef>
              <a:buClrTx/>
              <a:buSzTx/>
              <a:buFontTx/>
              <a:buNone/>
            </a:pPr>
            <a:endParaRPr lang="en-US" altLang="en-US" sz="1200">
              <a:solidFill>
                <a:schemeClr val="tx2"/>
              </a:solidFill>
              <a:latin typeface="Comic Sans MS" panose="030F0702030302020204" pitchFamily="66" charset="0"/>
            </a:endParaRPr>
          </a:p>
          <a:p>
            <a:pPr eaLnBrk="1" hangingPunct="1">
              <a:spcBef>
                <a:spcPct val="5000"/>
              </a:spcBef>
              <a:buClrTx/>
              <a:buSzTx/>
              <a:buFontTx/>
              <a:buNone/>
            </a:pPr>
            <a:endParaRPr lang="en-US" altLang="en-US" sz="1200">
              <a:solidFill>
                <a:schemeClr val="tx2"/>
              </a:solidFill>
              <a:latin typeface="Comic Sans MS" panose="030F0702030302020204" pitchFamily="66" charset="0"/>
            </a:endParaRPr>
          </a:p>
        </p:txBody>
      </p:sp>
      <p:sp>
        <p:nvSpPr>
          <p:cNvPr id="30729" name="Text Box 13"/>
          <p:cNvSpPr txBox="1">
            <a:spLocks noChangeArrowheads="1"/>
          </p:cNvSpPr>
          <p:nvPr/>
        </p:nvSpPr>
        <p:spPr bwMode="auto">
          <a:xfrm>
            <a:off x="685800" y="35814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MVIS</a:t>
            </a:r>
          </a:p>
        </p:txBody>
      </p:sp>
      <p:sp>
        <p:nvSpPr>
          <p:cNvPr id="30730" name="Text Box 14"/>
          <p:cNvSpPr txBox="1">
            <a:spLocks noChangeArrowheads="1"/>
          </p:cNvSpPr>
          <p:nvPr/>
        </p:nvSpPr>
        <p:spPr bwMode="auto">
          <a:xfrm>
            <a:off x="3276600" y="35814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2009</a:t>
            </a:r>
          </a:p>
        </p:txBody>
      </p:sp>
      <p:sp>
        <p:nvSpPr>
          <p:cNvPr id="30731" name="Text Box 15"/>
          <p:cNvSpPr txBox="1">
            <a:spLocks noChangeArrowheads="1"/>
          </p:cNvSpPr>
          <p:nvPr/>
        </p:nvSpPr>
        <p:spPr bwMode="auto">
          <a:xfrm>
            <a:off x="609600" y="31242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Jane Doe</a:t>
            </a:r>
          </a:p>
        </p:txBody>
      </p:sp>
      <p:grpSp>
        <p:nvGrpSpPr>
          <p:cNvPr id="735250" name="Group 18"/>
          <p:cNvGrpSpPr>
            <a:grpSpLocks/>
          </p:cNvGrpSpPr>
          <p:nvPr/>
        </p:nvGrpSpPr>
        <p:grpSpPr bwMode="auto">
          <a:xfrm>
            <a:off x="2743200" y="4419600"/>
            <a:ext cx="3200400" cy="336550"/>
            <a:chOff x="1728" y="2832"/>
            <a:chExt cx="2016" cy="212"/>
          </a:xfrm>
        </p:grpSpPr>
        <p:sp>
          <p:nvSpPr>
            <p:cNvPr id="30752" name="Text Box 16"/>
            <p:cNvSpPr txBox="1">
              <a:spLocks noChangeArrowheads="1"/>
            </p:cNvSpPr>
            <p:nvPr/>
          </p:nvSpPr>
          <p:spPr bwMode="auto">
            <a:xfrm>
              <a:off x="2352" y="2832"/>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Tall Bearded</a:t>
              </a:r>
            </a:p>
          </p:txBody>
        </p:sp>
        <p:sp>
          <p:nvSpPr>
            <p:cNvPr id="30753" name="Line 17"/>
            <p:cNvSpPr>
              <a:spLocks noChangeShapeType="1"/>
            </p:cNvSpPr>
            <p:nvPr/>
          </p:nvSpPr>
          <p:spPr bwMode="auto">
            <a:xfrm flipH="1">
              <a:off x="1728" y="2928"/>
              <a:ext cx="816" cy="0"/>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735251" name="Group 19"/>
          <p:cNvGrpSpPr>
            <a:grpSpLocks/>
          </p:cNvGrpSpPr>
          <p:nvPr/>
        </p:nvGrpSpPr>
        <p:grpSpPr bwMode="auto">
          <a:xfrm>
            <a:off x="2895600" y="4648200"/>
            <a:ext cx="3200400" cy="336550"/>
            <a:chOff x="1728" y="2832"/>
            <a:chExt cx="2016" cy="212"/>
          </a:xfrm>
        </p:grpSpPr>
        <p:sp>
          <p:nvSpPr>
            <p:cNvPr id="30750" name="Text Box 20"/>
            <p:cNvSpPr txBox="1">
              <a:spLocks noChangeArrowheads="1"/>
            </p:cNvSpPr>
            <p:nvPr/>
          </p:nvSpPr>
          <p:spPr bwMode="auto">
            <a:xfrm>
              <a:off x="2352" y="2832"/>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Space Ager</a:t>
              </a:r>
            </a:p>
          </p:txBody>
        </p:sp>
        <p:sp>
          <p:nvSpPr>
            <p:cNvPr id="30751" name="Line 21"/>
            <p:cNvSpPr>
              <a:spLocks noChangeShapeType="1"/>
            </p:cNvSpPr>
            <p:nvPr/>
          </p:nvSpPr>
          <p:spPr bwMode="auto">
            <a:xfrm flipH="1">
              <a:off x="1728" y="2928"/>
              <a:ext cx="816" cy="0"/>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735257" name="Group 25"/>
          <p:cNvGrpSpPr>
            <a:grpSpLocks/>
          </p:cNvGrpSpPr>
          <p:nvPr/>
        </p:nvGrpSpPr>
        <p:grpSpPr bwMode="auto">
          <a:xfrm>
            <a:off x="2743200" y="5791200"/>
            <a:ext cx="3200400" cy="336550"/>
            <a:chOff x="1728" y="2832"/>
            <a:chExt cx="2016" cy="212"/>
          </a:xfrm>
        </p:grpSpPr>
        <p:sp>
          <p:nvSpPr>
            <p:cNvPr id="30748" name="Text Box 26"/>
            <p:cNvSpPr txBox="1">
              <a:spLocks noChangeArrowheads="1"/>
            </p:cNvSpPr>
            <p:nvPr/>
          </p:nvSpPr>
          <p:spPr bwMode="auto">
            <a:xfrm>
              <a:off x="2352" y="2832"/>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Collection</a:t>
              </a:r>
            </a:p>
          </p:txBody>
        </p:sp>
        <p:sp>
          <p:nvSpPr>
            <p:cNvPr id="30749" name="Line 27"/>
            <p:cNvSpPr>
              <a:spLocks noChangeShapeType="1"/>
            </p:cNvSpPr>
            <p:nvPr/>
          </p:nvSpPr>
          <p:spPr bwMode="auto">
            <a:xfrm flipH="1">
              <a:off x="1728" y="2928"/>
              <a:ext cx="816" cy="0"/>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735260" name="Group 28"/>
          <p:cNvGrpSpPr>
            <a:grpSpLocks/>
          </p:cNvGrpSpPr>
          <p:nvPr/>
        </p:nvGrpSpPr>
        <p:grpSpPr bwMode="auto">
          <a:xfrm>
            <a:off x="3048000" y="6019800"/>
            <a:ext cx="3200400" cy="336550"/>
            <a:chOff x="1728" y="2832"/>
            <a:chExt cx="2016" cy="212"/>
          </a:xfrm>
        </p:grpSpPr>
        <p:sp>
          <p:nvSpPr>
            <p:cNvPr id="30746" name="Text Box 29"/>
            <p:cNvSpPr txBox="1">
              <a:spLocks noChangeArrowheads="1"/>
            </p:cNvSpPr>
            <p:nvPr/>
          </p:nvSpPr>
          <p:spPr bwMode="auto">
            <a:xfrm>
              <a:off x="2352" y="2832"/>
              <a:ext cx="1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English Box</a:t>
              </a:r>
            </a:p>
          </p:txBody>
        </p:sp>
        <p:sp>
          <p:nvSpPr>
            <p:cNvPr id="30747" name="Line 30"/>
            <p:cNvSpPr>
              <a:spLocks noChangeShapeType="1"/>
            </p:cNvSpPr>
            <p:nvPr/>
          </p:nvSpPr>
          <p:spPr bwMode="auto">
            <a:xfrm flipH="1">
              <a:off x="1728" y="2928"/>
              <a:ext cx="816" cy="0"/>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735266" name="Group 34"/>
          <p:cNvGrpSpPr>
            <a:grpSpLocks/>
          </p:cNvGrpSpPr>
          <p:nvPr/>
        </p:nvGrpSpPr>
        <p:grpSpPr bwMode="auto">
          <a:xfrm>
            <a:off x="2895600" y="5181600"/>
            <a:ext cx="2362200" cy="609600"/>
            <a:chOff x="1824" y="3264"/>
            <a:chExt cx="1488" cy="384"/>
          </a:xfrm>
        </p:grpSpPr>
        <p:sp>
          <p:nvSpPr>
            <p:cNvPr id="30741" name="Text Box 23"/>
            <p:cNvSpPr txBox="1">
              <a:spLocks noChangeArrowheads="1"/>
            </p:cNvSpPr>
            <p:nvPr/>
          </p:nvSpPr>
          <p:spPr bwMode="auto">
            <a:xfrm>
              <a:off x="2592" y="3264"/>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Medians</a:t>
              </a:r>
            </a:p>
          </p:txBody>
        </p:sp>
        <p:sp>
          <p:nvSpPr>
            <p:cNvPr id="30742" name="Line 24"/>
            <p:cNvSpPr>
              <a:spLocks noChangeShapeType="1"/>
            </p:cNvSpPr>
            <p:nvPr/>
          </p:nvSpPr>
          <p:spPr bwMode="auto">
            <a:xfrm flipH="1">
              <a:off x="1824" y="3360"/>
              <a:ext cx="816" cy="1"/>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30743" name="Line 31"/>
            <p:cNvSpPr>
              <a:spLocks noChangeShapeType="1"/>
            </p:cNvSpPr>
            <p:nvPr/>
          </p:nvSpPr>
          <p:spPr bwMode="auto">
            <a:xfrm flipH="1">
              <a:off x="1824" y="3360"/>
              <a:ext cx="816" cy="144"/>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30744" name="Line 32"/>
            <p:cNvSpPr>
              <a:spLocks noChangeShapeType="1"/>
            </p:cNvSpPr>
            <p:nvPr/>
          </p:nvSpPr>
          <p:spPr bwMode="auto">
            <a:xfrm flipH="1" flipV="1">
              <a:off x="1824" y="3264"/>
              <a:ext cx="816" cy="96"/>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30745" name="Line 33"/>
            <p:cNvSpPr>
              <a:spLocks noChangeShapeType="1"/>
            </p:cNvSpPr>
            <p:nvPr/>
          </p:nvSpPr>
          <p:spPr bwMode="auto">
            <a:xfrm flipH="1">
              <a:off x="1824" y="3360"/>
              <a:ext cx="816" cy="288"/>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735270" name="Group 38"/>
          <p:cNvGrpSpPr>
            <a:grpSpLocks/>
          </p:cNvGrpSpPr>
          <p:nvPr/>
        </p:nvGrpSpPr>
        <p:grpSpPr bwMode="auto">
          <a:xfrm>
            <a:off x="3048000" y="4845050"/>
            <a:ext cx="3581400" cy="336550"/>
            <a:chOff x="1920" y="3024"/>
            <a:chExt cx="2256" cy="212"/>
          </a:xfrm>
        </p:grpSpPr>
        <p:sp>
          <p:nvSpPr>
            <p:cNvPr id="30739" name="Text Box 36"/>
            <p:cNvSpPr txBox="1">
              <a:spLocks noChangeArrowheads="1"/>
            </p:cNvSpPr>
            <p:nvPr/>
          </p:nvSpPr>
          <p:spPr bwMode="auto">
            <a:xfrm>
              <a:off x="2544" y="3024"/>
              <a:ext cx="16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spcBef>
                  <a:spcPct val="50000"/>
                </a:spcBef>
              </a:pPr>
              <a:r>
                <a:rPr lang="en-US" altLang="en-US"/>
                <a:t>Arils and Arilbreds</a:t>
              </a:r>
            </a:p>
          </p:txBody>
        </p:sp>
        <p:sp>
          <p:nvSpPr>
            <p:cNvPr id="30740" name="Line 37"/>
            <p:cNvSpPr>
              <a:spLocks noChangeShapeType="1"/>
            </p:cNvSpPr>
            <p:nvPr/>
          </p:nvSpPr>
          <p:spPr bwMode="auto">
            <a:xfrm flipH="1">
              <a:off x="1920" y="3120"/>
              <a:ext cx="816" cy="0"/>
            </a:xfrm>
            <a:prstGeom prst="line">
              <a:avLst/>
            </a:prstGeom>
            <a:noFill/>
            <a:ln w="38100">
              <a:solidFill>
                <a:schemeClr val="tx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grpSp>
      <p:sp>
        <p:nvSpPr>
          <p:cNvPr id="30738" name="Text Box 39"/>
          <p:cNvSpPr txBox="1">
            <a:spLocks noChangeArrowheads="1"/>
          </p:cNvSpPr>
          <p:nvPr/>
        </p:nvSpPr>
        <p:spPr bwMode="auto">
          <a:xfrm>
            <a:off x="2286000" y="1219200"/>
            <a:ext cx="65198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a:t>If for some reason you </a:t>
            </a:r>
            <a:r>
              <a:rPr lang="en-US" altLang="en-US" sz="1800" i="1"/>
              <a:t>do not</a:t>
            </a:r>
            <a:r>
              <a:rPr lang="en-US" altLang="en-US" sz="1800"/>
              <a:t> exhibit an iris listed on your form, then make sure you cross it off the form!  Otherwise the tally clerk at the end of the judging will go nuts when she can’t find your iris.</a:t>
            </a:r>
          </a:p>
        </p:txBody>
      </p:sp>
    </p:spTree>
    <p:extLst>
      <p:ext uri="{BB962C8B-B14F-4D97-AF65-F5344CB8AC3E}">
        <p14:creationId xmlns:p14="http://schemas.microsoft.com/office/powerpoint/2010/main" val="4384358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5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nodeType="clickEffect">
                                  <p:stCondLst>
                                    <p:cond delay="0"/>
                                  </p:stCondLst>
                                  <p:childTnLst>
                                    <p:animEffect transition="out" filter="dissolve">
                                      <p:cBhvr>
                                        <p:cTn id="10" dur="500"/>
                                        <p:tgtEl>
                                          <p:spTgt spid="735250"/>
                                        </p:tgtEl>
                                      </p:cBhvr>
                                    </p:animEffect>
                                    <p:set>
                                      <p:cBhvr>
                                        <p:cTn id="11" dur="1" fill="hold">
                                          <p:stCondLst>
                                            <p:cond delay="499"/>
                                          </p:stCondLst>
                                        </p:cTn>
                                        <p:tgtEl>
                                          <p:spTgt spid="735250"/>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3525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735251"/>
                                        </p:tgtEl>
                                      </p:cBhvr>
                                    </p:animEffect>
                                    <p:set>
                                      <p:cBhvr>
                                        <p:cTn id="20" dur="1" fill="hold">
                                          <p:stCondLst>
                                            <p:cond delay="499"/>
                                          </p:stCondLst>
                                        </p:cTn>
                                        <p:tgtEl>
                                          <p:spTgt spid="73525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3527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xit" presetSubtype="0" fill="hold" nodeType="clickEffect">
                                  <p:stCondLst>
                                    <p:cond delay="0"/>
                                  </p:stCondLst>
                                  <p:childTnLst>
                                    <p:animEffect transition="out" filter="dissolve">
                                      <p:cBhvr>
                                        <p:cTn id="28" dur="500"/>
                                        <p:tgtEl>
                                          <p:spTgt spid="735270"/>
                                        </p:tgtEl>
                                      </p:cBhvr>
                                    </p:animEffect>
                                    <p:set>
                                      <p:cBhvr>
                                        <p:cTn id="29" dur="1" fill="hold">
                                          <p:stCondLst>
                                            <p:cond delay="499"/>
                                          </p:stCondLst>
                                        </p:cTn>
                                        <p:tgtEl>
                                          <p:spTgt spid="735270"/>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73526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nodeType="clickEffect">
                                  <p:stCondLst>
                                    <p:cond delay="0"/>
                                  </p:stCondLst>
                                  <p:childTnLst>
                                    <p:animEffect transition="out" filter="dissolve">
                                      <p:cBhvr>
                                        <p:cTn id="37" dur="500"/>
                                        <p:tgtEl>
                                          <p:spTgt spid="735266"/>
                                        </p:tgtEl>
                                      </p:cBhvr>
                                    </p:animEffect>
                                    <p:set>
                                      <p:cBhvr>
                                        <p:cTn id="38" dur="1" fill="hold">
                                          <p:stCondLst>
                                            <p:cond delay="499"/>
                                          </p:stCondLst>
                                        </p:cTn>
                                        <p:tgtEl>
                                          <p:spTgt spid="73526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352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735257"/>
                                        </p:tgtEl>
                                      </p:cBhvr>
                                    </p:animEffect>
                                    <p:set>
                                      <p:cBhvr>
                                        <p:cTn id="47" dur="1" fill="hold">
                                          <p:stCondLst>
                                            <p:cond delay="499"/>
                                          </p:stCondLst>
                                        </p:cTn>
                                        <p:tgtEl>
                                          <p:spTgt spid="735257"/>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73526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xit" presetSubtype="0" fill="hold" nodeType="clickEffect">
                                  <p:stCondLst>
                                    <p:cond delay="0"/>
                                  </p:stCondLst>
                                  <p:childTnLst>
                                    <p:animEffect transition="out" filter="dissolve">
                                      <p:cBhvr>
                                        <p:cTn id="55" dur="500"/>
                                        <p:tgtEl>
                                          <p:spTgt spid="735260"/>
                                        </p:tgtEl>
                                      </p:cBhvr>
                                    </p:animEffect>
                                    <p:set>
                                      <p:cBhvr>
                                        <p:cTn id="56" dur="1" fill="hold">
                                          <p:stCondLst>
                                            <p:cond delay="499"/>
                                          </p:stCondLst>
                                        </p:cTn>
                                        <p:tgtEl>
                                          <p:spTgt spid="735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CD54BAF-35B9-497B-A97E-FA5E88E5AA8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331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6050883-8117-434D-A7CD-795F074C0D55}" type="slidenum">
              <a:rPr lang="en-US" altLang="en-US" sz="1200" b="0">
                <a:solidFill>
                  <a:schemeClr val="accent2"/>
                </a:solidFill>
                <a:latin typeface="Garamond" panose="02020404030301010803" pitchFamily="18" charset="0"/>
              </a:rPr>
              <a:pPr eaLnBrk="1" hangingPunct="1"/>
              <a:t>12</a:t>
            </a:fld>
            <a:endParaRPr lang="en-US" altLang="en-US" sz="1200" b="0">
              <a:solidFill>
                <a:schemeClr val="accent2"/>
              </a:solidFill>
              <a:latin typeface="Garamond" panose="02020404030301010803" pitchFamily="18" charset="0"/>
            </a:endParaRPr>
          </a:p>
        </p:txBody>
      </p:sp>
      <p:sp>
        <p:nvSpPr>
          <p:cNvPr id="13316" name="Rectangle 2"/>
          <p:cNvSpPr>
            <a:spLocks noGrp="1" noChangeArrowheads="1"/>
          </p:cNvSpPr>
          <p:nvPr>
            <p:ph type="title"/>
          </p:nvPr>
        </p:nvSpPr>
        <p:spPr>
          <a:xfrm>
            <a:off x="4724400" y="304800"/>
            <a:ext cx="4191000" cy="1322388"/>
          </a:xfrm>
        </p:spPr>
        <p:txBody>
          <a:bodyPr/>
          <a:lstStyle/>
          <a:p>
            <a:pPr eaLnBrk="1" hangingPunct="1"/>
            <a:r>
              <a:rPr lang="en-US" altLang="en-US" sz="3800"/>
              <a:t>Division 1 Horticulture</a:t>
            </a:r>
          </a:p>
        </p:txBody>
      </p:sp>
      <p:sp>
        <p:nvSpPr>
          <p:cNvPr id="13317" name="Rectangle 3"/>
          <p:cNvSpPr>
            <a:spLocks noGrp="1" noChangeArrowheads="1"/>
          </p:cNvSpPr>
          <p:nvPr>
            <p:ph type="body" idx="1"/>
          </p:nvPr>
        </p:nvSpPr>
        <p:spPr>
          <a:xfrm>
            <a:off x="4648200" y="1905000"/>
            <a:ext cx="4343400" cy="4302125"/>
          </a:xfrm>
        </p:spPr>
        <p:txBody>
          <a:bodyPr/>
          <a:lstStyle/>
          <a:p>
            <a:pPr eaLnBrk="1" hangingPunct="1"/>
            <a:r>
              <a:rPr lang="en-US" altLang="en-US"/>
              <a:t>Enter as many different varieties as you like</a:t>
            </a:r>
          </a:p>
          <a:p>
            <a:pPr eaLnBrk="1" hangingPunct="1"/>
            <a:r>
              <a:rPr lang="en-US" altLang="en-US"/>
              <a:t>However, other than Collections, you can only enter one specimen stalk of a variety within each appropriate Section or Group.</a:t>
            </a:r>
          </a:p>
        </p:txBody>
      </p:sp>
      <p:pic>
        <p:nvPicPr>
          <p:cNvPr id="13318" name="Picture 6" descr="2006 Show_Show Worker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05000"/>
            <a:ext cx="4419600" cy="33147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A88049E-CBE4-4E10-B856-5C146DD7775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433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CC1C49E-17C2-4D5A-B2A5-93805D3DFAA8}" type="slidenum">
              <a:rPr lang="en-US" altLang="en-US" sz="1200" b="0">
                <a:solidFill>
                  <a:schemeClr val="accent2"/>
                </a:solidFill>
                <a:latin typeface="Garamond" panose="02020404030301010803" pitchFamily="18" charset="0"/>
              </a:rPr>
              <a:pPr eaLnBrk="1" hangingPunct="1"/>
              <a:t>13</a:t>
            </a:fld>
            <a:endParaRPr lang="en-US" altLang="en-US" sz="1200" b="0">
              <a:solidFill>
                <a:schemeClr val="accent2"/>
              </a:solidFill>
              <a:latin typeface="Garamond" panose="02020404030301010803" pitchFamily="18" charset="0"/>
            </a:endParaRPr>
          </a:p>
        </p:txBody>
      </p:sp>
      <p:sp>
        <p:nvSpPr>
          <p:cNvPr id="14340" name="Rectangle 2"/>
          <p:cNvSpPr>
            <a:spLocks noGrp="1" noChangeArrowheads="1"/>
          </p:cNvSpPr>
          <p:nvPr>
            <p:ph type="title"/>
          </p:nvPr>
        </p:nvSpPr>
        <p:spPr/>
        <p:txBody>
          <a:bodyPr/>
          <a:lstStyle/>
          <a:p>
            <a:pPr eaLnBrk="1" hangingPunct="1"/>
            <a:r>
              <a:rPr lang="en-US" altLang="en-US" sz="3800"/>
              <a:t>Horticultural</a:t>
            </a:r>
            <a:br>
              <a:rPr lang="en-US" altLang="en-US" sz="3800"/>
            </a:br>
            <a:r>
              <a:rPr lang="en-US" altLang="en-US" sz="3800"/>
              <a:t>Special Rules</a:t>
            </a:r>
          </a:p>
        </p:txBody>
      </p:sp>
      <p:sp>
        <p:nvSpPr>
          <p:cNvPr id="14341" name="Rectangle 3"/>
          <p:cNvSpPr>
            <a:spLocks noGrp="1" noChangeArrowheads="1"/>
          </p:cNvSpPr>
          <p:nvPr>
            <p:ph type="body" idx="1"/>
          </p:nvPr>
        </p:nvSpPr>
        <p:spPr>
          <a:xfrm>
            <a:off x="4191000" y="1905000"/>
            <a:ext cx="4953000" cy="4953000"/>
          </a:xfrm>
        </p:spPr>
        <p:txBody>
          <a:bodyPr/>
          <a:lstStyle/>
          <a:p>
            <a:pPr eaLnBrk="1" hangingPunct="1"/>
            <a:r>
              <a:rPr lang="en-US" altLang="en-US"/>
              <a:t>At least one fully opened flower must be present</a:t>
            </a:r>
          </a:p>
          <a:p>
            <a:pPr eaLnBrk="1" hangingPunct="1"/>
            <a:r>
              <a:rPr lang="en-US" altLang="en-US"/>
              <a:t>Entries must have been grown and groomed by the exhibitor whose name is on the entry tag.</a:t>
            </a:r>
          </a:p>
          <a:p>
            <a:pPr eaLnBrk="1" hangingPunct="1"/>
            <a:r>
              <a:rPr lang="en-US" altLang="en-US"/>
              <a:t>All entries (except for bulbous iris) must have been registered with the AIS and introduced into commerce.  Otherwise it is entered in the seedling division</a:t>
            </a:r>
          </a:p>
        </p:txBody>
      </p:sp>
      <p:pic>
        <p:nvPicPr>
          <p:cNvPr id="14342" name="Picture 5" descr="2005_Show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828800"/>
            <a:ext cx="3657600" cy="48768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6"/>
          <p:cNvSpPr txBox="1">
            <a:spLocks noChangeArrowheads="1"/>
          </p:cNvSpPr>
          <p:nvPr/>
        </p:nvSpPr>
        <p:spPr bwMode="auto">
          <a:xfrm>
            <a:off x="990600" y="6172200"/>
            <a:ext cx="134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solidFill>
                  <a:srgbClr val="FFFF66"/>
                </a:solidFill>
              </a:rPr>
              <a:t>Dude, TB</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A05356A-897E-4722-BC64-F45D25CAD091}"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536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2A58DF1-CE0C-408A-ADEB-D93484A954E4}" type="slidenum">
              <a:rPr lang="en-US" altLang="en-US" sz="1200" b="0">
                <a:solidFill>
                  <a:schemeClr val="accent2"/>
                </a:solidFill>
                <a:latin typeface="Garamond" panose="02020404030301010803" pitchFamily="18" charset="0"/>
              </a:rPr>
              <a:pPr eaLnBrk="1" hangingPunct="1"/>
              <a:t>14</a:t>
            </a:fld>
            <a:endParaRPr lang="en-US" altLang="en-US" sz="1200" b="0">
              <a:solidFill>
                <a:schemeClr val="accent2"/>
              </a:solidFill>
              <a:latin typeface="Garamond" panose="02020404030301010803" pitchFamily="18" charset="0"/>
            </a:endParaRPr>
          </a:p>
        </p:txBody>
      </p:sp>
      <p:sp>
        <p:nvSpPr>
          <p:cNvPr id="15364" name="Rectangle 2"/>
          <p:cNvSpPr>
            <a:spLocks noGrp="1" noChangeArrowheads="1"/>
          </p:cNvSpPr>
          <p:nvPr>
            <p:ph type="title"/>
          </p:nvPr>
        </p:nvSpPr>
        <p:spPr>
          <a:xfrm>
            <a:off x="2819400" y="0"/>
            <a:ext cx="6324600" cy="1295400"/>
          </a:xfrm>
        </p:spPr>
        <p:txBody>
          <a:bodyPr/>
          <a:lstStyle/>
          <a:p>
            <a:pPr eaLnBrk="1" hangingPunct="1"/>
            <a:r>
              <a:rPr lang="en-US" altLang="en-US" sz="3800"/>
              <a:t> Division 1 </a:t>
            </a:r>
            <a:br>
              <a:rPr lang="en-US" altLang="en-US" sz="3800"/>
            </a:br>
            <a:r>
              <a:rPr lang="en-US" altLang="en-US" sz="3800"/>
              <a:t>Section A -Tall Bearded</a:t>
            </a:r>
            <a:br>
              <a:rPr lang="en-US" altLang="en-US" sz="3800"/>
            </a:br>
            <a:endParaRPr lang="en-US" altLang="en-US" sz="3800"/>
          </a:p>
        </p:txBody>
      </p:sp>
      <p:pic>
        <p:nvPicPr>
          <p:cNvPr id="15365" name="Picture 9" descr="2004 Show003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1371600"/>
            <a:ext cx="3048000" cy="4064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5366" name="Picture 10" descr="2004 Show00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94000"/>
            <a:ext cx="3048000" cy="4064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5367" name="Text Box 11"/>
          <p:cNvSpPr txBox="1">
            <a:spLocks noChangeArrowheads="1"/>
          </p:cNvSpPr>
          <p:nvPr/>
        </p:nvSpPr>
        <p:spPr bwMode="auto">
          <a:xfrm>
            <a:off x="3505200" y="5029200"/>
            <a:ext cx="2247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solidFill>
                  <a:schemeClr val="bg1"/>
                </a:solidFill>
              </a:rPr>
              <a:t>Sultry Mood, TB</a:t>
            </a:r>
          </a:p>
        </p:txBody>
      </p:sp>
      <p:sp>
        <p:nvSpPr>
          <p:cNvPr id="15368" name="Text Box 12"/>
          <p:cNvSpPr txBox="1">
            <a:spLocks noChangeArrowheads="1"/>
          </p:cNvSpPr>
          <p:nvPr/>
        </p:nvSpPr>
        <p:spPr bwMode="auto">
          <a:xfrm>
            <a:off x="476250" y="6461125"/>
            <a:ext cx="2317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solidFill>
                  <a:srgbClr val="FFCC66"/>
                </a:solidFill>
              </a:rPr>
              <a:t>Life Of Riley, IB</a:t>
            </a:r>
          </a:p>
        </p:txBody>
      </p:sp>
      <p:sp>
        <p:nvSpPr>
          <p:cNvPr id="15369" name="Rectangle 17"/>
          <p:cNvSpPr>
            <a:spLocks noGrp="1" noChangeArrowheads="1"/>
          </p:cNvSpPr>
          <p:nvPr>
            <p:ph type="body" idx="1"/>
          </p:nvPr>
        </p:nvSpPr>
        <p:spPr>
          <a:xfrm>
            <a:off x="6172200" y="1905000"/>
            <a:ext cx="2819400" cy="4302125"/>
          </a:xfrm>
        </p:spPr>
        <p:txBody>
          <a:bodyPr/>
          <a:lstStyle/>
          <a:p>
            <a:pPr eaLnBrk="1" hangingPunct="1"/>
            <a:r>
              <a:rPr lang="en-US" altLang="en-US"/>
              <a:t>MVIS shows typically have over 100 TB stalks on display</a:t>
            </a:r>
          </a:p>
          <a:p>
            <a:pPr eaLnBrk="1" hangingPunct="1"/>
            <a:r>
              <a:rPr lang="en-US" altLang="en-US"/>
              <a:t>Surprisingly enough, very few cultivars have more than one stalk entered.</a:t>
            </a:r>
          </a:p>
          <a:p>
            <a:pPr eaLnBrk="1" hangingPunct="1">
              <a:buFont typeface="Wingdings" panose="05000000000000000000" pitchFamily="2" charset="2"/>
              <a:buNone/>
            </a:pPr>
            <a:endParaRPr lang="en-US" alt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74BB6-5413-4B1D-8A49-BAADAD47B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493" y="1919288"/>
            <a:ext cx="3098800" cy="4648200"/>
          </a:xfrm>
          <a:prstGeom prst="rect">
            <a:avLst/>
          </a:prstGeom>
          <a:scene3d>
            <a:camera prst="orthographicFront"/>
            <a:lightRig rig="threePt" dir="t"/>
          </a:scene3d>
          <a:sp3d>
            <a:bevelT/>
          </a:sp3d>
        </p:spPr>
      </p:pic>
      <p:sp>
        <p:nvSpPr>
          <p:cNvPr id="1638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3A07C15-4E25-45CF-84D1-A57FEECD124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638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4E8F2B1-9C93-4520-B41B-7702BABA6CF3}" type="slidenum">
              <a:rPr lang="en-US" altLang="en-US" sz="1200" b="0">
                <a:solidFill>
                  <a:schemeClr val="accent2"/>
                </a:solidFill>
                <a:latin typeface="Garamond" panose="02020404030301010803" pitchFamily="18" charset="0"/>
              </a:rPr>
              <a:pPr eaLnBrk="1" hangingPunct="1"/>
              <a:t>15</a:t>
            </a:fld>
            <a:endParaRPr lang="en-US" altLang="en-US" sz="1200" b="0">
              <a:solidFill>
                <a:schemeClr val="accent2"/>
              </a:solidFill>
              <a:latin typeface="Garamond" panose="02020404030301010803" pitchFamily="18" charset="0"/>
            </a:endParaRPr>
          </a:p>
        </p:txBody>
      </p:sp>
      <p:sp>
        <p:nvSpPr>
          <p:cNvPr id="16388" name="Rectangle 4"/>
          <p:cNvSpPr>
            <a:spLocks noGrp="1" noChangeArrowheads="1"/>
          </p:cNvSpPr>
          <p:nvPr>
            <p:ph type="title"/>
          </p:nvPr>
        </p:nvSpPr>
        <p:spPr>
          <a:xfrm>
            <a:off x="3276600" y="304800"/>
            <a:ext cx="5410200" cy="1322388"/>
          </a:xfrm>
          <a:noFill/>
        </p:spPr>
        <p:txBody>
          <a:bodyPr/>
          <a:lstStyle/>
          <a:p>
            <a:pPr eaLnBrk="1" hangingPunct="1"/>
            <a:r>
              <a:rPr lang="en-US" altLang="en-US" dirty="0"/>
              <a:t> Division 1 </a:t>
            </a:r>
            <a:br>
              <a:rPr lang="en-US" altLang="en-US" dirty="0"/>
            </a:br>
            <a:r>
              <a:rPr lang="en-US" altLang="en-US" dirty="0"/>
              <a:t>Section B – Space Agers</a:t>
            </a:r>
            <a:br>
              <a:rPr lang="en-US" altLang="en-US" dirty="0"/>
            </a:br>
            <a:endParaRPr lang="en-US" altLang="en-US" dirty="0"/>
          </a:p>
        </p:txBody>
      </p:sp>
      <p:pic>
        <p:nvPicPr>
          <p:cNvPr id="16390" name="Picture 6" descr="2004 Show00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56139" y="2211388"/>
            <a:ext cx="3048000" cy="4064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6391" name="Text Box 7"/>
          <p:cNvSpPr txBox="1">
            <a:spLocks noChangeArrowheads="1"/>
          </p:cNvSpPr>
          <p:nvPr/>
        </p:nvSpPr>
        <p:spPr bwMode="auto">
          <a:xfrm>
            <a:off x="6500812" y="5643424"/>
            <a:ext cx="2185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solidFill>
                  <a:schemeClr val="bg1"/>
                </a:solidFill>
              </a:rPr>
              <a:t>Mesmerizer, SA</a:t>
            </a:r>
          </a:p>
        </p:txBody>
      </p:sp>
      <p:sp>
        <p:nvSpPr>
          <p:cNvPr id="16393" name="Text Box 9"/>
          <p:cNvSpPr txBox="1">
            <a:spLocks noChangeArrowheads="1"/>
          </p:cNvSpPr>
          <p:nvPr/>
        </p:nvSpPr>
        <p:spPr bwMode="auto">
          <a:xfrm>
            <a:off x="2068199" y="6167378"/>
            <a:ext cx="19880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err="1">
                <a:solidFill>
                  <a:schemeClr val="tx1"/>
                </a:solidFill>
              </a:rPr>
              <a:t>Thornbird</a:t>
            </a:r>
            <a:r>
              <a:rPr lang="en-US" altLang="en-US" sz="2000" dirty="0">
                <a:solidFill>
                  <a:schemeClr val="tx1"/>
                </a:solidFill>
              </a:rPr>
              <a:t>, SA</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67D19A37-7D81-440E-A61D-A65F50BA22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369269" y="1828800"/>
            <a:ext cx="2532994" cy="4931332"/>
          </a:xfrm>
          <a:prstGeom prst="rect">
            <a:avLst/>
          </a:prstGeom>
          <a:scene3d>
            <a:camera prst="orthographicFront"/>
            <a:lightRig rig="threePt" dir="t"/>
          </a:scene3d>
          <a:sp3d>
            <a:bevelT/>
          </a:sp3d>
        </p:spPr>
      </p:pic>
      <p:sp>
        <p:nvSpPr>
          <p:cNvPr id="1741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16F13D3-E569-47BB-98B2-FEF4CF762276}"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741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E57912F-1DF5-41B0-9CCD-CFD59B43866B}" type="slidenum">
              <a:rPr lang="en-US" altLang="en-US" sz="1200" b="0">
                <a:solidFill>
                  <a:schemeClr val="accent2"/>
                </a:solidFill>
                <a:latin typeface="Garamond" panose="02020404030301010803" pitchFamily="18" charset="0"/>
              </a:rPr>
              <a:pPr eaLnBrk="1" hangingPunct="1"/>
              <a:t>16</a:t>
            </a:fld>
            <a:endParaRPr lang="en-US" altLang="en-US" sz="1200" b="0" dirty="0">
              <a:solidFill>
                <a:schemeClr val="accent2"/>
              </a:solidFill>
              <a:latin typeface="Garamond" panose="02020404030301010803" pitchFamily="18" charset="0"/>
            </a:endParaRPr>
          </a:p>
        </p:txBody>
      </p:sp>
      <p:sp>
        <p:nvSpPr>
          <p:cNvPr id="17412" name="Rectangle 2"/>
          <p:cNvSpPr>
            <a:spLocks noGrp="1" noChangeArrowheads="1"/>
          </p:cNvSpPr>
          <p:nvPr>
            <p:ph type="title"/>
          </p:nvPr>
        </p:nvSpPr>
        <p:spPr>
          <a:xfrm>
            <a:off x="3276600" y="0"/>
            <a:ext cx="5410200" cy="1752600"/>
          </a:xfrm>
        </p:spPr>
        <p:txBody>
          <a:bodyPr/>
          <a:lstStyle/>
          <a:p>
            <a:pPr eaLnBrk="1" hangingPunct="1"/>
            <a:r>
              <a:rPr lang="en-US" altLang="en-US" sz="3800"/>
              <a:t>Division 1</a:t>
            </a:r>
            <a:br>
              <a:rPr lang="en-US" altLang="en-US" sz="3800"/>
            </a:br>
            <a:r>
              <a:rPr lang="en-US" altLang="en-US" sz="3800"/>
              <a:t>Section C</a:t>
            </a:r>
            <a:br>
              <a:rPr lang="en-US" altLang="en-US" sz="3800"/>
            </a:br>
            <a:r>
              <a:rPr lang="en-US" altLang="en-US" sz="3800"/>
              <a:t>Arils and Arilbreds</a:t>
            </a:r>
          </a:p>
        </p:txBody>
      </p:sp>
      <p:pic>
        <p:nvPicPr>
          <p:cNvPr id="17414" name="Picture 4" descr="2005_Show006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6074" y="1778985"/>
            <a:ext cx="236220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7415" name="Text Box 5"/>
          <p:cNvSpPr txBox="1">
            <a:spLocks noChangeArrowheads="1"/>
          </p:cNvSpPr>
          <p:nvPr/>
        </p:nvSpPr>
        <p:spPr bwMode="auto">
          <a:xfrm>
            <a:off x="152400" y="5562600"/>
            <a:ext cx="1830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solidFill>
                  <a:schemeClr val="bg1"/>
                </a:solidFill>
              </a:rPr>
              <a:t>Persian </a:t>
            </a:r>
          </a:p>
          <a:p>
            <a:pPr eaLnBrk="1" hangingPunct="1"/>
            <a:r>
              <a:rPr lang="en-US" altLang="en-US" sz="2000">
                <a:solidFill>
                  <a:schemeClr val="bg1"/>
                </a:solidFill>
              </a:rPr>
              <a:t>Padishaw, AB</a:t>
            </a:r>
          </a:p>
        </p:txBody>
      </p:sp>
      <p:sp>
        <p:nvSpPr>
          <p:cNvPr id="17417" name="Text Box 7"/>
          <p:cNvSpPr txBox="1">
            <a:spLocks noChangeArrowheads="1"/>
          </p:cNvSpPr>
          <p:nvPr/>
        </p:nvSpPr>
        <p:spPr bwMode="auto">
          <a:xfrm>
            <a:off x="6411310" y="6264384"/>
            <a:ext cx="21242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solidFill>
                  <a:schemeClr val="tx1"/>
                </a:solidFill>
              </a:rPr>
              <a:t>Perry Dyer, AB</a:t>
            </a:r>
          </a:p>
        </p:txBody>
      </p:sp>
      <p:pic>
        <p:nvPicPr>
          <p:cNvPr id="17418" name="Picture 8" descr="Kaza Nama A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29219" y="1768475"/>
            <a:ext cx="2408238"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7419" name="Text Box 9"/>
          <p:cNvSpPr txBox="1">
            <a:spLocks noChangeArrowheads="1"/>
          </p:cNvSpPr>
          <p:nvPr/>
        </p:nvSpPr>
        <p:spPr bwMode="auto">
          <a:xfrm>
            <a:off x="3512344" y="6161331"/>
            <a:ext cx="2119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err="1">
                <a:solidFill>
                  <a:schemeClr val="bg1"/>
                </a:solidFill>
              </a:rPr>
              <a:t>Kaza</a:t>
            </a:r>
            <a:r>
              <a:rPr lang="en-US" altLang="en-US" sz="2000" dirty="0">
                <a:solidFill>
                  <a:schemeClr val="bg1"/>
                </a:solidFill>
              </a:rPr>
              <a:t> Nama, AB</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28775" y="-197041"/>
            <a:ext cx="5410200" cy="1322387"/>
          </a:xfrm>
        </p:spPr>
        <p:txBody>
          <a:bodyPr/>
          <a:lstStyle/>
          <a:p>
            <a:pPr eaLnBrk="1" hangingPunct="1"/>
            <a:r>
              <a:rPr lang="en-US" altLang="en-US" sz="4400" dirty="0"/>
              <a:t>Division 1</a:t>
            </a:r>
            <a:br>
              <a:rPr lang="en-US" altLang="en-US" sz="4400" dirty="0"/>
            </a:br>
            <a:r>
              <a:rPr lang="en-US" altLang="en-US" sz="4400" dirty="0"/>
              <a:t>Section D </a:t>
            </a:r>
            <a:br>
              <a:rPr lang="en-US" altLang="en-US" sz="4400" dirty="0"/>
            </a:br>
            <a:r>
              <a:rPr lang="en-US" altLang="en-US" sz="4400" dirty="0"/>
              <a:t>Standard Dwarf Bearded</a:t>
            </a:r>
            <a:endParaRPr lang="en-US" altLang="en-US" dirty="0"/>
          </a:p>
        </p:txBody>
      </p:sp>
      <p:sp>
        <p:nvSpPr>
          <p:cNvPr id="18435"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81E735C-F86B-414C-98F3-6969C9475821}"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8436" name="Slide Number Placeholder 4"/>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958737B-1B24-4596-81B1-7B86E6403E8F}" type="slidenum">
              <a:rPr lang="en-US" altLang="en-US" sz="1200" b="0">
                <a:solidFill>
                  <a:schemeClr val="accent2"/>
                </a:solidFill>
                <a:latin typeface="Garamond" panose="02020404030301010803" pitchFamily="18" charset="0"/>
              </a:rPr>
              <a:pPr eaLnBrk="1" hangingPunct="1"/>
              <a:t>17</a:t>
            </a:fld>
            <a:endParaRPr lang="en-US" altLang="en-US" sz="1200" b="0">
              <a:solidFill>
                <a:schemeClr val="accent2"/>
              </a:solidFill>
              <a:latin typeface="Garamond" panose="02020404030301010803" pitchFamily="18" charset="0"/>
            </a:endParaRPr>
          </a:p>
        </p:txBody>
      </p:sp>
      <p:pic>
        <p:nvPicPr>
          <p:cNvPr id="18437" name="Picture 8" descr="2005_04_18 Vavoom-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705600" y="19050"/>
            <a:ext cx="2171700" cy="2894013"/>
          </a:xfrm>
          <a:noFill/>
          <a:ln w="38100">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23" y="1924050"/>
            <a:ext cx="2744754" cy="4933950"/>
          </a:xfrm>
          <a:prstGeom prst="rect">
            <a:avLst/>
          </a:prstGeom>
          <a:ln w="41275">
            <a:noFill/>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41275">
                <a:solidFill>
                  <a:srgbClr val="993300"/>
                </a:solidFill>
              </a14:hiddenLine>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2800" y="2913063"/>
            <a:ext cx="5181600" cy="3886200"/>
          </a:xfrm>
          <a:prstGeom prst="rect">
            <a:avLst/>
          </a:prstGeom>
          <a:ln w="41275">
            <a:noFill/>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41275">
                <a:solidFill>
                  <a:srgbClr val="C00000"/>
                </a:solidFill>
              </a14:hiddenLine>
            </a:ext>
          </a:extLst>
        </p:spPr>
      </p:pic>
      <p:sp>
        <p:nvSpPr>
          <p:cNvPr id="8" name="Text Box 9"/>
          <p:cNvSpPr txBox="1">
            <a:spLocks noChangeArrowheads="1"/>
          </p:cNvSpPr>
          <p:nvPr/>
        </p:nvSpPr>
        <p:spPr bwMode="auto">
          <a:xfrm>
            <a:off x="6711950" y="2347119"/>
            <a:ext cx="182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err="1">
                <a:solidFill>
                  <a:srgbClr val="FFFF99"/>
                </a:solidFill>
              </a:rPr>
              <a:t>Vavoom</a:t>
            </a:r>
            <a:r>
              <a:rPr lang="en-US" altLang="en-US" sz="2000" dirty="0">
                <a:solidFill>
                  <a:srgbClr val="FFFF99"/>
                </a:solidFill>
              </a:rPr>
              <a:t>, SDB</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A237F72-0BA7-4A4B-BD8A-46273A132627}"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945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8A9A48C-4EA9-475F-A24B-6A147A25BCCB}" type="slidenum">
              <a:rPr lang="en-US" altLang="en-US" sz="1200" b="0">
                <a:solidFill>
                  <a:schemeClr val="accent2"/>
                </a:solidFill>
                <a:latin typeface="Garamond" panose="02020404030301010803" pitchFamily="18" charset="0"/>
              </a:rPr>
              <a:pPr eaLnBrk="1" hangingPunct="1"/>
              <a:t>18</a:t>
            </a:fld>
            <a:endParaRPr lang="en-US" altLang="en-US" sz="1200" b="0">
              <a:solidFill>
                <a:schemeClr val="accent2"/>
              </a:solidFill>
              <a:latin typeface="Garamond" panose="02020404030301010803" pitchFamily="18" charset="0"/>
            </a:endParaRPr>
          </a:p>
        </p:txBody>
      </p:sp>
      <p:sp>
        <p:nvSpPr>
          <p:cNvPr id="19460" name="Rectangle 2"/>
          <p:cNvSpPr>
            <a:spLocks noGrp="1" noChangeArrowheads="1"/>
          </p:cNvSpPr>
          <p:nvPr>
            <p:ph type="title"/>
          </p:nvPr>
        </p:nvSpPr>
        <p:spPr>
          <a:xfrm>
            <a:off x="3276600" y="0"/>
            <a:ext cx="5410200" cy="1600200"/>
          </a:xfrm>
        </p:spPr>
        <p:txBody>
          <a:bodyPr/>
          <a:lstStyle/>
          <a:p>
            <a:pPr eaLnBrk="1" hangingPunct="1"/>
            <a:r>
              <a:rPr lang="en-US" altLang="en-US" sz="3800"/>
              <a:t>Division 1</a:t>
            </a:r>
            <a:br>
              <a:rPr lang="en-US" altLang="en-US" sz="3800"/>
            </a:br>
            <a:r>
              <a:rPr lang="en-US" altLang="en-US" sz="3800"/>
              <a:t>Section E </a:t>
            </a:r>
            <a:br>
              <a:rPr lang="en-US" altLang="en-US" sz="3800"/>
            </a:br>
            <a:r>
              <a:rPr lang="en-US" altLang="en-US" sz="3800"/>
              <a:t>Intermediate Bearded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00" y="1828800"/>
            <a:ext cx="3714750" cy="4953000"/>
          </a:xfrm>
          <a:prstGeom prst="rect">
            <a:avLst/>
          </a:prstGeom>
          <a:ln w="41275">
            <a:noFill/>
          </a:ln>
          <a:effectLst>
            <a:outerShdw blurRad="50800" dist="38100" dir="2700000" algn="tl">
              <a:prstClr val="black">
                <a:alpha val="40000"/>
              </a:prstClr>
            </a:outerShdw>
          </a:effectLst>
          <a:scene3d>
            <a:camera prst="orthographicFront"/>
            <a:lightRig rig="threePt" dir="tr"/>
          </a:scene3d>
          <a:sp3d>
            <a:bevelT/>
          </a:sp3d>
          <a:extLst>
            <a:ext uri="{91240B29-F687-4F45-9708-019B960494DF}">
              <a14:hiddenLine xmlns:a14="http://schemas.microsoft.com/office/drawing/2010/main" w="41275">
                <a:solidFill>
                  <a:srgbClr val="C00000"/>
                </a:solidFill>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778250" y="-188382"/>
            <a:ext cx="5410200" cy="1322387"/>
          </a:xfrm>
        </p:spPr>
        <p:txBody>
          <a:bodyPr/>
          <a:lstStyle/>
          <a:p>
            <a:pPr eaLnBrk="1" hangingPunct="1"/>
            <a:r>
              <a:rPr lang="en-US" altLang="en-US" sz="4000" dirty="0"/>
              <a:t>Division 1</a:t>
            </a:r>
            <a:br>
              <a:rPr lang="en-US" altLang="en-US" sz="4000" dirty="0"/>
            </a:br>
            <a:r>
              <a:rPr lang="en-US" altLang="en-US" sz="4000" dirty="0"/>
              <a:t>Section F </a:t>
            </a:r>
            <a:br>
              <a:rPr lang="en-US" altLang="en-US" sz="4000" dirty="0"/>
            </a:br>
            <a:r>
              <a:rPr lang="en-US" altLang="en-US" sz="4000" dirty="0"/>
              <a:t>Border Bearded</a:t>
            </a:r>
          </a:p>
        </p:txBody>
      </p:sp>
      <p:sp>
        <p:nvSpPr>
          <p:cNvPr id="20483"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EAECB95-CC62-4F84-9CF1-28C37619F66F}"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0484" name="Slide Number Placeholder 4"/>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A8B74A4-51C2-4233-9B61-19AF58483DF8}" type="slidenum">
              <a:rPr lang="en-US" altLang="en-US" sz="1200" b="0">
                <a:solidFill>
                  <a:schemeClr val="accent2"/>
                </a:solidFill>
                <a:latin typeface="Garamond" panose="02020404030301010803" pitchFamily="18" charset="0"/>
              </a:rPr>
              <a:pPr eaLnBrk="1" hangingPunct="1"/>
              <a:t>19</a:t>
            </a:fld>
            <a:endParaRPr lang="en-US" altLang="en-US" sz="1200" b="0">
              <a:solidFill>
                <a:schemeClr val="accent2"/>
              </a:solidFill>
              <a:latin typeface="Garamond" panose="02020404030301010803" pitchFamily="18" charset="0"/>
            </a:endParaRPr>
          </a:p>
        </p:txBody>
      </p:sp>
      <p:pic>
        <p:nvPicPr>
          <p:cNvPr id="20485" name="Picture 2" descr="C:\Users\sayres\Pictures\MVIS\Show Pictures\2012 Show April_14_2012\Dance Gypsy_Best BB 2012_04_14.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934075" y="2555875"/>
            <a:ext cx="3225800" cy="4302125"/>
          </a:xfrm>
          <a:noFill/>
          <a:extLst>
            <a:ext uri="{909E8E84-426E-40DD-AFC4-6F175D3DCCD1}">
              <a14:hiddenFill xmlns:a14="http://schemas.microsoft.com/office/drawing/2010/main">
                <a:solidFill>
                  <a:srgbClr val="FFFFFF"/>
                </a:solidFill>
              </a14:hiddenFill>
            </a:ext>
          </a:extLst>
        </p:spPr>
      </p:pic>
      <p:sp>
        <p:nvSpPr>
          <p:cNvPr id="20486" name="Text Box 9"/>
          <p:cNvSpPr txBox="1">
            <a:spLocks noChangeArrowheads="1"/>
          </p:cNvSpPr>
          <p:nvPr/>
        </p:nvSpPr>
        <p:spPr bwMode="auto">
          <a:xfrm>
            <a:off x="5973763" y="6172200"/>
            <a:ext cx="2295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t>Dance Gypsy, BB</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466973"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8" name="Text Box 9"/>
          <p:cNvSpPr txBox="1">
            <a:spLocks noChangeArrowheads="1"/>
          </p:cNvSpPr>
          <p:nvPr/>
        </p:nvSpPr>
        <p:spPr bwMode="auto">
          <a:xfrm>
            <a:off x="563935" y="5892968"/>
            <a:ext cx="23391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2000" dirty="0"/>
              <a:t>Wisecrack, Best </a:t>
            </a:r>
          </a:p>
          <a:p>
            <a:pPr algn="l" eaLnBrk="1" hangingPunct="1"/>
            <a:r>
              <a:rPr lang="en-US" altLang="en-US" sz="2000" dirty="0"/>
              <a:t>In Section 2015</a:t>
            </a:r>
          </a:p>
          <a:p>
            <a:pPr algn="l" eaLnBrk="1" hangingPunct="1"/>
            <a:r>
              <a:rPr lang="en-US" altLang="en-US" sz="2000" dirty="0"/>
              <a:t>BB</a:t>
            </a:r>
          </a:p>
        </p:txBody>
      </p:sp>
      <p:pic>
        <p:nvPicPr>
          <p:cNvPr id="9" name="Picture 6" descr="Best in Sections 2007_04_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6973" y="1664676"/>
            <a:ext cx="2422424" cy="5116732"/>
          </a:xfrm>
          <a:prstGeom prst="rect">
            <a:avLst/>
          </a:prstGeom>
          <a:noFill/>
          <a:ln w="38100">
            <a:noFill/>
            <a:miter lim="800000"/>
            <a:headEnd/>
            <a:tailEnd/>
          </a:ln>
          <a:effectLst>
            <a:outerShdw dist="35921" dir="2700000" algn="ctr" rotWithShape="0">
              <a:schemeClr val="bg2"/>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0" name="Text Box 7"/>
          <p:cNvSpPr txBox="1">
            <a:spLocks noChangeArrowheads="1"/>
          </p:cNvSpPr>
          <p:nvPr/>
        </p:nvSpPr>
        <p:spPr bwMode="auto">
          <a:xfrm>
            <a:off x="3395662" y="5830803"/>
            <a:ext cx="2503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solidFill>
                  <a:srgbClr val="FFFF99"/>
                </a:solidFill>
              </a:rPr>
              <a:t>Chickasaw Sue, BB</a:t>
            </a:r>
          </a:p>
          <a:p>
            <a:pPr eaLnBrk="1" hangingPunct="1"/>
            <a:r>
              <a:rPr lang="en-US" altLang="en-US" sz="2000" dirty="0">
                <a:solidFill>
                  <a:srgbClr val="FFFF99"/>
                </a:solidFill>
              </a:rPr>
              <a:t>Lady Emma, MTB</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5EA8988-7CE9-41BE-A768-5BEA296497C7}"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12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97A5F20-9F7E-406F-AD70-5FCD91AE6AF8}" type="slidenum">
              <a:rPr lang="en-US" altLang="en-US" sz="1200" b="0">
                <a:solidFill>
                  <a:schemeClr val="accent2"/>
                </a:solidFill>
                <a:latin typeface="Garamond" panose="02020404030301010803" pitchFamily="18" charset="0"/>
              </a:rPr>
              <a:pPr eaLnBrk="1" hangingPunct="1"/>
              <a:t>2</a:t>
            </a:fld>
            <a:endParaRPr lang="en-US" altLang="en-US" sz="1200" b="0">
              <a:solidFill>
                <a:schemeClr val="accent2"/>
              </a:solidFill>
              <a:latin typeface="Garamond" panose="02020404030301010803" pitchFamily="18" charset="0"/>
            </a:endParaRPr>
          </a:p>
        </p:txBody>
      </p:sp>
      <p:sp>
        <p:nvSpPr>
          <p:cNvPr id="5124" name="Rectangle 2"/>
          <p:cNvSpPr>
            <a:spLocks noGrp="1" noChangeArrowheads="1"/>
          </p:cNvSpPr>
          <p:nvPr>
            <p:ph type="title"/>
          </p:nvPr>
        </p:nvSpPr>
        <p:spPr>
          <a:xfrm>
            <a:off x="5181600" y="277813"/>
            <a:ext cx="3505200" cy="1322387"/>
          </a:xfrm>
        </p:spPr>
        <p:txBody>
          <a:bodyPr/>
          <a:lstStyle/>
          <a:p>
            <a:pPr eaLnBrk="1" hangingPunct="1"/>
            <a:r>
              <a:rPr lang="en-US" altLang="en-US"/>
              <a:t>Purpose</a:t>
            </a:r>
          </a:p>
        </p:txBody>
      </p:sp>
      <p:sp>
        <p:nvSpPr>
          <p:cNvPr id="5125" name="Rectangle 3"/>
          <p:cNvSpPr>
            <a:spLocks noGrp="1" noChangeArrowheads="1"/>
          </p:cNvSpPr>
          <p:nvPr>
            <p:ph type="body" idx="1"/>
          </p:nvPr>
        </p:nvSpPr>
        <p:spPr>
          <a:xfrm>
            <a:off x="4419600" y="1143000"/>
            <a:ext cx="4724400" cy="2438400"/>
          </a:xfrm>
        </p:spPr>
        <p:txBody>
          <a:bodyPr/>
          <a:lstStyle/>
          <a:p>
            <a:pPr eaLnBrk="1" hangingPunct="1">
              <a:buFont typeface="Wingdings" panose="05000000000000000000" pitchFamily="2" charset="2"/>
              <a:buNone/>
            </a:pPr>
            <a:r>
              <a:rPr lang="en-US" altLang="en-US"/>
              <a:t>    This presentation describes the events, sections and rules for the MVIS annual Iris Show.</a:t>
            </a:r>
          </a:p>
        </p:txBody>
      </p:sp>
      <p:pic>
        <p:nvPicPr>
          <p:cNvPr id="5126" name="Picture 4" descr="2006 Show_Two Jud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648200" cy="3486150"/>
          </a:xfrm>
          <a:prstGeom prst="rect">
            <a:avLst/>
          </a:prstGeom>
          <a:noFill/>
          <a:ln w="38100">
            <a:noFill/>
            <a:miter lim="800000"/>
            <a:headEnd/>
            <a:tailEnd/>
          </a:ln>
          <a:effectLst>
            <a:outerShdw blurRad="50800" dist="38100" dir="2700000" algn="tl" rotWithShape="0">
              <a:prstClr val="black">
                <a:alpha val="40000"/>
              </a:prstClr>
            </a:outerShdw>
          </a:effectLst>
          <a:scene3d>
            <a:camera prst="legacyObliqueTop"/>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127" name="Picture 5" descr="2005_Show00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w="38100">
            <a:noFill/>
            <a:miter lim="800000"/>
            <a:headEnd/>
            <a:tailEnd/>
          </a:ln>
          <a:effectLst>
            <a:outerShdw blurRad="50800" dist="38100" dir="2700000" algn="tl" rotWithShape="0">
              <a:prstClr val="black">
                <a:alpha val="40000"/>
              </a:prstClr>
            </a:outerShdw>
          </a:effectLst>
          <a:scene3d>
            <a:camera prst="legacyObliqueTop"/>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128" name="Picture 6" descr="2006 Show_The Winners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3482975"/>
            <a:ext cx="4419600" cy="3263900"/>
          </a:xfrm>
          <a:prstGeom prst="rect">
            <a:avLst/>
          </a:prstGeom>
          <a:noFill/>
          <a:ln w="38100">
            <a:noFill/>
            <a:miter lim="800000"/>
            <a:headEnd/>
            <a:tailEnd/>
          </a:ln>
          <a:effectLst>
            <a:outerShdw blurRad="50800" dist="38100" dir="2700000" algn="tl" rotWithShape="0">
              <a:prstClr val="black">
                <a:alpha val="40000"/>
              </a:prstClr>
            </a:outerShdw>
          </a:effectLst>
          <a:scene3d>
            <a:camera prst="legacyObliqueTop"/>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895600" y="0"/>
            <a:ext cx="6096000" cy="1322388"/>
          </a:xfrm>
        </p:spPr>
        <p:txBody>
          <a:bodyPr/>
          <a:lstStyle/>
          <a:p>
            <a:pPr eaLnBrk="1" hangingPunct="1"/>
            <a:r>
              <a:rPr lang="en-US" altLang="en-US" sz="4400"/>
              <a:t>Division 1</a:t>
            </a:r>
            <a:br>
              <a:rPr lang="en-US" altLang="en-US" sz="4400"/>
            </a:br>
            <a:r>
              <a:rPr lang="en-US" altLang="en-US" sz="4400"/>
              <a:t>Section G </a:t>
            </a:r>
            <a:br>
              <a:rPr lang="en-US" altLang="en-US" sz="4400"/>
            </a:br>
            <a:r>
              <a:rPr lang="en-US" altLang="en-US" sz="4400"/>
              <a:t>Miniature Tall Bearded</a:t>
            </a:r>
            <a:endParaRPr lang="en-US" altLang="en-US"/>
          </a:p>
        </p:txBody>
      </p:sp>
      <p:sp>
        <p:nvSpPr>
          <p:cNvPr id="21507"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0C3CD98-D584-47CC-AB7F-86C28CEB6B43}"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1508" name="Slide Number Placeholder 4"/>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C565734-0483-438E-BF0D-FCB47E762F97}" type="slidenum">
              <a:rPr lang="en-US" altLang="en-US" sz="1200" b="0">
                <a:solidFill>
                  <a:schemeClr val="accent2"/>
                </a:solidFill>
                <a:latin typeface="Garamond" panose="02020404030301010803" pitchFamily="18" charset="0"/>
              </a:rPr>
              <a:pPr eaLnBrk="1" hangingPunct="1"/>
              <a:t>20</a:t>
            </a:fld>
            <a:endParaRPr lang="en-US" altLang="en-US" sz="1200" b="0">
              <a:solidFill>
                <a:schemeClr val="accent2"/>
              </a:solidFill>
              <a:latin typeface="Garamond" panose="02020404030301010803" pitchFamily="18" charset="0"/>
            </a:endParaRPr>
          </a:p>
        </p:txBody>
      </p:sp>
      <p:pic>
        <p:nvPicPr>
          <p:cNvPr id="21509" name="Picture 6" descr="Best in Sections 2007_04_1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447800" y="2209800"/>
            <a:ext cx="2036763" cy="4302125"/>
          </a:xfr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2" descr="C:\Users\sayres\Pictures\MVIS\Show Pictures\2012 Show April_14_2012\Marjorie, MT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819400"/>
            <a:ext cx="280035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1511" name="Text Box 9"/>
          <p:cNvSpPr txBox="1">
            <a:spLocks noChangeArrowheads="1"/>
          </p:cNvSpPr>
          <p:nvPr/>
        </p:nvSpPr>
        <p:spPr bwMode="auto">
          <a:xfrm>
            <a:off x="6399213" y="5772150"/>
            <a:ext cx="2041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t>Marjorie, MTB</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D88C7BD-7084-49A3-B29C-19E645B9086D}"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253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320E296-7336-4A94-8C2E-D79D1EEA3E1A}" type="slidenum">
              <a:rPr lang="en-US" altLang="en-US" sz="1200" b="0">
                <a:solidFill>
                  <a:schemeClr val="accent2"/>
                </a:solidFill>
                <a:latin typeface="Garamond" panose="02020404030301010803" pitchFamily="18" charset="0"/>
              </a:rPr>
              <a:pPr eaLnBrk="1" hangingPunct="1"/>
              <a:t>21</a:t>
            </a:fld>
            <a:endParaRPr lang="en-US" altLang="en-US" sz="1200" b="0">
              <a:solidFill>
                <a:schemeClr val="accent2"/>
              </a:solidFill>
              <a:latin typeface="Garamond" panose="02020404030301010803" pitchFamily="18" charset="0"/>
            </a:endParaRPr>
          </a:p>
        </p:txBody>
      </p:sp>
      <p:sp>
        <p:nvSpPr>
          <p:cNvPr id="22532" name="Rectangle 2"/>
          <p:cNvSpPr>
            <a:spLocks noGrp="1" noChangeArrowheads="1"/>
          </p:cNvSpPr>
          <p:nvPr>
            <p:ph type="title"/>
          </p:nvPr>
        </p:nvSpPr>
        <p:spPr/>
        <p:txBody>
          <a:bodyPr/>
          <a:lstStyle/>
          <a:p>
            <a:pPr eaLnBrk="1" hangingPunct="1"/>
            <a:r>
              <a:rPr lang="en-US" altLang="en-US" sz="3800" dirty="0"/>
              <a:t>Division 1 – Section H</a:t>
            </a:r>
          </a:p>
        </p:txBody>
      </p:sp>
      <p:sp>
        <p:nvSpPr>
          <p:cNvPr id="22533" name="Rectangle 3"/>
          <p:cNvSpPr>
            <a:spLocks noGrp="1" noChangeArrowheads="1"/>
          </p:cNvSpPr>
          <p:nvPr>
            <p:ph type="body" idx="1"/>
          </p:nvPr>
        </p:nvSpPr>
        <p:spPr>
          <a:xfrm>
            <a:off x="4648200" y="1905000"/>
            <a:ext cx="4495800" cy="4302125"/>
          </a:xfrm>
        </p:spPr>
        <p:txBody>
          <a:bodyPr/>
          <a:lstStyle/>
          <a:p>
            <a:pPr eaLnBrk="1" hangingPunct="1">
              <a:lnSpc>
                <a:spcPct val="90000"/>
              </a:lnSpc>
              <a:buFont typeface="Wingdings" panose="05000000000000000000" pitchFamily="2" charset="2"/>
              <a:buNone/>
            </a:pPr>
            <a:r>
              <a:rPr lang="en-US" altLang="en-US" dirty="0"/>
              <a:t>Section H Historic (over 30 years old)</a:t>
            </a:r>
          </a:p>
          <a:p>
            <a:pPr lvl="0"/>
            <a:r>
              <a:rPr lang="en-US" dirty="0"/>
              <a:t>1.  Collectables….1950 through 1988</a:t>
            </a:r>
          </a:p>
          <a:p>
            <a:pPr lvl="0"/>
            <a:r>
              <a:rPr lang="en-US" dirty="0"/>
              <a:t>2.  Golden Oldies…. Prior to 1950 </a:t>
            </a:r>
          </a:p>
          <a:p>
            <a:pPr eaLnBrk="1" hangingPunct="1">
              <a:lnSpc>
                <a:spcPct val="90000"/>
              </a:lnSpc>
              <a:buFont typeface="Wingdings" panose="05000000000000000000" pitchFamily="2" charset="2"/>
              <a:buNone/>
            </a:pPr>
            <a:endParaRPr lang="en-US" altLang="en-US" dirty="0"/>
          </a:p>
        </p:txBody>
      </p:sp>
      <p:sp>
        <p:nvSpPr>
          <p:cNvPr id="12" name="Text Box 9"/>
          <p:cNvSpPr txBox="1">
            <a:spLocks noChangeArrowheads="1"/>
          </p:cNvSpPr>
          <p:nvPr/>
        </p:nvSpPr>
        <p:spPr bwMode="auto">
          <a:xfrm>
            <a:off x="1295400" y="5800603"/>
            <a:ext cx="262283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t>Black Hope, 1963, </a:t>
            </a:r>
          </a:p>
          <a:p>
            <a:pPr eaLnBrk="1" hangingPunct="1"/>
            <a:r>
              <a:rPr lang="en-US" altLang="en-US" sz="2000" dirty="0"/>
              <a:t>Lloyd Austin, SA</a:t>
            </a:r>
          </a:p>
          <a:p>
            <a:pPr eaLnBrk="1" hangingPunct="1"/>
            <a:r>
              <a:rPr lang="en-US" altLang="en-US" sz="2000" dirty="0"/>
              <a:t>Best Historic</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964" y="918224"/>
            <a:ext cx="3562350" cy="4749800"/>
          </a:xfrm>
          <a:prstGeom prst="rect">
            <a:avLst/>
          </a:prstGeom>
          <a:effectLst>
            <a:outerShdw blurRad="50800" dist="38100" dir="2700000" algn="tl" rotWithShape="0">
              <a:prstClr val="black">
                <a:alpha val="40000"/>
              </a:prstClr>
            </a:outerShdw>
          </a:effectLst>
          <a:scene3d>
            <a:camera prst="orthographicFront"/>
            <a:lightRig rig="threePt" dir="tr"/>
          </a:scene3d>
          <a:sp3d>
            <a:bevelT/>
          </a:sp3d>
        </p:spPr>
      </p:pic>
      <p:sp>
        <p:nvSpPr>
          <p:cNvPr id="4" name="TextBox 3"/>
          <p:cNvSpPr txBox="1"/>
          <p:nvPr/>
        </p:nvSpPr>
        <p:spPr>
          <a:xfrm flipH="1">
            <a:off x="5074918" y="5059681"/>
            <a:ext cx="3307081" cy="830997"/>
          </a:xfrm>
          <a:prstGeom prst="rect">
            <a:avLst/>
          </a:prstGeom>
          <a:noFill/>
        </p:spPr>
        <p:txBody>
          <a:bodyPr wrap="square" rtlCol="0">
            <a:spAutoFit/>
          </a:bodyPr>
          <a:lstStyle/>
          <a:p>
            <a:r>
              <a:rPr lang="en-US" dirty="0"/>
              <a:t>Black Hope can be entered as a TB, SA or Historic.  Which section should it be entered? </a:t>
            </a:r>
          </a:p>
        </p:txBody>
      </p:sp>
    </p:spTree>
    <p:extLst>
      <p:ext uri="{BB962C8B-B14F-4D97-AF65-F5344CB8AC3E}">
        <p14:creationId xmlns:p14="http://schemas.microsoft.com/office/powerpoint/2010/main" val="3774406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AE259F0-2D51-430C-B845-B087401C9287}"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457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D6F6456-D0C3-4A72-8B01-ACC6485A6E92}" type="slidenum">
              <a:rPr lang="en-US" altLang="en-US" sz="1200" b="0">
                <a:solidFill>
                  <a:schemeClr val="accent2"/>
                </a:solidFill>
                <a:latin typeface="Garamond" panose="02020404030301010803" pitchFamily="18" charset="0"/>
              </a:rPr>
              <a:pPr eaLnBrk="1" hangingPunct="1"/>
              <a:t>22</a:t>
            </a:fld>
            <a:endParaRPr lang="en-US" altLang="en-US" sz="1200" b="0">
              <a:solidFill>
                <a:schemeClr val="accent2"/>
              </a:solidFill>
              <a:latin typeface="Garamond" panose="02020404030301010803" pitchFamily="18" charset="0"/>
            </a:endParaRPr>
          </a:p>
        </p:txBody>
      </p:sp>
      <p:sp>
        <p:nvSpPr>
          <p:cNvPr id="24580" name="Rectangle 2"/>
          <p:cNvSpPr>
            <a:spLocks noGrp="1" noChangeArrowheads="1"/>
          </p:cNvSpPr>
          <p:nvPr>
            <p:ph type="title"/>
          </p:nvPr>
        </p:nvSpPr>
        <p:spPr>
          <a:xfrm>
            <a:off x="3276600" y="0"/>
            <a:ext cx="5410200" cy="1322388"/>
          </a:xfrm>
        </p:spPr>
        <p:txBody>
          <a:bodyPr/>
          <a:lstStyle/>
          <a:p>
            <a:pPr eaLnBrk="1" hangingPunct="1"/>
            <a:r>
              <a:rPr lang="en-US" altLang="en-US" sz="3800"/>
              <a:t>Division 1 </a:t>
            </a:r>
            <a:br>
              <a:rPr lang="en-US" altLang="en-US" sz="3800"/>
            </a:br>
            <a:r>
              <a:rPr lang="en-US" altLang="en-US" sz="3800"/>
              <a:t>Historic Section H</a:t>
            </a:r>
          </a:p>
        </p:txBody>
      </p:sp>
      <p:sp>
        <p:nvSpPr>
          <p:cNvPr id="24581" name="Rectangle 4"/>
          <p:cNvSpPr>
            <a:spLocks noGrp="1" noChangeArrowheads="1"/>
          </p:cNvSpPr>
          <p:nvPr>
            <p:ph type="body" idx="1"/>
          </p:nvPr>
        </p:nvSpPr>
        <p:spPr>
          <a:noFill/>
        </p:spPr>
        <p:txBody>
          <a:bodyPr/>
          <a:lstStyle/>
          <a:p>
            <a:pPr eaLnBrk="1" hangingPunct="1"/>
            <a:r>
              <a:rPr lang="en-US" altLang="en-US" dirty="0"/>
              <a:t>Any Iris introduced before 1988 (30 years before the current year) must be entered in the Historic Section (Section H)</a:t>
            </a:r>
          </a:p>
        </p:txBody>
      </p:sp>
      <p:pic>
        <p:nvPicPr>
          <p:cNvPr id="24582" name="Picture 7" descr="2005_Show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3048000"/>
            <a:ext cx="3048000" cy="36576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24583" name="Picture 6" descr="2005_Show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447800"/>
            <a:ext cx="3048000" cy="40640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D88C7BD-7084-49A3-B29C-19E645B9086D}"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253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320E296-7336-4A94-8C2E-D79D1EEA3E1A}" type="slidenum">
              <a:rPr lang="en-US" altLang="en-US" sz="1200" b="0">
                <a:solidFill>
                  <a:schemeClr val="accent2"/>
                </a:solidFill>
                <a:latin typeface="Garamond" panose="02020404030301010803" pitchFamily="18" charset="0"/>
              </a:rPr>
              <a:pPr eaLnBrk="1" hangingPunct="1"/>
              <a:t>23</a:t>
            </a:fld>
            <a:endParaRPr lang="en-US" altLang="en-US" sz="1200" b="0">
              <a:solidFill>
                <a:schemeClr val="accent2"/>
              </a:solidFill>
              <a:latin typeface="Garamond" panose="02020404030301010803" pitchFamily="18" charset="0"/>
            </a:endParaRPr>
          </a:p>
        </p:txBody>
      </p:sp>
      <p:sp>
        <p:nvSpPr>
          <p:cNvPr id="22532" name="Rectangle 2"/>
          <p:cNvSpPr>
            <a:spLocks noGrp="1" noChangeArrowheads="1"/>
          </p:cNvSpPr>
          <p:nvPr>
            <p:ph type="title"/>
          </p:nvPr>
        </p:nvSpPr>
        <p:spPr/>
        <p:txBody>
          <a:bodyPr/>
          <a:lstStyle/>
          <a:p>
            <a:pPr eaLnBrk="1" hangingPunct="1"/>
            <a:r>
              <a:rPr lang="en-US" altLang="en-US" sz="3800"/>
              <a:t>Division 1 –Horticulture (cont)</a:t>
            </a:r>
            <a:br>
              <a:rPr lang="en-US" altLang="en-US" sz="3800"/>
            </a:br>
            <a:endParaRPr lang="en-US" altLang="en-US" sz="3800"/>
          </a:p>
        </p:txBody>
      </p:sp>
      <p:sp>
        <p:nvSpPr>
          <p:cNvPr id="2253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dirty="0"/>
              <a:t>Section I Spuria</a:t>
            </a:r>
          </a:p>
          <a:p>
            <a:pPr eaLnBrk="1" hangingPunct="1">
              <a:lnSpc>
                <a:spcPct val="90000"/>
              </a:lnSpc>
              <a:buFont typeface="Wingdings" panose="05000000000000000000" pitchFamily="2" charset="2"/>
              <a:buNone/>
            </a:pPr>
            <a:r>
              <a:rPr lang="en-US" altLang="en-US" dirty="0"/>
              <a:t>Section J Louisiana</a:t>
            </a:r>
          </a:p>
          <a:p>
            <a:pPr eaLnBrk="1" hangingPunct="1">
              <a:lnSpc>
                <a:spcPct val="90000"/>
              </a:lnSpc>
              <a:buFont typeface="Wingdings" panose="05000000000000000000" pitchFamily="2" charset="2"/>
              <a:buNone/>
            </a:pPr>
            <a:r>
              <a:rPr lang="en-US" altLang="en-US" dirty="0"/>
              <a:t>Section K Siberian</a:t>
            </a:r>
          </a:p>
          <a:p>
            <a:pPr eaLnBrk="1" hangingPunct="1">
              <a:lnSpc>
                <a:spcPct val="90000"/>
              </a:lnSpc>
              <a:buFont typeface="Wingdings" panose="05000000000000000000" pitchFamily="2" charset="2"/>
              <a:buNone/>
            </a:pPr>
            <a:r>
              <a:rPr lang="en-US" altLang="en-US" dirty="0"/>
              <a:t>Section L Dutch/ bulbous</a:t>
            </a:r>
          </a:p>
          <a:p>
            <a:pPr eaLnBrk="1" hangingPunct="1">
              <a:lnSpc>
                <a:spcPct val="90000"/>
              </a:lnSpc>
              <a:buFont typeface="Wingdings" panose="05000000000000000000" pitchFamily="2" charset="2"/>
              <a:buNone/>
            </a:pPr>
            <a:r>
              <a:rPr lang="en-US" altLang="en-US" dirty="0"/>
              <a:t>Section M Other</a:t>
            </a:r>
          </a:p>
          <a:p>
            <a:pPr eaLnBrk="1" hangingPunct="1">
              <a:lnSpc>
                <a:spcPct val="90000"/>
              </a:lnSpc>
              <a:buFont typeface="Wingdings" panose="05000000000000000000" pitchFamily="2" charset="2"/>
              <a:buNone/>
            </a:pPr>
            <a:r>
              <a:rPr lang="en-US" altLang="en-US" dirty="0"/>
              <a:t>Section N Collection</a:t>
            </a:r>
          </a:p>
          <a:p>
            <a:pPr eaLnBrk="1" hangingPunct="1">
              <a:lnSpc>
                <a:spcPct val="90000"/>
              </a:lnSpc>
              <a:buFont typeface="Wingdings" panose="05000000000000000000" pitchFamily="2" charset="2"/>
              <a:buNone/>
            </a:pPr>
            <a:r>
              <a:rPr lang="en-US" altLang="en-US" dirty="0"/>
              <a:t>Section P English boxes</a:t>
            </a:r>
          </a:p>
          <a:p>
            <a:pPr eaLnBrk="1" hangingPunct="1">
              <a:lnSpc>
                <a:spcPct val="90000"/>
              </a:lnSpc>
              <a:buFont typeface="Wingdings" panose="05000000000000000000" pitchFamily="2" charset="2"/>
              <a:buNone/>
            </a:pPr>
            <a:endParaRPr lang="en-US" altLang="en-US" dirty="0"/>
          </a:p>
        </p:txBody>
      </p:sp>
      <p:pic>
        <p:nvPicPr>
          <p:cNvPr id="22534" name="Picture 5" descr="2004 Show00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752600"/>
            <a:ext cx="1524000" cy="40640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2535" name="Text Box 9"/>
          <p:cNvSpPr txBox="1">
            <a:spLocks noChangeArrowheads="1"/>
          </p:cNvSpPr>
          <p:nvPr/>
        </p:nvSpPr>
        <p:spPr bwMode="auto">
          <a:xfrm>
            <a:off x="4114800" y="6096000"/>
            <a:ext cx="142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err="1"/>
              <a:t>Belise</a:t>
            </a:r>
            <a:r>
              <a:rPr lang="en-US" altLang="en-US" sz="2000" dirty="0"/>
              <a:t>, SP</a:t>
            </a:r>
          </a:p>
        </p:txBody>
      </p:sp>
      <p:pic>
        <p:nvPicPr>
          <p:cNvPr id="22536" name="Picture 13" descr="MVIS 2008 Show 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7908" y="-73159"/>
            <a:ext cx="2057400" cy="2660918"/>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2537" name="Text Box 14"/>
          <p:cNvSpPr txBox="1">
            <a:spLocks noChangeArrowheads="1"/>
          </p:cNvSpPr>
          <p:nvPr/>
        </p:nvSpPr>
        <p:spPr bwMode="auto">
          <a:xfrm>
            <a:off x="1524000" y="1885890"/>
            <a:ext cx="901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t>Dutch</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3171" y="2765334"/>
            <a:ext cx="2662014" cy="3548380"/>
          </a:xfrm>
          <a:prstGeom prst="rect">
            <a:avLst/>
          </a:prstGeom>
          <a:ln w="44450">
            <a:noFill/>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44450">
                <a:solidFill>
                  <a:srgbClr val="C00000"/>
                </a:solidFill>
              </a14:hiddenLine>
            </a:ext>
          </a:extLst>
        </p:spPr>
      </p:pic>
      <p:sp>
        <p:nvSpPr>
          <p:cNvPr id="12" name="Text Box 9"/>
          <p:cNvSpPr txBox="1">
            <a:spLocks noChangeArrowheads="1"/>
          </p:cNvSpPr>
          <p:nvPr/>
        </p:nvSpPr>
        <p:spPr bwMode="auto">
          <a:xfrm>
            <a:off x="1288628" y="6223225"/>
            <a:ext cx="26468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err="1"/>
              <a:t>Atchfalya</a:t>
            </a:r>
            <a:r>
              <a:rPr lang="en-US" altLang="en-US" sz="2000" dirty="0"/>
              <a:t>, LO</a:t>
            </a:r>
          </a:p>
          <a:p>
            <a:pPr eaLnBrk="1" hangingPunct="1"/>
            <a:r>
              <a:rPr lang="en-US" altLang="en-US" sz="2000" dirty="0"/>
              <a:t>Best in Show, 2015</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95ECE4A-C2D7-4100-A764-C6AD40090AC5}"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355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F8F1CE0-5FD1-4F82-8C3E-0F39A49D9310}" type="slidenum">
              <a:rPr lang="en-US" altLang="en-US" sz="1200" b="0">
                <a:solidFill>
                  <a:schemeClr val="accent2"/>
                </a:solidFill>
                <a:latin typeface="Garamond" panose="02020404030301010803" pitchFamily="18" charset="0"/>
              </a:rPr>
              <a:pPr eaLnBrk="1" hangingPunct="1"/>
              <a:t>24</a:t>
            </a:fld>
            <a:endParaRPr lang="en-US" altLang="en-US" sz="1200" b="0">
              <a:solidFill>
                <a:schemeClr val="accent2"/>
              </a:solidFill>
              <a:latin typeface="Garamond" panose="02020404030301010803" pitchFamily="18" charset="0"/>
            </a:endParaRPr>
          </a:p>
        </p:txBody>
      </p:sp>
      <p:sp>
        <p:nvSpPr>
          <p:cNvPr id="23556" name="Rectangle 2"/>
          <p:cNvSpPr>
            <a:spLocks noGrp="1" noChangeArrowheads="1"/>
          </p:cNvSpPr>
          <p:nvPr>
            <p:ph type="title"/>
          </p:nvPr>
        </p:nvSpPr>
        <p:spPr/>
        <p:txBody>
          <a:bodyPr/>
          <a:lstStyle/>
          <a:p>
            <a:pPr eaLnBrk="1" hangingPunct="1"/>
            <a:r>
              <a:rPr lang="en-US" altLang="en-US" sz="3800"/>
              <a:t>Division 1 </a:t>
            </a:r>
            <a:br>
              <a:rPr lang="en-US" altLang="en-US" sz="3800"/>
            </a:br>
            <a:r>
              <a:rPr lang="en-US" altLang="en-US" sz="3800"/>
              <a:t>Dutch Section L</a:t>
            </a:r>
          </a:p>
        </p:txBody>
      </p:sp>
      <p:sp>
        <p:nvSpPr>
          <p:cNvPr id="23557" name="Rectangle 3"/>
          <p:cNvSpPr>
            <a:spLocks noGrp="1" noChangeArrowheads="1"/>
          </p:cNvSpPr>
          <p:nvPr>
            <p:ph type="body" idx="1"/>
          </p:nvPr>
        </p:nvSpPr>
        <p:spPr/>
        <p:txBody>
          <a:bodyPr/>
          <a:lstStyle/>
          <a:p>
            <a:pPr eaLnBrk="1" hangingPunct="1"/>
            <a:r>
              <a:rPr lang="en-US" altLang="en-US"/>
              <a:t>Dutch Iris and other bulbous iris are not eligible for the “Best Specimen in Shown”</a:t>
            </a:r>
          </a:p>
        </p:txBody>
      </p:sp>
      <p:pic>
        <p:nvPicPr>
          <p:cNvPr id="23558" name="Picture 4" descr="Dutch Ir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600200"/>
            <a:ext cx="3702050" cy="4935538"/>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6D2FE28-F37D-4C65-ABE7-3283E9195AF3}"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560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CE4A282-E232-4AFB-9422-28CB2C5EAE02}" type="slidenum">
              <a:rPr lang="en-US" altLang="en-US" sz="1200" b="0">
                <a:solidFill>
                  <a:schemeClr val="accent2"/>
                </a:solidFill>
                <a:latin typeface="Garamond" panose="02020404030301010803" pitchFamily="18" charset="0"/>
              </a:rPr>
              <a:pPr eaLnBrk="1" hangingPunct="1"/>
              <a:t>25</a:t>
            </a:fld>
            <a:endParaRPr lang="en-US" altLang="en-US" sz="1200" b="0">
              <a:solidFill>
                <a:schemeClr val="accent2"/>
              </a:solidFill>
              <a:latin typeface="Garamond" panose="02020404030301010803" pitchFamily="18" charset="0"/>
            </a:endParaRPr>
          </a:p>
        </p:txBody>
      </p:sp>
      <p:sp>
        <p:nvSpPr>
          <p:cNvPr id="25604" name="Rectangle 2"/>
          <p:cNvSpPr>
            <a:spLocks noGrp="1" noChangeArrowheads="1"/>
          </p:cNvSpPr>
          <p:nvPr>
            <p:ph type="title"/>
          </p:nvPr>
        </p:nvSpPr>
        <p:spPr>
          <a:xfrm>
            <a:off x="2667000" y="-152400"/>
            <a:ext cx="6477000" cy="1322388"/>
          </a:xfrm>
        </p:spPr>
        <p:txBody>
          <a:bodyPr/>
          <a:lstStyle/>
          <a:p>
            <a:pPr eaLnBrk="1" hangingPunct="1"/>
            <a:r>
              <a:rPr lang="en-US" altLang="en-US" sz="3800"/>
              <a:t>Division 1</a:t>
            </a:r>
            <a:br>
              <a:rPr lang="en-US" altLang="en-US" sz="3800"/>
            </a:br>
            <a:r>
              <a:rPr lang="en-US" altLang="en-US" sz="3800"/>
              <a:t>Collections Section N</a:t>
            </a:r>
          </a:p>
        </p:txBody>
      </p:sp>
      <p:sp>
        <p:nvSpPr>
          <p:cNvPr id="25605" name="Rectangle 3"/>
          <p:cNvSpPr>
            <a:spLocks noGrp="1" noChangeArrowheads="1"/>
          </p:cNvSpPr>
          <p:nvPr>
            <p:ph type="body" idx="1"/>
          </p:nvPr>
        </p:nvSpPr>
        <p:spPr>
          <a:xfrm>
            <a:off x="533400" y="4876800"/>
            <a:ext cx="8610600" cy="2057400"/>
          </a:xfrm>
        </p:spPr>
        <p:txBody>
          <a:bodyPr/>
          <a:lstStyle/>
          <a:p>
            <a:pPr eaLnBrk="1" hangingPunct="1">
              <a:buFont typeface="Wingdings" panose="05000000000000000000" pitchFamily="2" charset="2"/>
              <a:buNone/>
            </a:pPr>
            <a:r>
              <a:rPr lang="en-US" altLang="en-US"/>
              <a:t>     A “collection” is three stalks of the same cultivar of iris or three stalks of different cultivars.  The collection may be of any type, but all three irises must be of the same type (i.e. all TBs or all BBs) and should be as uniform as possible </a:t>
            </a:r>
          </a:p>
          <a:p>
            <a:pPr eaLnBrk="1" hangingPunct="1"/>
            <a:endParaRPr lang="en-US" altLang="en-US"/>
          </a:p>
        </p:txBody>
      </p:sp>
      <p:pic>
        <p:nvPicPr>
          <p:cNvPr id="25606" name="Picture 4" descr="Show2006_00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143000"/>
            <a:ext cx="3113088" cy="3733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25607" name="Picture 5" descr="Show2006_00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143000"/>
            <a:ext cx="2879725" cy="3733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25608" name="Picture 6" descr="Collection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08713" y="1143000"/>
            <a:ext cx="2935287" cy="3733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21868BA-B5B9-4B38-942D-4A7672F2751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662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E81FBB1-59DC-453A-A719-4B64BE6C6B7C}" type="slidenum">
              <a:rPr lang="en-US" altLang="en-US" sz="1200" b="0">
                <a:solidFill>
                  <a:schemeClr val="accent2"/>
                </a:solidFill>
                <a:latin typeface="Garamond" panose="02020404030301010803" pitchFamily="18" charset="0"/>
              </a:rPr>
              <a:pPr eaLnBrk="1" hangingPunct="1"/>
              <a:t>26</a:t>
            </a:fld>
            <a:endParaRPr lang="en-US" altLang="en-US" sz="1200" b="0">
              <a:solidFill>
                <a:schemeClr val="accent2"/>
              </a:solidFill>
              <a:latin typeface="Garamond" panose="02020404030301010803" pitchFamily="18" charset="0"/>
            </a:endParaRPr>
          </a:p>
        </p:txBody>
      </p:sp>
      <p:sp>
        <p:nvSpPr>
          <p:cNvPr id="26628" name="Rectangle 2"/>
          <p:cNvSpPr>
            <a:spLocks noGrp="1" noChangeArrowheads="1"/>
          </p:cNvSpPr>
          <p:nvPr>
            <p:ph type="title"/>
          </p:nvPr>
        </p:nvSpPr>
        <p:spPr>
          <a:xfrm>
            <a:off x="3276600" y="0"/>
            <a:ext cx="5867400" cy="1322388"/>
          </a:xfrm>
        </p:spPr>
        <p:txBody>
          <a:bodyPr/>
          <a:lstStyle/>
          <a:p>
            <a:pPr eaLnBrk="1" hangingPunct="1"/>
            <a:r>
              <a:rPr lang="en-US" altLang="en-US" sz="3800"/>
              <a:t>Division 1 </a:t>
            </a:r>
            <a:br>
              <a:rPr lang="en-US" altLang="en-US" sz="3800"/>
            </a:br>
            <a:r>
              <a:rPr lang="en-US" altLang="en-US" sz="3800"/>
              <a:t>English Boxes Section P</a:t>
            </a:r>
          </a:p>
        </p:txBody>
      </p:sp>
      <p:sp>
        <p:nvSpPr>
          <p:cNvPr id="26629" name="Rectangle 3"/>
          <p:cNvSpPr>
            <a:spLocks noGrp="1" noChangeArrowheads="1"/>
          </p:cNvSpPr>
          <p:nvPr>
            <p:ph type="body" idx="1"/>
          </p:nvPr>
        </p:nvSpPr>
        <p:spPr>
          <a:xfrm>
            <a:off x="5105400" y="1295400"/>
            <a:ext cx="3886200" cy="5562600"/>
          </a:xfrm>
        </p:spPr>
        <p:txBody>
          <a:bodyPr/>
          <a:lstStyle/>
          <a:p>
            <a:pPr eaLnBrk="1" hangingPunct="1"/>
            <a:r>
              <a:rPr lang="en-US" altLang="en-US"/>
              <a:t>A themed entry (all plicatas, all amoenas, all selfs etc.)</a:t>
            </a:r>
          </a:p>
          <a:p>
            <a:pPr eaLnBrk="1" hangingPunct="1"/>
            <a:r>
              <a:rPr lang="en-US" altLang="en-US"/>
              <a:t>Arrangement must be made with show chairman to furnish the English Boxes prior to the show.</a:t>
            </a:r>
          </a:p>
          <a:p>
            <a:pPr eaLnBrk="1" hangingPunct="1"/>
            <a:r>
              <a:rPr lang="en-US" altLang="en-US"/>
              <a:t>Ribbon counts towards Sweepstakes award</a:t>
            </a:r>
          </a:p>
          <a:p>
            <a:pPr eaLnBrk="1" hangingPunct="1"/>
            <a:r>
              <a:rPr lang="en-US" altLang="en-US"/>
              <a:t>Not eligible for “Best in Show”</a:t>
            </a:r>
          </a:p>
          <a:p>
            <a:pPr eaLnBrk="1" hangingPunct="1"/>
            <a:r>
              <a:rPr lang="en-US" altLang="en-US"/>
              <a:t>Members Only</a:t>
            </a:r>
          </a:p>
        </p:txBody>
      </p:sp>
      <p:pic>
        <p:nvPicPr>
          <p:cNvPr id="26630" name="Picture 4" descr="2006 Show_English B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828800"/>
            <a:ext cx="4876800" cy="401161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6631" name="Text Box 5"/>
          <p:cNvSpPr txBox="1">
            <a:spLocks noChangeArrowheads="1"/>
          </p:cNvSpPr>
          <p:nvPr/>
        </p:nvSpPr>
        <p:spPr bwMode="auto">
          <a:xfrm>
            <a:off x="1981200" y="5791200"/>
            <a:ext cx="140176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3800"/>
              <a:t>Selfs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872B449-872F-4F87-9DFA-E7FE48360240}"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765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40F43BA-BDC9-41C5-8E65-64D4E62E785C}" type="slidenum">
              <a:rPr lang="en-US" altLang="en-US" sz="1200" b="0">
                <a:solidFill>
                  <a:schemeClr val="accent2"/>
                </a:solidFill>
                <a:latin typeface="Garamond" panose="02020404030301010803" pitchFamily="18" charset="0"/>
              </a:rPr>
              <a:pPr eaLnBrk="1" hangingPunct="1"/>
              <a:t>27</a:t>
            </a:fld>
            <a:endParaRPr lang="en-US" altLang="en-US" sz="1200" b="0">
              <a:solidFill>
                <a:schemeClr val="accent2"/>
              </a:solidFill>
              <a:latin typeface="Garamond" panose="02020404030301010803" pitchFamily="18" charset="0"/>
            </a:endParaRPr>
          </a:p>
        </p:txBody>
      </p:sp>
      <p:sp>
        <p:nvSpPr>
          <p:cNvPr id="27652" name="Rectangle 2"/>
          <p:cNvSpPr>
            <a:spLocks noGrp="1" noChangeArrowheads="1"/>
          </p:cNvSpPr>
          <p:nvPr>
            <p:ph type="title"/>
          </p:nvPr>
        </p:nvSpPr>
        <p:spPr>
          <a:xfrm>
            <a:off x="2667000" y="277813"/>
            <a:ext cx="6019800" cy="1322387"/>
          </a:xfrm>
        </p:spPr>
        <p:txBody>
          <a:bodyPr/>
          <a:lstStyle/>
          <a:p>
            <a:pPr eaLnBrk="1" hangingPunct="1"/>
            <a:r>
              <a:rPr lang="en-US" altLang="en-US" sz="3800" dirty="0"/>
              <a:t>Division II Seedlings</a:t>
            </a:r>
          </a:p>
        </p:txBody>
      </p:sp>
      <p:pic>
        <p:nvPicPr>
          <p:cNvPr id="27653" name="Picture 4" descr="Judging English Box 2007_04_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2600"/>
            <a:ext cx="2333625" cy="50292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7656" name="Text Box 7"/>
          <p:cNvSpPr txBox="1">
            <a:spLocks noChangeArrowheads="1"/>
          </p:cNvSpPr>
          <p:nvPr/>
        </p:nvSpPr>
        <p:spPr bwMode="auto">
          <a:xfrm>
            <a:off x="2286000" y="1905000"/>
            <a:ext cx="32004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marL="342900" indent="-342900" algn="l" eaLnBrk="0" hangingPunct="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800100" indent="-342900" algn="l" eaLnBrk="0" hangingPunct="0">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257300" indent="-342900" algn="l" eaLnBrk="0" hangingPunct="0">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714500" indent="-342900" algn="l" eaLnBrk="0" hangingPunct="0">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2171700" indent="-342900" algn="l" eaLnBrk="0" hangingPunct="0">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6289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30861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5433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4000500" indent="-3429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spcBef>
                <a:spcPct val="0"/>
              </a:spcBef>
              <a:buClrTx/>
              <a:buSzTx/>
              <a:buFontTx/>
              <a:buAutoNum type="arabicPeriod"/>
            </a:pPr>
            <a:r>
              <a:rPr lang="en-US" altLang="en-US" dirty="0">
                <a:solidFill>
                  <a:schemeClr val="tx2"/>
                </a:solidFill>
                <a:latin typeface="Comic Sans MS" panose="030F0702030302020204" pitchFamily="66" charset="0"/>
              </a:rPr>
              <a:t>Tall Bearded</a:t>
            </a:r>
          </a:p>
          <a:p>
            <a:pPr eaLnBrk="1" hangingPunct="1">
              <a:spcBef>
                <a:spcPct val="0"/>
              </a:spcBef>
              <a:buClrTx/>
              <a:buSzTx/>
              <a:buFontTx/>
              <a:buAutoNum type="arabicPeriod"/>
            </a:pPr>
            <a:r>
              <a:rPr lang="en-US" altLang="en-US" dirty="0">
                <a:solidFill>
                  <a:schemeClr val="tx2"/>
                </a:solidFill>
                <a:latin typeface="Comic Sans MS" panose="030F0702030302020204" pitchFamily="66" charset="0"/>
              </a:rPr>
              <a:t>Other</a:t>
            </a:r>
          </a:p>
          <a:p>
            <a:pPr eaLnBrk="1" hangingPunct="1">
              <a:spcBef>
                <a:spcPct val="0"/>
              </a:spcBef>
              <a:buClrTx/>
              <a:buSzTx/>
              <a:buFontTx/>
              <a:buNone/>
            </a:pPr>
            <a:endParaRPr lang="en-US" altLang="en-US" dirty="0">
              <a:solidFill>
                <a:schemeClr val="tx2"/>
              </a:solidFill>
              <a:latin typeface="Comic Sans MS" panose="030F0702030302020204" pitchFamily="66" charset="0"/>
            </a:endParaRPr>
          </a:p>
          <a:p>
            <a:pPr eaLnBrk="1" hangingPunct="1">
              <a:spcBef>
                <a:spcPct val="0"/>
              </a:spcBef>
              <a:buClrTx/>
              <a:buSzTx/>
              <a:buFontTx/>
              <a:buNone/>
            </a:pPr>
            <a:r>
              <a:rPr lang="en-US" altLang="en-US" dirty="0">
                <a:solidFill>
                  <a:schemeClr val="tx2"/>
                </a:solidFill>
                <a:latin typeface="Comic Sans MS" panose="030F0702030302020204" pitchFamily="66" charset="0"/>
              </a:rPr>
              <a:t>At the judges discretion, a “Best Seedling” Rosette maybe awarded.  Then it automatically receives an Exhibition Certificate (EC)</a:t>
            </a:r>
          </a:p>
        </p:txBody>
      </p:sp>
      <p:pic>
        <p:nvPicPr>
          <p:cNvPr id="3" name="Picture 2">
            <a:extLst>
              <a:ext uri="{FF2B5EF4-FFF2-40B4-BE49-F238E27FC236}">
                <a16:creationId xmlns:a16="http://schemas.microsoft.com/office/drawing/2014/main" id="{86F42145-71C0-497B-894C-25A0527A60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3885" y="939006"/>
            <a:ext cx="4060115" cy="3045086"/>
          </a:xfrm>
          <a:prstGeom prst="rect">
            <a:avLst/>
          </a:prstGeom>
          <a:scene3d>
            <a:camera prst="orthographicFront"/>
            <a:lightRig rig="threePt" dir="t"/>
          </a:scene3d>
          <a:sp3d>
            <a:bevelT/>
          </a:sp3d>
        </p:spPr>
      </p:pic>
      <p:pic>
        <p:nvPicPr>
          <p:cNvPr id="5" name="Picture 4">
            <a:extLst>
              <a:ext uri="{FF2B5EF4-FFF2-40B4-BE49-F238E27FC236}">
                <a16:creationId xmlns:a16="http://schemas.microsoft.com/office/drawing/2014/main" id="{730B2621-437D-43EB-8EBB-E5008C87B2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1953" y="3901726"/>
            <a:ext cx="3752047" cy="2814035"/>
          </a:xfrm>
          <a:prstGeom prst="rect">
            <a:avLst/>
          </a:prstGeom>
          <a:scene3d>
            <a:camera prst="orthographicFront"/>
            <a:lightRig rig="threePt" dir="t"/>
          </a:scene3d>
          <a:sp3d>
            <a:bevelT/>
          </a:sp3d>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42C21BA-C7AF-4046-AC6F-73BB99D439FC}"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2867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DCC9796-9D84-4AB1-B6D7-60DC53F6DBB0}" type="slidenum">
              <a:rPr lang="en-US" altLang="en-US" sz="1200" b="0">
                <a:solidFill>
                  <a:schemeClr val="accent2"/>
                </a:solidFill>
                <a:latin typeface="Garamond" panose="02020404030301010803" pitchFamily="18" charset="0"/>
              </a:rPr>
              <a:pPr eaLnBrk="1" hangingPunct="1"/>
              <a:t>28</a:t>
            </a:fld>
            <a:endParaRPr lang="en-US" altLang="en-US" sz="1200" b="0">
              <a:solidFill>
                <a:schemeClr val="accent2"/>
              </a:solidFill>
              <a:latin typeface="Garamond" panose="02020404030301010803" pitchFamily="18" charset="0"/>
            </a:endParaRPr>
          </a:p>
        </p:txBody>
      </p:sp>
      <p:sp>
        <p:nvSpPr>
          <p:cNvPr id="28676" name="Rectangle 2"/>
          <p:cNvSpPr>
            <a:spLocks noGrp="1" noChangeArrowheads="1"/>
          </p:cNvSpPr>
          <p:nvPr>
            <p:ph type="title"/>
          </p:nvPr>
        </p:nvSpPr>
        <p:spPr/>
        <p:txBody>
          <a:bodyPr/>
          <a:lstStyle/>
          <a:p>
            <a:pPr eaLnBrk="1" hangingPunct="1"/>
            <a:r>
              <a:rPr lang="en-US" altLang="en-US" sz="3800"/>
              <a:t>Division III</a:t>
            </a:r>
            <a:br>
              <a:rPr lang="en-US" altLang="en-US" sz="3800"/>
            </a:br>
            <a:r>
              <a:rPr lang="en-US" altLang="en-US" sz="3800"/>
              <a:t>Youth (Under 19)</a:t>
            </a:r>
          </a:p>
        </p:txBody>
      </p:sp>
      <p:sp>
        <p:nvSpPr>
          <p:cNvPr id="28677" name="Rectangle 3"/>
          <p:cNvSpPr>
            <a:spLocks noGrp="1" noChangeArrowheads="1"/>
          </p:cNvSpPr>
          <p:nvPr>
            <p:ph type="body" idx="1"/>
          </p:nvPr>
        </p:nvSpPr>
        <p:spPr>
          <a:xfrm>
            <a:off x="4038600" y="1905000"/>
            <a:ext cx="4953000" cy="4302125"/>
          </a:xfrm>
        </p:spPr>
        <p:txBody>
          <a:bodyPr/>
          <a:lstStyle/>
          <a:p>
            <a:pPr eaLnBrk="1" hangingPunct="1"/>
            <a:r>
              <a:rPr lang="en-US" altLang="en-US"/>
              <a:t>All Exhibits must be grown and entered by the person whose name appears on the entry tag.</a:t>
            </a:r>
          </a:p>
          <a:p>
            <a:pPr eaLnBrk="1" hangingPunct="1"/>
            <a:r>
              <a:rPr lang="en-US" altLang="en-US"/>
              <a:t>Youth exhibitors may enter in either Youth section or the regular Horticultural division, but not both at the same show.</a:t>
            </a:r>
          </a:p>
          <a:p>
            <a:pPr eaLnBrk="1" hangingPunct="1"/>
            <a:r>
              <a:rPr lang="en-US" altLang="en-US"/>
              <a:t>All exhibitions except bulbous irises and collections are eligible for “Best Specimen of Show”</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328E705-49BD-44A1-AB43-1BB21E992A8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174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8DC3874-10EA-4C74-A5B0-96D499228B64}" type="slidenum">
              <a:rPr lang="en-US" altLang="en-US" sz="1200" b="0">
                <a:solidFill>
                  <a:schemeClr val="accent2"/>
                </a:solidFill>
                <a:latin typeface="Garamond" panose="02020404030301010803" pitchFamily="18" charset="0"/>
              </a:rPr>
              <a:pPr eaLnBrk="1" hangingPunct="1"/>
              <a:t>29</a:t>
            </a:fld>
            <a:endParaRPr lang="en-US" altLang="en-US" sz="1200" b="0">
              <a:solidFill>
                <a:schemeClr val="accent2"/>
              </a:solidFill>
              <a:latin typeface="Garamond" panose="02020404030301010803" pitchFamily="18" charset="0"/>
            </a:endParaRPr>
          </a:p>
        </p:txBody>
      </p:sp>
      <p:sp>
        <p:nvSpPr>
          <p:cNvPr id="31748" name="Rectangle 2"/>
          <p:cNvSpPr>
            <a:spLocks noGrp="1" noChangeArrowheads="1"/>
          </p:cNvSpPr>
          <p:nvPr>
            <p:ph type="title"/>
          </p:nvPr>
        </p:nvSpPr>
        <p:spPr>
          <a:xfrm>
            <a:off x="4953000" y="0"/>
            <a:ext cx="3886200" cy="1322388"/>
          </a:xfrm>
        </p:spPr>
        <p:txBody>
          <a:bodyPr/>
          <a:lstStyle/>
          <a:p>
            <a:pPr eaLnBrk="1" hangingPunct="1"/>
            <a:r>
              <a:rPr lang="en-US" altLang="en-US"/>
              <a:t>Classification</a:t>
            </a:r>
          </a:p>
        </p:txBody>
      </p:sp>
      <p:sp>
        <p:nvSpPr>
          <p:cNvPr id="31749" name="Rectangle 3"/>
          <p:cNvSpPr>
            <a:spLocks noGrp="1" noChangeArrowheads="1"/>
          </p:cNvSpPr>
          <p:nvPr>
            <p:ph type="body" idx="1"/>
          </p:nvPr>
        </p:nvSpPr>
        <p:spPr>
          <a:xfrm>
            <a:off x="4495800" y="762000"/>
            <a:ext cx="4648200" cy="4648200"/>
          </a:xfrm>
        </p:spPr>
        <p:txBody>
          <a:bodyPr/>
          <a:lstStyle/>
          <a:p>
            <a:pPr eaLnBrk="1" hangingPunct="1">
              <a:buFont typeface="Wingdings" panose="05000000000000000000" pitchFamily="2" charset="2"/>
              <a:buNone/>
            </a:pPr>
            <a:r>
              <a:rPr lang="en-US" altLang="en-US" sz="2000" b="0"/>
              <a:t>    </a:t>
            </a:r>
            <a:r>
              <a:rPr lang="en-US" altLang="en-US" sz="2000"/>
              <a:t>MVIS  classification clerks will examine each entry and compare it to a written description for that cultivar.  If the iris does not match the description, then it is rejected.  The judges may also challenge a cultivar.</a:t>
            </a:r>
          </a:p>
          <a:p>
            <a:pPr eaLnBrk="1" hangingPunct="1">
              <a:buFont typeface="Wingdings" panose="05000000000000000000" pitchFamily="2" charset="2"/>
              <a:buNone/>
            </a:pPr>
            <a:r>
              <a:rPr lang="en-US" altLang="en-US" sz="2000">
                <a:solidFill>
                  <a:schemeClr val="tx2"/>
                </a:solidFill>
              </a:rPr>
              <a:t>    </a:t>
            </a:r>
            <a:r>
              <a:rPr lang="en-US" altLang="en-US" sz="1800">
                <a:solidFill>
                  <a:schemeClr val="tx2"/>
                </a:solidFill>
              </a:rPr>
              <a:t>This happens at least once per show.</a:t>
            </a:r>
          </a:p>
        </p:txBody>
      </p:sp>
      <p:pic>
        <p:nvPicPr>
          <p:cNvPr id="31750" name="Picture 9" descr="2005_Show0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724400" cy="35433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31751" name="Picture 11" descr="2005_Show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76600"/>
            <a:ext cx="4724400" cy="35433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31752" name="Picture 12" descr="MVIS 2008 Show 0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3549650"/>
            <a:ext cx="4419600" cy="32321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A3AD3E0-B857-46E7-8BDA-4F95D8E6471F}"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614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F1556CE-26EE-4C07-9C6A-DE7489B31F79}" type="slidenum">
              <a:rPr lang="en-US" altLang="en-US" sz="1200" b="0">
                <a:solidFill>
                  <a:schemeClr val="accent2"/>
                </a:solidFill>
                <a:latin typeface="Garamond" panose="02020404030301010803" pitchFamily="18" charset="0"/>
              </a:rPr>
              <a:pPr eaLnBrk="1" hangingPunct="1"/>
              <a:t>3</a:t>
            </a:fld>
            <a:endParaRPr lang="en-US" altLang="en-US" sz="1200" b="0">
              <a:solidFill>
                <a:schemeClr val="accent2"/>
              </a:solidFill>
              <a:latin typeface="Garamond" panose="02020404030301010803" pitchFamily="18" charset="0"/>
            </a:endParaRPr>
          </a:p>
        </p:txBody>
      </p:sp>
      <p:sp>
        <p:nvSpPr>
          <p:cNvPr id="6148" name="Rectangle 2"/>
          <p:cNvSpPr>
            <a:spLocks noGrp="1" noChangeArrowheads="1"/>
          </p:cNvSpPr>
          <p:nvPr>
            <p:ph type="title"/>
          </p:nvPr>
        </p:nvSpPr>
        <p:spPr>
          <a:xfrm>
            <a:off x="4953000" y="0"/>
            <a:ext cx="3733800" cy="1322388"/>
          </a:xfrm>
        </p:spPr>
        <p:txBody>
          <a:bodyPr/>
          <a:lstStyle/>
          <a:p>
            <a:pPr eaLnBrk="1" hangingPunct="1"/>
            <a:r>
              <a:rPr lang="en-US" altLang="en-US"/>
              <a:t>Outline</a:t>
            </a:r>
          </a:p>
        </p:txBody>
      </p:sp>
      <p:sp>
        <p:nvSpPr>
          <p:cNvPr id="6149" name="Rectangle 8"/>
          <p:cNvSpPr>
            <a:spLocks noChangeArrowheads="1"/>
          </p:cNvSpPr>
          <p:nvPr/>
        </p:nvSpPr>
        <p:spPr bwMode="auto">
          <a:xfrm>
            <a:off x="4648200" y="1447800"/>
            <a:ext cx="4495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lgn="l" eaLnBrk="0" hangingPunct="0">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lgn="l" eaLnBrk="0" hangingPunct="0">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lgn="l" eaLnBrk="0" hangingPunct="0">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lgn="l" eaLnBrk="0" hangingPunct="0">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dirty="0"/>
              <a:t>    Each year the Mesilla Valley Iris Society has an Iris show.</a:t>
            </a:r>
          </a:p>
          <a:p>
            <a:pPr eaLnBrk="1" hangingPunct="1">
              <a:buFont typeface="Wingdings" panose="05000000000000000000" pitchFamily="2" charset="2"/>
              <a:buNone/>
            </a:pPr>
            <a:r>
              <a:rPr lang="en-US" altLang="en-US" dirty="0"/>
              <a:t>   This presentation:</a:t>
            </a:r>
          </a:p>
          <a:p>
            <a:pPr lvl="1" eaLnBrk="1" hangingPunct="1"/>
            <a:r>
              <a:rPr lang="en-US" altLang="en-US" dirty="0"/>
              <a:t>Explains why we have a show.</a:t>
            </a:r>
          </a:p>
          <a:p>
            <a:pPr lvl="1" eaLnBrk="1" hangingPunct="1"/>
            <a:r>
              <a:rPr lang="en-US" altLang="en-US" dirty="0"/>
              <a:t>The Events at the Show</a:t>
            </a:r>
          </a:p>
          <a:p>
            <a:pPr lvl="1" eaLnBrk="1" hangingPunct="1"/>
            <a:r>
              <a:rPr lang="en-US" altLang="en-US" dirty="0"/>
              <a:t>The Show Sections</a:t>
            </a:r>
          </a:p>
          <a:p>
            <a:pPr lvl="1" eaLnBrk="1" hangingPunct="1"/>
            <a:r>
              <a:rPr lang="en-US" altLang="en-US" dirty="0"/>
              <a:t>Filling Out Tags</a:t>
            </a:r>
          </a:p>
          <a:p>
            <a:pPr lvl="1" eaLnBrk="1" hangingPunct="1"/>
            <a:r>
              <a:rPr lang="en-US" altLang="en-US" dirty="0"/>
              <a:t>Rules</a:t>
            </a:r>
          </a:p>
          <a:p>
            <a:pPr lvl="1" eaLnBrk="1" hangingPunct="1"/>
            <a:endParaRPr lang="en-US" altLang="en-US" dirty="0"/>
          </a:p>
          <a:p>
            <a:pPr lvl="1" eaLnBrk="1" hangingPunct="1"/>
            <a:endParaRPr lang="en-US" altLang="en-US" dirty="0"/>
          </a:p>
        </p:txBody>
      </p:sp>
      <p:pic>
        <p:nvPicPr>
          <p:cNvPr id="6150" name="Picture 10" descr="2005_Show00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876800" cy="3276600"/>
          </a:xfrm>
          <a:prstGeom prst="rect">
            <a:avLst/>
          </a:prstGeom>
          <a:noFill/>
          <a:ln w="38100">
            <a:noFill/>
            <a:miter lim="800000"/>
            <a:headEnd/>
            <a:tailEnd/>
          </a:ln>
          <a:effectLst>
            <a:outerShdw blurRad="50800" dist="38100" dir="2700000" algn="tl" rotWithShape="0">
              <a:prstClr val="black">
                <a:alpha val="40000"/>
              </a:prstClr>
            </a:outerShdw>
          </a:effectLst>
          <a:scene3d>
            <a:camera prst="legacyObliqueTop"/>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6151" name="Picture 11" descr="00Tab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24212"/>
            <a:ext cx="4876800" cy="3657600"/>
          </a:xfrm>
          <a:prstGeom prst="rect">
            <a:avLst/>
          </a:prstGeom>
          <a:noFill/>
          <a:ln w="38100">
            <a:noFill/>
            <a:miter lim="800000"/>
            <a:headEnd/>
            <a:tailEnd/>
          </a:ln>
          <a:effectLst>
            <a:outerShdw blurRad="50800" dist="38100" dir="2700000" algn="tl" rotWithShape="0">
              <a:prstClr val="black">
                <a:alpha val="40000"/>
              </a:prstClr>
            </a:outerShdw>
          </a:effectLst>
          <a:scene3d>
            <a:camera prst="legacyObliqueTop"/>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C5D4191-448B-4C92-BE09-AF5EEA2ED223}"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277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BFF8444-E247-4C7B-8D03-ED702AFA700F}" type="slidenum">
              <a:rPr lang="en-US" altLang="en-US" sz="1200" b="0">
                <a:solidFill>
                  <a:schemeClr val="accent2"/>
                </a:solidFill>
                <a:latin typeface="Garamond" panose="02020404030301010803" pitchFamily="18" charset="0"/>
              </a:rPr>
              <a:pPr eaLnBrk="1" hangingPunct="1"/>
              <a:t>30</a:t>
            </a:fld>
            <a:endParaRPr lang="en-US" altLang="en-US" sz="1200" b="0">
              <a:solidFill>
                <a:schemeClr val="accent2"/>
              </a:solidFill>
              <a:latin typeface="Garamond" panose="02020404030301010803" pitchFamily="18" charset="0"/>
            </a:endParaRPr>
          </a:p>
        </p:txBody>
      </p:sp>
      <p:sp>
        <p:nvSpPr>
          <p:cNvPr id="32772" name="Rectangle 2"/>
          <p:cNvSpPr>
            <a:spLocks noGrp="1" noChangeArrowheads="1"/>
          </p:cNvSpPr>
          <p:nvPr>
            <p:ph type="title"/>
          </p:nvPr>
        </p:nvSpPr>
        <p:spPr>
          <a:xfrm>
            <a:off x="3200400" y="304800"/>
            <a:ext cx="5410200" cy="838200"/>
          </a:xfrm>
        </p:spPr>
        <p:txBody>
          <a:bodyPr/>
          <a:lstStyle/>
          <a:p>
            <a:pPr eaLnBrk="1" hangingPunct="1"/>
            <a:r>
              <a:rPr lang="en-US" altLang="en-US"/>
              <a:t>Entry Tags (cont)</a:t>
            </a:r>
          </a:p>
        </p:txBody>
      </p:sp>
      <p:sp>
        <p:nvSpPr>
          <p:cNvPr id="32773" name="Rectangle 3"/>
          <p:cNvSpPr>
            <a:spLocks noGrp="1" noChangeArrowheads="1"/>
          </p:cNvSpPr>
          <p:nvPr>
            <p:ph type="body" idx="1"/>
          </p:nvPr>
        </p:nvSpPr>
        <p:spPr>
          <a:xfrm>
            <a:off x="4572000" y="1219200"/>
            <a:ext cx="4419600" cy="4683125"/>
          </a:xfrm>
        </p:spPr>
        <p:txBody>
          <a:bodyPr/>
          <a:lstStyle/>
          <a:p>
            <a:pPr eaLnBrk="1" hangingPunct="1"/>
            <a:r>
              <a:rPr lang="en-US" altLang="en-US"/>
              <a:t>Once the iris is verified by the classification clerks, the clerk will fold the tag so the name of the exhibitor is hidden from view.  The clerk will initial the tag.</a:t>
            </a:r>
          </a:p>
          <a:p>
            <a:pPr eaLnBrk="1" hangingPunct="1"/>
            <a:r>
              <a:rPr lang="en-US" altLang="en-US"/>
              <a:t>The judges won’t know who is the exhibitor until after judging.  </a:t>
            </a:r>
          </a:p>
        </p:txBody>
      </p:sp>
      <p:pic>
        <p:nvPicPr>
          <p:cNvPr id="32774" name="Picture 5" descr="2006 Show_T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676400"/>
            <a:ext cx="3802063" cy="4114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9858F14-83C9-47B9-B606-53A5E73DDBF5}"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379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E6EE147-E4EF-4900-B2A3-07C11747F869}" type="slidenum">
              <a:rPr lang="en-US" altLang="en-US" sz="1200" b="0">
                <a:solidFill>
                  <a:schemeClr val="accent2"/>
                </a:solidFill>
                <a:latin typeface="Garamond" panose="02020404030301010803" pitchFamily="18" charset="0"/>
              </a:rPr>
              <a:pPr eaLnBrk="1" hangingPunct="1"/>
              <a:t>31</a:t>
            </a:fld>
            <a:endParaRPr lang="en-US" altLang="en-US" sz="1200" b="0">
              <a:solidFill>
                <a:schemeClr val="accent2"/>
              </a:solidFill>
              <a:latin typeface="Garamond" panose="02020404030301010803" pitchFamily="18" charset="0"/>
            </a:endParaRPr>
          </a:p>
        </p:txBody>
      </p:sp>
      <p:sp>
        <p:nvSpPr>
          <p:cNvPr id="33796" name="Rectangle 2"/>
          <p:cNvSpPr>
            <a:spLocks noGrp="1" noChangeArrowheads="1"/>
          </p:cNvSpPr>
          <p:nvPr>
            <p:ph type="title"/>
          </p:nvPr>
        </p:nvSpPr>
        <p:spPr/>
        <p:txBody>
          <a:bodyPr/>
          <a:lstStyle/>
          <a:p>
            <a:pPr eaLnBrk="1" hangingPunct="1"/>
            <a:r>
              <a:rPr lang="en-US" altLang="en-US"/>
              <a:t>After classification</a:t>
            </a:r>
          </a:p>
        </p:txBody>
      </p:sp>
      <p:sp>
        <p:nvSpPr>
          <p:cNvPr id="33797" name="Rectangle 3"/>
          <p:cNvSpPr>
            <a:spLocks noGrp="1" noChangeArrowheads="1"/>
          </p:cNvSpPr>
          <p:nvPr>
            <p:ph type="body" idx="1"/>
          </p:nvPr>
        </p:nvSpPr>
        <p:spPr>
          <a:xfrm>
            <a:off x="4800600" y="1905000"/>
            <a:ext cx="4343400" cy="4302125"/>
          </a:xfrm>
        </p:spPr>
        <p:txBody>
          <a:bodyPr/>
          <a:lstStyle/>
          <a:p>
            <a:pPr eaLnBrk="1" hangingPunct="1"/>
            <a:r>
              <a:rPr lang="en-US" altLang="en-US"/>
              <a:t>Irises are placed on the table in alphabetical order. </a:t>
            </a:r>
          </a:p>
          <a:p>
            <a:pPr eaLnBrk="1" hangingPunct="1"/>
            <a:r>
              <a:rPr lang="en-US" altLang="en-US"/>
              <a:t>They are grouped into tall bearded, median, beardless, species, seedlings, collections etc. </a:t>
            </a:r>
          </a:p>
        </p:txBody>
      </p:sp>
      <p:pic>
        <p:nvPicPr>
          <p:cNvPr id="33798" name="Picture 4" descr="2005_Show0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905000"/>
            <a:ext cx="4876800" cy="36576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81A30D9-3FC6-4A8B-A0F6-BFEA30F599C0}"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481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AFB3858-E528-4EA4-9FC1-309A4FDB6390}" type="slidenum">
              <a:rPr lang="en-US" altLang="en-US" sz="1200" b="0">
                <a:solidFill>
                  <a:schemeClr val="accent2"/>
                </a:solidFill>
                <a:latin typeface="Garamond" panose="02020404030301010803" pitchFamily="18" charset="0"/>
              </a:rPr>
              <a:pPr eaLnBrk="1" hangingPunct="1"/>
              <a:t>32</a:t>
            </a:fld>
            <a:endParaRPr lang="en-US" altLang="en-US" sz="1200" b="0">
              <a:solidFill>
                <a:schemeClr val="accent2"/>
              </a:solidFill>
              <a:latin typeface="Garamond" panose="02020404030301010803" pitchFamily="18" charset="0"/>
            </a:endParaRPr>
          </a:p>
        </p:txBody>
      </p:sp>
      <p:sp>
        <p:nvSpPr>
          <p:cNvPr id="34820" name="Rectangle 2"/>
          <p:cNvSpPr>
            <a:spLocks noGrp="1" noChangeArrowheads="1"/>
          </p:cNvSpPr>
          <p:nvPr>
            <p:ph type="title"/>
          </p:nvPr>
        </p:nvSpPr>
        <p:spPr/>
        <p:txBody>
          <a:bodyPr/>
          <a:lstStyle/>
          <a:p>
            <a:pPr eaLnBrk="1" hangingPunct="1"/>
            <a:r>
              <a:rPr lang="en-US" altLang="en-US" sz="3800"/>
              <a:t>Classification is Closed</a:t>
            </a:r>
          </a:p>
        </p:txBody>
      </p:sp>
      <p:sp>
        <p:nvSpPr>
          <p:cNvPr id="34821" name="Rectangle 3"/>
          <p:cNvSpPr>
            <a:spLocks noGrp="1" noChangeArrowheads="1"/>
          </p:cNvSpPr>
          <p:nvPr>
            <p:ph type="body" idx="1"/>
          </p:nvPr>
        </p:nvSpPr>
        <p:spPr>
          <a:xfrm>
            <a:off x="5334000" y="1905000"/>
            <a:ext cx="3657600" cy="4302125"/>
          </a:xfrm>
        </p:spPr>
        <p:txBody>
          <a:bodyPr/>
          <a:lstStyle/>
          <a:p>
            <a:pPr eaLnBrk="1" hangingPunct="1"/>
            <a:r>
              <a:rPr lang="en-US" altLang="en-US"/>
              <a:t>Judging starts at 11:30 AM.</a:t>
            </a:r>
          </a:p>
          <a:p>
            <a:pPr eaLnBrk="1" hangingPunct="1"/>
            <a:r>
              <a:rPr lang="en-US" altLang="en-US"/>
              <a:t>Classification closes at 10:30 AM sharp.</a:t>
            </a:r>
          </a:p>
          <a:p>
            <a:pPr eaLnBrk="1" hangingPunct="1"/>
            <a:r>
              <a:rPr lang="en-US" altLang="en-US"/>
              <a:t>Make sure you give your irises to the classifications clerks well ahead of 10:30 AM.</a:t>
            </a:r>
          </a:p>
        </p:txBody>
      </p:sp>
      <p:pic>
        <p:nvPicPr>
          <p:cNvPr id="34822" name="Picture 4" descr="Classifying Cler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600200"/>
            <a:ext cx="3619500" cy="48260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3B808C2-D43B-41A8-855A-842839112CC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584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B513519-36F5-4FE9-9321-B96639248B52}" type="slidenum">
              <a:rPr lang="en-US" altLang="en-US" sz="1200" b="0">
                <a:solidFill>
                  <a:schemeClr val="accent2"/>
                </a:solidFill>
                <a:latin typeface="Garamond" panose="02020404030301010803" pitchFamily="18" charset="0"/>
              </a:rPr>
              <a:pPr eaLnBrk="1" hangingPunct="1"/>
              <a:t>33</a:t>
            </a:fld>
            <a:endParaRPr lang="en-US" altLang="en-US" sz="1200" b="0">
              <a:solidFill>
                <a:schemeClr val="accent2"/>
              </a:solidFill>
              <a:latin typeface="Garamond" panose="02020404030301010803" pitchFamily="18" charset="0"/>
            </a:endParaRPr>
          </a:p>
        </p:txBody>
      </p:sp>
      <p:sp>
        <p:nvSpPr>
          <p:cNvPr id="35844" name="Rectangle 2"/>
          <p:cNvSpPr>
            <a:spLocks noGrp="1" noChangeArrowheads="1"/>
          </p:cNvSpPr>
          <p:nvPr>
            <p:ph type="title"/>
          </p:nvPr>
        </p:nvSpPr>
        <p:spPr/>
        <p:txBody>
          <a:bodyPr/>
          <a:lstStyle/>
          <a:p>
            <a:pPr eaLnBrk="1" hangingPunct="1"/>
            <a:r>
              <a:rPr lang="en-US" altLang="en-US"/>
              <a:t>The Judges</a:t>
            </a:r>
          </a:p>
        </p:txBody>
      </p:sp>
      <p:sp>
        <p:nvSpPr>
          <p:cNvPr id="35845" name="Rectangle 3"/>
          <p:cNvSpPr>
            <a:spLocks noGrp="1" noChangeArrowheads="1"/>
          </p:cNvSpPr>
          <p:nvPr>
            <p:ph type="body" idx="1"/>
          </p:nvPr>
        </p:nvSpPr>
        <p:spPr>
          <a:xfrm>
            <a:off x="4876800" y="1905000"/>
            <a:ext cx="4267200" cy="4302125"/>
          </a:xfrm>
        </p:spPr>
        <p:txBody>
          <a:bodyPr/>
          <a:lstStyle/>
          <a:p>
            <a:pPr eaLnBrk="1" hangingPunct="1">
              <a:lnSpc>
                <a:spcPct val="90000"/>
              </a:lnSpc>
            </a:pPr>
            <a:r>
              <a:rPr lang="en-US" altLang="en-US"/>
              <a:t>The judges are not from the local club but from other iris clubs (usually in NM).</a:t>
            </a:r>
          </a:p>
          <a:p>
            <a:pPr eaLnBrk="1" hangingPunct="1">
              <a:lnSpc>
                <a:spcPct val="90000"/>
              </a:lnSpc>
            </a:pPr>
            <a:r>
              <a:rPr lang="en-US" altLang="en-US"/>
              <a:t>Usually, there are two teams of 2-3 judges each.</a:t>
            </a:r>
          </a:p>
          <a:p>
            <a:pPr eaLnBrk="1" hangingPunct="1">
              <a:lnSpc>
                <a:spcPct val="90000"/>
              </a:lnSpc>
            </a:pPr>
            <a:r>
              <a:rPr lang="en-US" altLang="en-US"/>
              <a:t>Each team judges a set of irises.</a:t>
            </a:r>
          </a:p>
          <a:p>
            <a:pPr eaLnBrk="1" hangingPunct="1">
              <a:lnSpc>
                <a:spcPct val="90000"/>
              </a:lnSpc>
            </a:pPr>
            <a:r>
              <a:rPr lang="en-US" altLang="en-US"/>
              <a:t>However, the Best in Sections and Best in Show are chosen by all judges.</a:t>
            </a:r>
          </a:p>
        </p:txBody>
      </p:sp>
      <p:pic>
        <p:nvPicPr>
          <p:cNvPr id="35846" name="Picture 4" descr="MVIS 2006 Show-All 5 jud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71700"/>
            <a:ext cx="4800600" cy="36004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87149F6-ECB4-4E55-B3F4-ECD6B1E5FF47}"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686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68FA3DE-CA33-492B-AE7D-A8368BB24040}" type="slidenum">
              <a:rPr lang="en-US" altLang="en-US" sz="1200" b="0">
                <a:solidFill>
                  <a:schemeClr val="accent2"/>
                </a:solidFill>
                <a:latin typeface="Garamond" panose="02020404030301010803" pitchFamily="18" charset="0"/>
              </a:rPr>
              <a:pPr eaLnBrk="1" hangingPunct="1"/>
              <a:t>34</a:t>
            </a:fld>
            <a:endParaRPr lang="en-US" altLang="en-US" sz="1200" b="0">
              <a:solidFill>
                <a:schemeClr val="accent2"/>
              </a:solidFill>
              <a:latin typeface="Garamond" panose="02020404030301010803" pitchFamily="18" charset="0"/>
            </a:endParaRPr>
          </a:p>
        </p:txBody>
      </p:sp>
      <p:sp>
        <p:nvSpPr>
          <p:cNvPr id="36868" name="Rectangle 2"/>
          <p:cNvSpPr>
            <a:spLocks noGrp="1" noChangeArrowheads="1"/>
          </p:cNvSpPr>
          <p:nvPr>
            <p:ph type="title"/>
          </p:nvPr>
        </p:nvSpPr>
        <p:spPr>
          <a:xfrm>
            <a:off x="4648200" y="304800"/>
            <a:ext cx="4495800" cy="1322388"/>
          </a:xfrm>
        </p:spPr>
        <p:txBody>
          <a:bodyPr/>
          <a:lstStyle/>
          <a:p>
            <a:pPr eaLnBrk="1" hangingPunct="1"/>
            <a:r>
              <a:rPr lang="en-US" altLang="en-US" sz="3800"/>
              <a:t>How the Iris is Initially Judged</a:t>
            </a:r>
          </a:p>
        </p:txBody>
      </p:sp>
      <p:sp>
        <p:nvSpPr>
          <p:cNvPr id="36869" name="Rectangle 3"/>
          <p:cNvSpPr>
            <a:spLocks noGrp="1" noChangeArrowheads="1"/>
          </p:cNvSpPr>
          <p:nvPr>
            <p:ph type="body" idx="1"/>
          </p:nvPr>
        </p:nvSpPr>
        <p:spPr>
          <a:xfrm>
            <a:off x="4267200" y="1905000"/>
            <a:ext cx="4876800" cy="4302125"/>
          </a:xfrm>
        </p:spPr>
        <p:txBody>
          <a:bodyPr/>
          <a:lstStyle/>
          <a:p>
            <a:pPr eaLnBrk="1" hangingPunct="1"/>
            <a:r>
              <a:rPr lang="en-US" altLang="en-US"/>
              <a:t>Each named variety is judged on its own merits. Judging is based on culture, condition and grooming.  </a:t>
            </a:r>
          </a:p>
          <a:p>
            <a:pPr eaLnBrk="1" hangingPunct="1"/>
            <a:r>
              <a:rPr lang="en-US" altLang="en-US"/>
              <a:t>At this stage the iris is not compared with other irises unless more than one of a variety is shown. </a:t>
            </a:r>
          </a:p>
          <a:p>
            <a:pPr eaLnBrk="1" hangingPunct="1"/>
            <a:endParaRPr lang="en-US" altLang="en-US"/>
          </a:p>
          <a:p>
            <a:pPr eaLnBrk="1" hangingPunct="1">
              <a:buFont typeface="Wingdings" panose="05000000000000000000" pitchFamily="2" charset="2"/>
              <a:buNone/>
            </a:pPr>
            <a:r>
              <a:rPr lang="en-US" altLang="en-US" sz="2000">
                <a:solidFill>
                  <a:schemeClr val="tx2"/>
                </a:solidFill>
              </a:rPr>
              <a:t>     </a:t>
            </a:r>
            <a:r>
              <a:rPr lang="en-US" altLang="en-US" sz="2000" i="1">
                <a:solidFill>
                  <a:schemeClr val="tx2"/>
                </a:solidFill>
              </a:rPr>
              <a:t>Judges may not touch entries</a:t>
            </a:r>
          </a:p>
        </p:txBody>
      </p:sp>
      <p:pic>
        <p:nvPicPr>
          <p:cNvPr id="36870" name="Picture 5" descr="2006 Show_Two Jud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495800" cy="33718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36871" name="Picture 6" descr="2005_Show0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86150"/>
            <a:ext cx="4495800" cy="33718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0B2C3CA-4A35-4322-ABC3-66EE0F9B054C}"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789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9EDB2ED-85E7-4293-A15D-88E51DF3B904}" type="slidenum">
              <a:rPr lang="en-US" altLang="en-US" sz="1200" b="0">
                <a:solidFill>
                  <a:schemeClr val="accent2"/>
                </a:solidFill>
                <a:latin typeface="Garamond" panose="02020404030301010803" pitchFamily="18" charset="0"/>
              </a:rPr>
              <a:pPr eaLnBrk="1" hangingPunct="1"/>
              <a:t>35</a:t>
            </a:fld>
            <a:endParaRPr lang="en-US" altLang="en-US" sz="1200" b="0">
              <a:solidFill>
                <a:schemeClr val="accent2"/>
              </a:solidFill>
              <a:latin typeface="Garamond" panose="02020404030301010803" pitchFamily="18" charset="0"/>
            </a:endParaRPr>
          </a:p>
        </p:txBody>
      </p:sp>
      <p:sp>
        <p:nvSpPr>
          <p:cNvPr id="37892" name="Rectangle 2"/>
          <p:cNvSpPr>
            <a:spLocks noGrp="1" noChangeArrowheads="1"/>
          </p:cNvSpPr>
          <p:nvPr>
            <p:ph type="title"/>
          </p:nvPr>
        </p:nvSpPr>
        <p:spPr/>
        <p:txBody>
          <a:bodyPr/>
          <a:lstStyle/>
          <a:p>
            <a:pPr eaLnBrk="1" hangingPunct="1"/>
            <a:r>
              <a:rPr lang="en-US" altLang="en-US"/>
              <a:t>Judging Clerks</a:t>
            </a:r>
          </a:p>
        </p:txBody>
      </p:sp>
      <p:sp>
        <p:nvSpPr>
          <p:cNvPr id="37893" name="Rectangle 3"/>
          <p:cNvSpPr>
            <a:spLocks noGrp="1" noChangeArrowheads="1"/>
          </p:cNvSpPr>
          <p:nvPr>
            <p:ph type="body" idx="1"/>
          </p:nvPr>
        </p:nvSpPr>
        <p:spPr>
          <a:xfrm>
            <a:off x="4876800" y="1447800"/>
            <a:ext cx="4267200" cy="4683125"/>
          </a:xfrm>
        </p:spPr>
        <p:txBody>
          <a:bodyPr/>
          <a:lstStyle/>
          <a:p>
            <a:pPr eaLnBrk="1" hangingPunct="1">
              <a:lnSpc>
                <a:spcPct val="90000"/>
              </a:lnSpc>
            </a:pPr>
            <a:r>
              <a:rPr lang="en-US" altLang="en-US"/>
              <a:t>Volunteer judging clerks are assigned to help each judging team.  </a:t>
            </a:r>
          </a:p>
          <a:p>
            <a:pPr eaLnBrk="1" hangingPunct="1">
              <a:lnSpc>
                <a:spcPct val="90000"/>
              </a:lnSpc>
            </a:pPr>
            <a:r>
              <a:rPr lang="en-US" altLang="en-US"/>
              <a:t>The clerks place the ribbons string underneath the vases. </a:t>
            </a:r>
          </a:p>
          <a:p>
            <a:pPr eaLnBrk="1" hangingPunct="1">
              <a:lnSpc>
                <a:spcPct val="90000"/>
              </a:lnSpc>
            </a:pPr>
            <a:r>
              <a:rPr lang="en-US" altLang="en-US"/>
              <a:t>The Clerks may turn the vases if directed to do so by the judges.  The judges may want to see all sides of the iris. </a:t>
            </a:r>
          </a:p>
          <a:p>
            <a:pPr eaLnBrk="1" hangingPunct="1">
              <a:lnSpc>
                <a:spcPct val="90000"/>
              </a:lnSpc>
            </a:pPr>
            <a:r>
              <a:rPr lang="en-US" altLang="en-US"/>
              <a:t>Clerks do not speak unless asked. </a:t>
            </a:r>
          </a:p>
          <a:p>
            <a:pPr eaLnBrk="1" hangingPunct="1">
              <a:lnSpc>
                <a:spcPct val="90000"/>
              </a:lnSpc>
              <a:buFont typeface="Wingdings" panose="05000000000000000000" pitchFamily="2" charset="2"/>
              <a:buNone/>
            </a:pPr>
            <a:endParaRPr lang="en-US" altLang="en-US"/>
          </a:p>
        </p:txBody>
      </p:sp>
      <p:pic>
        <p:nvPicPr>
          <p:cNvPr id="37894" name="Picture 4" descr="2005_Show00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4876800" cy="36576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B70142F-F945-441B-8196-7C29E3F96271}"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891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9AE04CA-8E07-4ECB-983E-49EC923DB2DC}" type="slidenum">
              <a:rPr lang="en-US" altLang="en-US" sz="1200" b="0">
                <a:solidFill>
                  <a:schemeClr val="accent2"/>
                </a:solidFill>
                <a:latin typeface="Garamond" panose="02020404030301010803" pitchFamily="18" charset="0"/>
              </a:rPr>
              <a:pPr eaLnBrk="1" hangingPunct="1"/>
              <a:t>36</a:t>
            </a:fld>
            <a:endParaRPr lang="en-US" altLang="en-US" sz="1200" b="0">
              <a:solidFill>
                <a:schemeClr val="accent2"/>
              </a:solidFill>
              <a:latin typeface="Garamond" panose="02020404030301010803" pitchFamily="18" charset="0"/>
            </a:endParaRPr>
          </a:p>
        </p:txBody>
      </p:sp>
      <p:sp>
        <p:nvSpPr>
          <p:cNvPr id="38916" name="Rectangle 2"/>
          <p:cNvSpPr>
            <a:spLocks noGrp="1" noChangeArrowheads="1"/>
          </p:cNvSpPr>
          <p:nvPr>
            <p:ph type="title"/>
          </p:nvPr>
        </p:nvSpPr>
        <p:spPr>
          <a:xfrm>
            <a:off x="5334000" y="277813"/>
            <a:ext cx="3352800" cy="1322387"/>
          </a:xfrm>
        </p:spPr>
        <p:txBody>
          <a:bodyPr/>
          <a:lstStyle/>
          <a:p>
            <a:pPr eaLnBrk="1" hangingPunct="1"/>
            <a:r>
              <a:rPr lang="en-US" altLang="en-US"/>
              <a:t>Ribbons</a:t>
            </a:r>
          </a:p>
        </p:txBody>
      </p:sp>
      <p:sp>
        <p:nvSpPr>
          <p:cNvPr id="38917" name="Rectangle 3"/>
          <p:cNvSpPr>
            <a:spLocks noGrp="1" noChangeArrowheads="1"/>
          </p:cNvSpPr>
          <p:nvPr>
            <p:ph type="body" idx="1"/>
          </p:nvPr>
        </p:nvSpPr>
        <p:spPr>
          <a:xfrm>
            <a:off x="1905000" y="1371600"/>
            <a:ext cx="6096000" cy="3733800"/>
          </a:xfrm>
        </p:spPr>
        <p:txBody>
          <a:bodyPr/>
          <a:lstStyle/>
          <a:p>
            <a:pPr eaLnBrk="1" hangingPunct="1">
              <a:buFont typeface="Wingdings" panose="05000000000000000000" pitchFamily="2" charset="2"/>
              <a:buNone/>
            </a:pPr>
            <a:r>
              <a:rPr lang="en-US" altLang="en-US"/>
              <a:t>   Blue, Red, White and Pink Ribbons are awarded to 1st, 2nd, and 3rd places and honorable mention.  </a:t>
            </a:r>
            <a:br>
              <a:rPr lang="en-US" altLang="en-US"/>
            </a:br>
            <a:endParaRPr lang="en-US" altLang="en-US"/>
          </a:p>
        </p:txBody>
      </p:sp>
      <p:pic>
        <p:nvPicPr>
          <p:cNvPr id="38918" name="Picture 6" descr="2004 Show0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2895600"/>
            <a:ext cx="4876800" cy="36576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0A04A20-24E6-47EC-BDB7-39E6DF28BF48}"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3993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9DDB2F8-D5C2-4522-B00F-36FBA6DB3045}" type="slidenum">
              <a:rPr lang="en-US" altLang="en-US" sz="1200" b="0">
                <a:solidFill>
                  <a:schemeClr val="accent2"/>
                </a:solidFill>
                <a:latin typeface="Garamond" panose="02020404030301010803" pitchFamily="18" charset="0"/>
              </a:rPr>
              <a:pPr eaLnBrk="1" hangingPunct="1"/>
              <a:t>37</a:t>
            </a:fld>
            <a:endParaRPr lang="en-US" altLang="en-US" sz="1200" b="0" dirty="0">
              <a:solidFill>
                <a:schemeClr val="accent2"/>
              </a:solidFill>
              <a:latin typeface="Garamond" panose="02020404030301010803" pitchFamily="18" charset="0"/>
            </a:endParaRPr>
          </a:p>
        </p:txBody>
      </p:sp>
      <p:sp>
        <p:nvSpPr>
          <p:cNvPr id="39940" name="Rectangle 2"/>
          <p:cNvSpPr>
            <a:spLocks noGrp="1" noChangeArrowheads="1"/>
          </p:cNvSpPr>
          <p:nvPr>
            <p:ph type="title"/>
          </p:nvPr>
        </p:nvSpPr>
        <p:spPr>
          <a:xfrm>
            <a:off x="5029200" y="0"/>
            <a:ext cx="3581400" cy="1322388"/>
          </a:xfrm>
        </p:spPr>
        <p:txBody>
          <a:bodyPr/>
          <a:lstStyle/>
          <a:p>
            <a:pPr eaLnBrk="1" hangingPunct="1"/>
            <a:r>
              <a:rPr lang="en-US" altLang="en-US" sz="3800"/>
              <a:t>Awarding Ribbons</a:t>
            </a:r>
          </a:p>
        </p:txBody>
      </p:sp>
      <p:sp>
        <p:nvSpPr>
          <p:cNvPr id="39941" name="Rectangle 3"/>
          <p:cNvSpPr>
            <a:spLocks noGrp="1" noChangeArrowheads="1"/>
          </p:cNvSpPr>
          <p:nvPr>
            <p:ph type="body" idx="1"/>
          </p:nvPr>
        </p:nvSpPr>
        <p:spPr>
          <a:xfrm>
            <a:off x="4343400" y="1295400"/>
            <a:ext cx="4800600" cy="4911725"/>
          </a:xfrm>
        </p:spPr>
        <p:txBody>
          <a:bodyPr/>
          <a:lstStyle/>
          <a:p>
            <a:pPr eaLnBrk="1" hangingPunct="1">
              <a:buFont typeface="Wingdings" panose="05000000000000000000" pitchFamily="2" charset="2"/>
              <a:buNone/>
            </a:pPr>
            <a:r>
              <a:rPr lang="en-US" altLang="en-US" sz="2000" dirty="0"/>
              <a:t>  Once a ribbon is awarded, a hole is punched in the appropriate location on the tag and the ribbon is placed on the vase by the clerk.</a:t>
            </a:r>
          </a:p>
          <a:p>
            <a:pPr eaLnBrk="1" hangingPunct="1">
              <a:buFont typeface="Wingdings" panose="05000000000000000000" pitchFamily="2" charset="2"/>
              <a:buNone/>
            </a:pPr>
            <a:r>
              <a:rPr lang="en-US" altLang="en-US" sz="2000" dirty="0"/>
              <a:t>  If the ribbon is not blue, then the clerks tear off the bottom portion of the tag and hand it to the tally clerk.</a:t>
            </a:r>
          </a:p>
          <a:p>
            <a:pPr eaLnBrk="1" hangingPunct="1">
              <a:buFont typeface="Wingdings" panose="05000000000000000000" pitchFamily="2" charset="2"/>
              <a:buNone/>
            </a:pPr>
            <a:r>
              <a:rPr lang="en-US" altLang="en-US" sz="2000" dirty="0"/>
              <a:t>  The bottom portion of blue ribbon winners are torn off and handed to the tally clerk </a:t>
            </a:r>
            <a:r>
              <a:rPr lang="en-US" altLang="en-US" sz="2000" i="1" dirty="0"/>
              <a:t>after</a:t>
            </a:r>
            <a:r>
              <a:rPr lang="en-US" altLang="en-US" sz="2000" dirty="0"/>
              <a:t> the Best in Sections and Best Specimen have been chosen.</a:t>
            </a:r>
          </a:p>
          <a:p>
            <a:pPr eaLnBrk="1" hangingPunct="1">
              <a:buFont typeface="Wingdings" panose="05000000000000000000" pitchFamily="2" charset="2"/>
              <a:buNone/>
            </a:pPr>
            <a:endParaRPr lang="en-US" altLang="en-US" sz="2000" dirty="0"/>
          </a:p>
          <a:p>
            <a:pPr eaLnBrk="1" hangingPunct="1"/>
            <a:endParaRPr lang="en-US" altLang="en-US" sz="2000" dirty="0"/>
          </a:p>
        </p:txBody>
      </p:sp>
      <p:pic>
        <p:nvPicPr>
          <p:cNvPr id="39942" name="Picture 6" descr="TieingRibbons MVIS 2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3" y="2346325"/>
            <a:ext cx="3783012" cy="44513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pic>
        <p:nvPicPr>
          <p:cNvPr id="39943" name="Picture 8" descr="T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5562600"/>
            <a:ext cx="3857625" cy="990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41" name="Oval 9"/>
          <p:cNvSpPr>
            <a:spLocks noChangeArrowheads="1"/>
          </p:cNvSpPr>
          <p:nvPr/>
        </p:nvSpPr>
        <p:spPr bwMode="auto">
          <a:xfrm>
            <a:off x="5181600" y="6019800"/>
            <a:ext cx="228600" cy="228600"/>
          </a:xfrm>
          <a:prstGeom prst="ellipse">
            <a:avLst/>
          </a:prstGeom>
          <a:solidFill>
            <a:srgbClr val="FFE6CD"/>
          </a:solidFill>
          <a:ln w="9525">
            <a:round/>
            <a:headEnd/>
            <a:tailEnd/>
          </a:ln>
          <a:effectLst/>
          <a:scene3d>
            <a:camera prst="legacyObliqueTopRight"/>
            <a:lightRig rig="legacyFlat3" dir="b"/>
          </a:scene3d>
          <a:sp3d extrusionH="74600" prstMaterial="legacyMatte">
            <a:bevelT w="13500" h="13500" prst="angle"/>
            <a:bevelB w="13500" h="13500" prst="angle"/>
            <a:extrusionClr>
              <a:srgbClr val="B2B2B2"/>
            </a:extrusionClr>
            <a:contourClr>
              <a:srgbClr val="FFE6CD"/>
            </a:contourClr>
          </a:sp3d>
          <a:extLs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nchor="ctr">
            <a:flatTx/>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endParaRPr lang="en-US" altLang="en-US"/>
          </a:p>
        </p:txBody>
      </p:sp>
      <p:pic>
        <p:nvPicPr>
          <p:cNvPr id="39945" name="Picture 2" descr="C:\Users\sayres\Pictures\MVIS\Show Pictures\2012 Show April_14_2012\Punching holes 2012_04_1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213" y="-204788"/>
            <a:ext cx="3783012" cy="2836863"/>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3000"/>
                                  </p:stCondLst>
                                  <p:childTnLst>
                                    <p:set>
                                      <p:cBhvr>
                                        <p:cTn id="6" dur="1" fill="hold">
                                          <p:stCondLst>
                                            <p:cond delay="0"/>
                                          </p:stCondLst>
                                        </p:cTn>
                                        <p:tgtEl>
                                          <p:spTgt spid="556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B642B59-F47C-4BEB-AA2E-50B2C630175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096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093F969-80F3-41FB-AF42-16211FC9F852}" type="slidenum">
              <a:rPr lang="en-US" altLang="en-US" sz="1200" b="0">
                <a:solidFill>
                  <a:schemeClr val="accent2"/>
                </a:solidFill>
                <a:latin typeface="Garamond" panose="02020404030301010803" pitchFamily="18" charset="0"/>
              </a:rPr>
              <a:pPr eaLnBrk="1" hangingPunct="1"/>
              <a:t>38</a:t>
            </a:fld>
            <a:endParaRPr lang="en-US" altLang="en-US" sz="1200" b="0">
              <a:solidFill>
                <a:schemeClr val="accent2"/>
              </a:solidFill>
              <a:latin typeface="Garamond" panose="02020404030301010803" pitchFamily="18" charset="0"/>
            </a:endParaRPr>
          </a:p>
        </p:txBody>
      </p:sp>
      <p:sp>
        <p:nvSpPr>
          <p:cNvPr id="40964" name="Rectangle 2"/>
          <p:cNvSpPr>
            <a:spLocks noGrp="1" noChangeArrowheads="1"/>
          </p:cNvSpPr>
          <p:nvPr>
            <p:ph type="title"/>
          </p:nvPr>
        </p:nvSpPr>
        <p:spPr>
          <a:xfrm>
            <a:off x="3581400" y="277813"/>
            <a:ext cx="5105400" cy="1322387"/>
          </a:xfrm>
        </p:spPr>
        <p:txBody>
          <a:bodyPr/>
          <a:lstStyle/>
          <a:p>
            <a:pPr eaLnBrk="1" hangingPunct="1"/>
            <a:r>
              <a:rPr lang="en-US" altLang="en-US" sz="3800"/>
              <a:t>Only one Color Ribbon per Named Cultivar</a:t>
            </a:r>
          </a:p>
        </p:txBody>
      </p:sp>
      <p:sp>
        <p:nvSpPr>
          <p:cNvPr id="40965" name="Rectangle 3"/>
          <p:cNvSpPr>
            <a:spLocks noGrp="1" noChangeArrowheads="1"/>
          </p:cNvSpPr>
          <p:nvPr>
            <p:ph type="body" idx="1"/>
          </p:nvPr>
        </p:nvSpPr>
        <p:spPr>
          <a:xfrm>
            <a:off x="4724400" y="2743200"/>
            <a:ext cx="4419600" cy="3463925"/>
          </a:xfrm>
        </p:spPr>
        <p:txBody>
          <a:bodyPr/>
          <a:lstStyle/>
          <a:p>
            <a:pPr eaLnBrk="1" hangingPunct="1">
              <a:buFont typeface="Wingdings" panose="05000000000000000000" pitchFamily="2" charset="2"/>
              <a:buNone/>
            </a:pPr>
            <a:r>
              <a:rPr lang="en-US" altLang="en-US"/>
              <a:t>    Any number of blue ribbons may be awarded in a show but only one blue, red and white ribbon per named cultivar.</a:t>
            </a:r>
          </a:p>
        </p:txBody>
      </p:sp>
      <p:pic>
        <p:nvPicPr>
          <p:cNvPr id="40966" name="Picture 4" descr="Multiple Tact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752600"/>
            <a:ext cx="3814763" cy="4495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0967" name="Text Box 5"/>
          <p:cNvSpPr txBox="1">
            <a:spLocks noChangeArrowheads="1"/>
          </p:cNvSpPr>
          <p:nvPr/>
        </p:nvSpPr>
        <p:spPr bwMode="auto">
          <a:xfrm>
            <a:off x="1828800" y="6186488"/>
            <a:ext cx="225107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3800"/>
              <a:t>Tact, IB</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97E370A-EBA2-4889-8595-DF2FDE012748}"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198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41E0A16D-ACB2-4EC5-87DA-CC2E9B80E9EB}" type="slidenum">
              <a:rPr lang="en-US" altLang="en-US" sz="1200" b="0">
                <a:solidFill>
                  <a:schemeClr val="accent2"/>
                </a:solidFill>
                <a:latin typeface="Garamond" panose="02020404030301010803" pitchFamily="18" charset="0"/>
              </a:rPr>
              <a:pPr eaLnBrk="1" hangingPunct="1"/>
              <a:t>39</a:t>
            </a:fld>
            <a:endParaRPr lang="en-US" altLang="en-US" sz="1200" b="0">
              <a:solidFill>
                <a:schemeClr val="accent2"/>
              </a:solidFill>
              <a:latin typeface="Garamond" panose="02020404030301010803" pitchFamily="18" charset="0"/>
            </a:endParaRPr>
          </a:p>
        </p:txBody>
      </p:sp>
      <p:sp>
        <p:nvSpPr>
          <p:cNvPr id="41988" name="Rectangle 2"/>
          <p:cNvSpPr>
            <a:spLocks noGrp="1" noChangeArrowheads="1"/>
          </p:cNvSpPr>
          <p:nvPr>
            <p:ph type="title"/>
          </p:nvPr>
        </p:nvSpPr>
        <p:spPr/>
        <p:txBody>
          <a:bodyPr/>
          <a:lstStyle/>
          <a:p>
            <a:pPr eaLnBrk="1" hangingPunct="1"/>
            <a:r>
              <a:rPr lang="en-US" altLang="en-US"/>
              <a:t>Ribbon</a:t>
            </a:r>
          </a:p>
        </p:txBody>
      </p:sp>
      <p:sp>
        <p:nvSpPr>
          <p:cNvPr id="41989" name="Rectangle 3"/>
          <p:cNvSpPr>
            <a:spLocks noGrp="1" noChangeArrowheads="1"/>
          </p:cNvSpPr>
          <p:nvPr>
            <p:ph type="body" idx="1"/>
          </p:nvPr>
        </p:nvSpPr>
        <p:spPr>
          <a:xfrm>
            <a:off x="3352800" y="1524000"/>
            <a:ext cx="5638800" cy="4683125"/>
          </a:xfrm>
        </p:spPr>
        <p:txBody>
          <a:bodyPr/>
          <a:lstStyle/>
          <a:p>
            <a:pPr eaLnBrk="1" hangingPunct="1">
              <a:buFont typeface="Wingdings" panose="05000000000000000000" pitchFamily="2" charset="2"/>
              <a:buNone/>
            </a:pPr>
            <a:r>
              <a:rPr lang="en-US" altLang="en-US"/>
              <a:t>   The judges are not going to give a blue ribbon to something just because it is the only one of its kind entered.  It must earn that ribbon. </a:t>
            </a:r>
          </a:p>
        </p:txBody>
      </p:sp>
      <p:pic>
        <p:nvPicPr>
          <p:cNvPr id="41990" name="Picture 5" descr="Honorable Mention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52400"/>
            <a:ext cx="2590800" cy="6950319"/>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3B6D873-AF74-4720-BAAD-4D74BC664DEA}"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717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1C03287-D451-4C88-9C27-854F8B0EC809}" type="slidenum">
              <a:rPr lang="en-US" altLang="en-US" sz="1200" b="0">
                <a:solidFill>
                  <a:schemeClr val="accent2"/>
                </a:solidFill>
                <a:latin typeface="Garamond" panose="02020404030301010803" pitchFamily="18" charset="0"/>
              </a:rPr>
              <a:pPr eaLnBrk="1" hangingPunct="1"/>
              <a:t>4</a:t>
            </a:fld>
            <a:endParaRPr lang="en-US" altLang="en-US" sz="1200" b="0">
              <a:solidFill>
                <a:schemeClr val="accent2"/>
              </a:solidFill>
              <a:latin typeface="Garamond" panose="02020404030301010803" pitchFamily="18" charset="0"/>
            </a:endParaRPr>
          </a:p>
        </p:txBody>
      </p:sp>
      <p:sp>
        <p:nvSpPr>
          <p:cNvPr id="7172" name="Rectangle 2"/>
          <p:cNvSpPr>
            <a:spLocks noGrp="1" noChangeArrowheads="1"/>
          </p:cNvSpPr>
          <p:nvPr>
            <p:ph type="title"/>
          </p:nvPr>
        </p:nvSpPr>
        <p:spPr/>
        <p:txBody>
          <a:bodyPr/>
          <a:lstStyle/>
          <a:p>
            <a:pPr eaLnBrk="1" hangingPunct="1"/>
            <a:r>
              <a:rPr lang="en-US" altLang="en-US"/>
              <a:t>Acronyms</a:t>
            </a:r>
          </a:p>
        </p:txBody>
      </p:sp>
      <p:sp>
        <p:nvSpPr>
          <p:cNvPr id="7173" name="Rectangle 3"/>
          <p:cNvSpPr>
            <a:spLocks noGrp="1" noChangeArrowheads="1"/>
          </p:cNvSpPr>
          <p:nvPr>
            <p:ph type="body" idx="1"/>
          </p:nvPr>
        </p:nvSpPr>
        <p:spPr>
          <a:xfrm>
            <a:off x="4800600" y="2057400"/>
            <a:ext cx="4343400" cy="4800600"/>
          </a:xfrm>
        </p:spPr>
        <p:txBody>
          <a:bodyPr/>
          <a:lstStyle/>
          <a:p>
            <a:pPr eaLnBrk="1" hangingPunct="1">
              <a:lnSpc>
                <a:spcPct val="145000"/>
              </a:lnSpc>
              <a:buFont typeface="Wingdings" panose="05000000000000000000" pitchFamily="2" charset="2"/>
              <a:buNone/>
            </a:pPr>
            <a:r>
              <a:rPr lang="en-US" altLang="en-US" sz="2000"/>
              <a:t>Tall Bearded 			TB</a:t>
            </a:r>
          </a:p>
          <a:p>
            <a:pPr eaLnBrk="1" hangingPunct="1">
              <a:lnSpc>
                <a:spcPct val="145000"/>
              </a:lnSpc>
              <a:buFont typeface="Wingdings" panose="05000000000000000000" pitchFamily="2" charset="2"/>
              <a:buNone/>
            </a:pPr>
            <a:r>
              <a:rPr lang="en-US" altLang="en-US" sz="2000"/>
              <a:t>Standard Dwarf Bearded        SDB</a:t>
            </a:r>
          </a:p>
          <a:p>
            <a:pPr eaLnBrk="1" hangingPunct="1">
              <a:lnSpc>
                <a:spcPct val="145000"/>
              </a:lnSpc>
              <a:buFont typeface="Wingdings" panose="05000000000000000000" pitchFamily="2" charset="2"/>
              <a:buNone/>
            </a:pPr>
            <a:r>
              <a:rPr lang="en-US" altLang="en-US" sz="2000"/>
              <a:t>Miniature Dwarf Bearded       MDB</a:t>
            </a:r>
          </a:p>
          <a:p>
            <a:pPr eaLnBrk="1" hangingPunct="1">
              <a:lnSpc>
                <a:spcPct val="145000"/>
              </a:lnSpc>
              <a:buFont typeface="Wingdings" panose="05000000000000000000" pitchFamily="2" charset="2"/>
              <a:buNone/>
            </a:pPr>
            <a:r>
              <a:rPr lang="en-US" altLang="en-US" sz="2000"/>
              <a:t>Intermediated Bearded	  IB</a:t>
            </a:r>
          </a:p>
          <a:p>
            <a:pPr eaLnBrk="1" hangingPunct="1">
              <a:lnSpc>
                <a:spcPct val="145000"/>
              </a:lnSpc>
              <a:buFont typeface="Wingdings" panose="05000000000000000000" pitchFamily="2" charset="2"/>
              <a:buNone/>
            </a:pPr>
            <a:r>
              <a:rPr lang="en-US" altLang="en-US" sz="2000"/>
              <a:t>Border Bearded		BB</a:t>
            </a:r>
          </a:p>
          <a:p>
            <a:pPr eaLnBrk="1" hangingPunct="1">
              <a:lnSpc>
                <a:spcPct val="145000"/>
              </a:lnSpc>
              <a:buFont typeface="Wingdings" panose="05000000000000000000" pitchFamily="2" charset="2"/>
              <a:buNone/>
            </a:pPr>
            <a:r>
              <a:rPr lang="en-US" altLang="en-US" sz="2000"/>
              <a:t>Mesilla Valley Iris Society     MVIS</a:t>
            </a:r>
          </a:p>
          <a:p>
            <a:pPr eaLnBrk="1" hangingPunct="1">
              <a:lnSpc>
                <a:spcPct val="145000"/>
              </a:lnSpc>
              <a:buFont typeface="Wingdings" panose="05000000000000000000" pitchFamily="2" charset="2"/>
              <a:buNone/>
            </a:pPr>
            <a:r>
              <a:rPr lang="en-US" altLang="en-US" sz="2000"/>
              <a:t>American Iris Society	             AIS</a:t>
            </a:r>
          </a:p>
          <a:p>
            <a:pPr eaLnBrk="1" hangingPunct="1">
              <a:lnSpc>
                <a:spcPct val="145000"/>
              </a:lnSpc>
              <a:buFont typeface="Wingdings" panose="05000000000000000000" pitchFamily="2" charset="2"/>
              <a:buNone/>
            </a:pPr>
            <a:r>
              <a:rPr lang="en-US" altLang="en-US" sz="2000"/>
              <a:t>Spuria				SP</a:t>
            </a:r>
          </a:p>
        </p:txBody>
      </p:sp>
      <p:pic>
        <p:nvPicPr>
          <p:cNvPr id="7174" name="Picture 4" descr="2006 Show_Copper Class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33600"/>
            <a:ext cx="4648200" cy="439261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
        <p:nvSpPr>
          <p:cNvPr id="7175" name="Text Box 5"/>
          <p:cNvSpPr txBox="1">
            <a:spLocks noChangeArrowheads="1"/>
          </p:cNvSpPr>
          <p:nvPr/>
        </p:nvSpPr>
        <p:spPr bwMode="auto">
          <a:xfrm>
            <a:off x="1066800" y="1676400"/>
            <a:ext cx="249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a:t>Copper Classic, TB</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02EB3D44-71D7-4AA8-8435-061323922D8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301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7740477-ED8A-41AB-B684-82B0B45E9B8C}" type="slidenum">
              <a:rPr lang="en-US" altLang="en-US" sz="1200" b="0">
                <a:solidFill>
                  <a:schemeClr val="accent2"/>
                </a:solidFill>
                <a:latin typeface="Garamond" panose="02020404030301010803" pitchFamily="18" charset="0"/>
              </a:rPr>
              <a:pPr eaLnBrk="1" hangingPunct="1"/>
              <a:t>40</a:t>
            </a:fld>
            <a:endParaRPr lang="en-US" altLang="en-US" sz="1200" b="0">
              <a:solidFill>
                <a:schemeClr val="accent2"/>
              </a:solidFill>
              <a:latin typeface="Garamond" panose="02020404030301010803" pitchFamily="18" charset="0"/>
            </a:endParaRPr>
          </a:p>
        </p:txBody>
      </p:sp>
      <p:sp>
        <p:nvSpPr>
          <p:cNvPr id="43012" name="Rectangle 2"/>
          <p:cNvSpPr>
            <a:spLocks noGrp="1" noChangeArrowheads="1"/>
          </p:cNvSpPr>
          <p:nvPr>
            <p:ph type="title"/>
          </p:nvPr>
        </p:nvSpPr>
        <p:spPr>
          <a:xfrm>
            <a:off x="4953000" y="0"/>
            <a:ext cx="3733800" cy="1828800"/>
          </a:xfrm>
        </p:spPr>
        <p:txBody>
          <a:bodyPr/>
          <a:lstStyle/>
          <a:p>
            <a:pPr eaLnBrk="1" hangingPunct="1"/>
            <a:r>
              <a:rPr lang="en-US" altLang="en-US" sz="3800"/>
              <a:t>Best in Section (TB)</a:t>
            </a:r>
            <a:br>
              <a:rPr lang="en-US" altLang="en-US" sz="3800"/>
            </a:br>
            <a:r>
              <a:rPr lang="en-US" altLang="en-US" sz="3800"/>
              <a:t>Rosette Ribbon</a:t>
            </a:r>
          </a:p>
        </p:txBody>
      </p:sp>
      <p:sp>
        <p:nvSpPr>
          <p:cNvPr id="43013" name="Rectangle 3"/>
          <p:cNvSpPr>
            <a:spLocks noGrp="1" noChangeArrowheads="1"/>
          </p:cNvSpPr>
          <p:nvPr>
            <p:ph type="body" idx="1"/>
          </p:nvPr>
        </p:nvSpPr>
        <p:spPr>
          <a:xfrm>
            <a:off x="4953000" y="2057400"/>
            <a:ext cx="4191000" cy="4800600"/>
          </a:xfrm>
        </p:spPr>
        <p:txBody>
          <a:bodyPr/>
          <a:lstStyle/>
          <a:p>
            <a:pPr eaLnBrk="1" hangingPunct="1"/>
            <a:r>
              <a:rPr lang="en-US" altLang="en-US"/>
              <a:t>First the best of the blue-ribboned TBs are brought to the front table. </a:t>
            </a:r>
          </a:p>
          <a:p>
            <a:pPr eaLnBrk="1" hangingPunct="1"/>
            <a:r>
              <a:rPr lang="en-US" altLang="en-US"/>
              <a:t>The judges may ask the clerks to eliminate some from the table. </a:t>
            </a:r>
          </a:p>
          <a:p>
            <a:pPr eaLnBrk="1" hangingPunct="1"/>
            <a:r>
              <a:rPr lang="en-US" altLang="en-US"/>
              <a:t>The judges vote on the remaining TBs. </a:t>
            </a:r>
          </a:p>
          <a:p>
            <a:pPr eaLnBrk="1" hangingPunct="1"/>
            <a:r>
              <a:rPr lang="en-US" altLang="en-US"/>
              <a:t>Finally, the Best of the TBs and the first runner-up are chosen.  </a:t>
            </a:r>
          </a:p>
        </p:txBody>
      </p:sp>
      <p:pic>
        <p:nvPicPr>
          <p:cNvPr id="43014" name="Picture 6" descr="2005_Show006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343400" cy="3257550"/>
          </a:xfrm>
          <a:prstGeom prst="rect">
            <a:avLst/>
          </a:prstGeom>
          <a:solidFill>
            <a:srgbClr val="CC3300"/>
          </a:solid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3300"/>
                </a:solidFill>
                <a:miter lim="800000"/>
                <a:headEnd/>
                <a:tailEnd/>
              </a14:hiddenLine>
            </a:ext>
          </a:extLst>
        </p:spPr>
      </p:pic>
      <p:pic>
        <p:nvPicPr>
          <p:cNvPr id="43015" name="Picture 8" descr="2005_Show00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24200"/>
            <a:ext cx="2489200" cy="3733800"/>
          </a:xfrm>
          <a:prstGeom prst="rect">
            <a:avLst/>
          </a:prstGeom>
          <a:solidFill>
            <a:srgbClr val="CC3300"/>
          </a:solid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3300"/>
                </a:solidFill>
                <a:miter lim="800000"/>
                <a:headEnd/>
                <a:tailEnd/>
              </a14:hiddenLine>
            </a:ext>
          </a:extLst>
        </p:spPr>
      </p:pic>
      <p:pic>
        <p:nvPicPr>
          <p:cNvPr id="43016" name="Picture 11" descr="2005_Show00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3733800"/>
            <a:ext cx="2378075" cy="3124200"/>
          </a:xfrm>
          <a:prstGeom prst="rect">
            <a:avLst/>
          </a:prstGeom>
          <a:solidFill>
            <a:srgbClr val="CC3300"/>
          </a:solid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A1ECC9D8-2CBD-45F0-AE7D-E6BFC085C06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403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0ED478A-2E88-4DEB-865B-82D03A2FD171}" type="slidenum">
              <a:rPr lang="en-US" altLang="en-US" sz="1200" b="0">
                <a:solidFill>
                  <a:schemeClr val="accent2"/>
                </a:solidFill>
                <a:latin typeface="Garamond" panose="02020404030301010803" pitchFamily="18" charset="0"/>
              </a:rPr>
              <a:pPr eaLnBrk="1" hangingPunct="1"/>
              <a:t>41</a:t>
            </a:fld>
            <a:endParaRPr lang="en-US" altLang="en-US" sz="1200" b="0">
              <a:solidFill>
                <a:schemeClr val="accent2"/>
              </a:solidFill>
              <a:latin typeface="Garamond" panose="02020404030301010803" pitchFamily="18" charset="0"/>
            </a:endParaRPr>
          </a:p>
        </p:txBody>
      </p:sp>
      <p:sp>
        <p:nvSpPr>
          <p:cNvPr id="44036" name="Rectangle 2"/>
          <p:cNvSpPr>
            <a:spLocks noGrp="1" noChangeArrowheads="1"/>
          </p:cNvSpPr>
          <p:nvPr>
            <p:ph type="title"/>
          </p:nvPr>
        </p:nvSpPr>
        <p:spPr>
          <a:xfrm>
            <a:off x="4648200" y="277813"/>
            <a:ext cx="4038600" cy="1322387"/>
          </a:xfrm>
        </p:spPr>
        <p:txBody>
          <a:bodyPr/>
          <a:lstStyle/>
          <a:p>
            <a:pPr eaLnBrk="1" hangingPunct="1"/>
            <a:r>
              <a:rPr lang="en-US" altLang="en-US" sz="3800"/>
              <a:t>Best Section</a:t>
            </a:r>
            <a:br>
              <a:rPr lang="en-US" altLang="en-US" sz="3800"/>
            </a:br>
            <a:r>
              <a:rPr lang="en-US" altLang="en-US" sz="3800"/>
              <a:t>Rosette Ribbon</a:t>
            </a:r>
          </a:p>
        </p:txBody>
      </p:sp>
      <p:sp>
        <p:nvSpPr>
          <p:cNvPr id="44037" name="Rectangle 3"/>
          <p:cNvSpPr>
            <a:spLocks noGrp="1" noChangeArrowheads="1"/>
          </p:cNvSpPr>
          <p:nvPr>
            <p:ph type="body" idx="1"/>
          </p:nvPr>
        </p:nvSpPr>
        <p:spPr>
          <a:xfrm>
            <a:off x="4876800" y="1905000"/>
            <a:ext cx="4114800" cy="4302125"/>
          </a:xfrm>
        </p:spPr>
        <p:txBody>
          <a:bodyPr/>
          <a:lstStyle/>
          <a:p>
            <a:pPr eaLnBrk="1" hangingPunct="1">
              <a:buFont typeface="Wingdings" panose="05000000000000000000" pitchFamily="2" charset="2"/>
              <a:buNone/>
            </a:pPr>
            <a:r>
              <a:rPr lang="en-US" altLang="en-US"/>
              <a:t>    The other Best In Sections for Medians,  Spurias, Collections, etc are judged in place on the tables.</a:t>
            </a:r>
          </a:p>
          <a:p>
            <a:pPr eaLnBrk="1" hangingPunct="1"/>
            <a:endParaRPr lang="en-US" altLang="en-US"/>
          </a:p>
        </p:txBody>
      </p:sp>
      <p:pic>
        <p:nvPicPr>
          <p:cNvPr id="44038" name="Picture 4" descr="2005_Show0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800"/>
            <a:ext cx="4724400" cy="70358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607425D-0E0E-408D-AD24-A1E6EECA80A8}"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505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25B6EA4-A274-4CF7-9AEE-62CEA6405768}" type="slidenum">
              <a:rPr lang="en-US" altLang="en-US" sz="1200" b="0">
                <a:solidFill>
                  <a:schemeClr val="accent2"/>
                </a:solidFill>
                <a:latin typeface="Garamond" panose="02020404030301010803" pitchFamily="18" charset="0"/>
              </a:rPr>
              <a:pPr eaLnBrk="1" hangingPunct="1"/>
              <a:t>42</a:t>
            </a:fld>
            <a:endParaRPr lang="en-US" altLang="en-US" sz="1200" b="0">
              <a:solidFill>
                <a:schemeClr val="accent2"/>
              </a:solidFill>
              <a:latin typeface="Garamond" panose="02020404030301010803" pitchFamily="18" charset="0"/>
            </a:endParaRPr>
          </a:p>
        </p:txBody>
      </p:sp>
      <p:sp>
        <p:nvSpPr>
          <p:cNvPr id="45060" name="Rectangle 2"/>
          <p:cNvSpPr>
            <a:spLocks noGrp="1" noChangeArrowheads="1"/>
          </p:cNvSpPr>
          <p:nvPr>
            <p:ph type="title"/>
          </p:nvPr>
        </p:nvSpPr>
        <p:spPr>
          <a:xfrm>
            <a:off x="4495800" y="25400"/>
            <a:ext cx="4648200" cy="1322388"/>
          </a:xfrm>
        </p:spPr>
        <p:txBody>
          <a:bodyPr/>
          <a:lstStyle/>
          <a:p>
            <a:pPr eaLnBrk="1" hangingPunct="1"/>
            <a:r>
              <a:rPr lang="en-US" altLang="en-US"/>
              <a:t>At Least Five</a:t>
            </a:r>
          </a:p>
        </p:txBody>
      </p:sp>
      <p:sp>
        <p:nvSpPr>
          <p:cNvPr id="45061" name="Rectangle 3"/>
          <p:cNvSpPr>
            <a:spLocks noGrp="1" noChangeArrowheads="1"/>
          </p:cNvSpPr>
          <p:nvPr>
            <p:ph type="body" idx="1"/>
          </p:nvPr>
        </p:nvSpPr>
        <p:spPr>
          <a:xfrm>
            <a:off x="4495800" y="762000"/>
            <a:ext cx="4648200" cy="5981700"/>
          </a:xfrm>
        </p:spPr>
        <p:txBody>
          <a:bodyPr/>
          <a:lstStyle/>
          <a:p>
            <a:pPr eaLnBrk="1" hangingPunct="1"/>
            <a:r>
              <a:rPr lang="en-US" altLang="en-US"/>
              <a:t>At least five Irises must be entered in a section from three </a:t>
            </a:r>
            <a:r>
              <a:rPr lang="en-US" altLang="en-US" i="1"/>
              <a:t>different </a:t>
            </a:r>
            <a:r>
              <a:rPr lang="en-US" altLang="en-US"/>
              <a:t>exhibitors in order to get a Best In Section. </a:t>
            </a:r>
          </a:p>
          <a:p>
            <a:pPr eaLnBrk="1" hangingPunct="1"/>
            <a:r>
              <a:rPr lang="en-US" altLang="en-US"/>
              <a:t>However, the show chairman may combine some sections like the medians to get enough irises and exhibitors</a:t>
            </a:r>
          </a:p>
          <a:p>
            <a:pPr eaLnBrk="1" hangingPunct="1"/>
            <a:r>
              <a:rPr lang="en-US" altLang="en-US"/>
              <a:t>Exhibitors are encouraged to bring arils and medians so the show has enough entries for Best in Section even if they are not the best quality.</a:t>
            </a:r>
          </a:p>
        </p:txBody>
      </p:sp>
      <p:pic>
        <p:nvPicPr>
          <p:cNvPr id="45062" name="Picture 4" descr="2005_Show005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71850"/>
            <a:ext cx="4495800" cy="33718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45063" name="Picture 5" descr="2005_Show005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2400"/>
            <a:ext cx="4495800" cy="33718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332EB82-48F3-43DA-889A-8EB8D6006F8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608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E0A98B9-FAE7-4022-AF2A-63AC1D0D2A0C}" type="slidenum">
              <a:rPr lang="en-US" altLang="en-US" sz="1200" b="0">
                <a:solidFill>
                  <a:schemeClr val="accent2"/>
                </a:solidFill>
                <a:latin typeface="Garamond" panose="02020404030301010803" pitchFamily="18" charset="0"/>
              </a:rPr>
              <a:pPr eaLnBrk="1" hangingPunct="1"/>
              <a:t>43</a:t>
            </a:fld>
            <a:endParaRPr lang="en-US" altLang="en-US" sz="1200" b="0">
              <a:solidFill>
                <a:schemeClr val="accent2"/>
              </a:solidFill>
              <a:latin typeface="Garamond" panose="02020404030301010803" pitchFamily="18" charset="0"/>
            </a:endParaRPr>
          </a:p>
        </p:txBody>
      </p:sp>
      <p:sp>
        <p:nvSpPr>
          <p:cNvPr id="46084" name="Rectangle 2"/>
          <p:cNvSpPr>
            <a:spLocks noGrp="1" noChangeArrowheads="1"/>
          </p:cNvSpPr>
          <p:nvPr>
            <p:ph type="title"/>
          </p:nvPr>
        </p:nvSpPr>
        <p:spPr>
          <a:xfrm>
            <a:off x="4648200" y="0"/>
            <a:ext cx="4343400" cy="1322388"/>
          </a:xfrm>
        </p:spPr>
        <p:txBody>
          <a:bodyPr/>
          <a:lstStyle/>
          <a:p>
            <a:pPr eaLnBrk="1" hangingPunct="1"/>
            <a:r>
              <a:rPr lang="en-US" altLang="en-US" sz="3800"/>
              <a:t>Best in Show</a:t>
            </a:r>
            <a:br>
              <a:rPr lang="en-US" altLang="en-US" sz="3800"/>
            </a:br>
            <a:r>
              <a:rPr lang="en-US" altLang="en-US" sz="3800"/>
              <a:t>Vase and Certificate</a:t>
            </a:r>
          </a:p>
        </p:txBody>
      </p:sp>
      <p:sp>
        <p:nvSpPr>
          <p:cNvPr id="46085" name="Rectangle 3"/>
          <p:cNvSpPr>
            <a:spLocks noGrp="1" noChangeArrowheads="1"/>
          </p:cNvSpPr>
          <p:nvPr>
            <p:ph type="body" idx="1"/>
          </p:nvPr>
        </p:nvSpPr>
        <p:spPr>
          <a:xfrm>
            <a:off x="5029200" y="1905000"/>
            <a:ext cx="4114800" cy="4302125"/>
          </a:xfrm>
        </p:spPr>
        <p:txBody>
          <a:bodyPr/>
          <a:lstStyle/>
          <a:p>
            <a:pPr eaLnBrk="1" hangingPunct="1"/>
            <a:r>
              <a:rPr lang="en-US" altLang="en-US"/>
              <a:t>The clerks bring the irises that won Best in Section to the front table.</a:t>
            </a:r>
          </a:p>
          <a:p>
            <a:pPr eaLnBrk="1" hangingPunct="1"/>
            <a:endParaRPr lang="en-US" altLang="en-US"/>
          </a:p>
          <a:p>
            <a:pPr eaLnBrk="1" hangingPunct="1"/>
            <a:r>
              <a:rPr lang="en-US" altLang="en-US"/>
              <a:t>The judges select the Best in Show</a:t>
            </a:r>
          </a:p>
          <a:p>
            <a:pPr eaLnBrk="1" hangingPunct="1">
              <a:buFont typeface="Wingdings" panose="05000000000000000000" pitchFamily="2" charset="2"/>
              <a:buNone/>
            </a:pPr>
            <a:endParaRPr lang="en-US" altLang="en-US"/>
          </a:p>
        </p:txBody>
      </p:sp>
      <p:sp>
        <p:nvSpPr>
          <p:cNvPr id="46086" name="Text Box 4"/>
          <p:cNvSpPr txBox="1">
            <a:spLocks noChangeArrowheads="1"/>
          </p:cNvSpPr>
          <p:nvPr/>
        </p:nvSpPr>
        <p:spPr bwMode="auto">
          <a:xfrm>
            <a:off x="4800600" y="5546725"/>
            <a:ext cx="434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2000" i="1"/>
              <a:t>Bulbous Iris, Collections, English Boxes and Seedlings may not be considered for "Best Specimen of Show” </a:t>
            </a:r>
          </a:p>
        </p:txBody>
      </p:sp>
      <p:pic>
        <p:nvPicPr>
          <p:cNvPr id="46087" name="Picture 5" descr="2006 Show_The Winner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24238"/>
            <a:ext cx="4648200" cy="3433762"/>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46088" name="Picture 6" descr="2004 Show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2400"/>
            <a:ext cx="4648200" cy="34861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E6FA-0881-441D-A4D5-A2615F1ED599}"/>
              </a:ext>
            </a:extLst>
          </p:cNvPr>
          <p:cNvSpPr>
            <a:spLocks noGrp="1"/>
          </p:cNvSpPr>
          <p:nvPr>
            <p:ph type="title"/>
          </p:nvPr>
        </p:nvSpPr>
        <p:spPr/>
        <p:txBody>
          <a:bodyPr/>
          <a:lstStyle/>
          <a:p>
            <a:r>
              <a:rPr lang="en-US" dirty="0"/>
              <a:t>Winners Table</a:t>
            </a:r>
          </a:p>
        </p:txBody>
      </p:sp>
      <p:pic>
        <p:nvPicPr>
          <p:cNvPr id="7" name="Content Placeholder 6">
            <a:extLst>
              <a:ext uri="{FF2B5EF4-FFF2-40B4-BE49-F238E27FC236}">
                <a16:creationId xmlns:a16="http://schemas.microsoft.com/office/drawing/2014/main" id="{8BA2C7E5-C744-4794-816C-46AFB3509DD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53626" y="1610061"/>
            <a:ext cx="7558275" cy="5045336"/>
          </a:xfrm>
          <a:scene3d>
            <a:camera prst="orthographicFront"/>
            <a:lightRig rig="threePt" dir="t"/>
          </a:scene3d>
          <a:sp3d>
            <a:bevelT/>
          </a:sp3d>
        </p:spPr>
      </p:pic>
      <p:sp>
        <p:nvSpPr>
          <p:cNvPr id="4" name="Date Placeholder 3">
            <a:extLst>
              <a:ext uri="{FF2B5EF4-FFF2-40B4-BE49-F238E27FC236}">
                <a16:creationId xmlns:a16="http://schemas.microsoft.com/office/drawing/2014/main" id="{6C51832E-F5D5-4F01-8B44-E2589B43A5A1}"/>
              </a:ext>
            </a:extLst>
          </p:cNvPr>
          <p:cNvSpPr>
            <a:spLocks noGrp="1"/>
          </p:cNvSpPr>
          <p:nvPr>
            <p:ph type="dt" sz="half" idx="10"/>
          </p:nvPr>
        </p:nvSpPr>
        <p:spPr/>
        <p:txBody>
          <a:bodyPr/>
          <a:lstStyle/>
          <a:p>
            <a:pPr>
              <a:defRPr/>
            </a:pPr>
            <a:fld id="{DA47F730-8E02-4B9F-ABD2-28D09A5582E5}" type="datetime1">
              <a:rPr lang="en-US" altLang="en-US" smtClean="0"/>
              <a:pPr>
                <a:defRPr/>
              </a:pPr>
              <a:t>10/4/2019</a:t>
            </a:fld>
            <a:endParaRPr lang="en-US" altLang="en-US"/>
          </a:p>
        </p:txBody>
      </p:sp>
      <p:sp>
        <p:nvSpPr>
          <p:cNvPr id="5" name="Slide Number Placeholder 4">
            <a:extLst>
              <a:ext uri="{FF2B5EF4-FFF2-40B4-BE49-F238E27FC236}">
                <a16:creationId xmlns:a16="http://schemas.microsoft.com/office/drawing/2014/main" id="{958483C2-EC1A-4AF4-848A-F25EDFF09B0D}"/>
              </a:ext>
            </a:extLst>
          </p:cNvPr>
          <p:cNvSpPr>
            <a:spLocks noGrp="1"/>
          </p:cNvSpPr>
          <p:nvPr>
            <p:ph type="sldNum" sz="quarter" idx="12"/>
          </p:nvPr>
        </p:nvSpPr>
        <p:spPr/>
        <p:txBody>
          <a:bodyPr/>
          <a:lstStyle/>
          <a:p>
            <a:fld id="{E1D60915-658D-4029-A6A0-7EEA72A34864}" type="slidenum">
              <a:rPr lang="en-US" altLang="en-US" smtClean="0"/>
              <a:pPr/>
              <a:t>44</a:t>
            </a:fld>
            <a:endParaRPr lang="en-US" altLang="en-US"/>
          </a:p>
        </p:txBody>
      </p:sp>
    </p:spTree>
    <p:extLst>
      <p:ext uri="{BB962C8B-B14F-4D97-AF65-F5344CB8AC3E}">
        <p14:creationId xmlns:p14="http://schemas.microsoft.com/office/powerpoint/2010/main" val="14845852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C4343E7-EA44-4468-9139-9A947B006EC5}"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710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2CF064C-0435-4337-A262-04624110DC01}" type="slidenum">
              <a:rPr lang="en-US" altLang="en-US" sz="1200" b="0">
                <a:solidFill>
                  <a:schemeClr val="accent2"/>
                </a:solidFill>
                <a:latin typeface="Garamond" panose="02020404030301010803" pitchFamily="18" charset="0"/>
              </a:rPr>
              <a:pPr eaLnBrk="1" hangingPunct="1"/>
              <a:t>45</a:t>
            </a:fld>
            <a:endParaRPr lang="en-US" altLang="en-US" sz="1200" b="0">
              <a:solidFill>
                <a:schemeClr val="accent2"/>
              </a:solidFill>
              <a:latin typeface="Garamond" panose="02020404030301010803" pitchFamily="18" charset="0"/>
            </a:endParaRPr>
          </a:p>
        </p:txBody>
      </p:sp>
      <p:sp>
        <p:nvSpPr>
          <p:cNvPr id="47108" name="Rectangle 2"/>
          <p:cNvSpPr>
            <a:spLocks noGrp="1" noChangeArrowheads="1"/>
          </p:cNvSpPr>
          <p:nvPr>
            <p:ph type="title"/>
          </p:nvPr>
        </p:nvSpPr>
        <p:spPr>
          <a:xfrm>
            <a:off x="3124200" y="-68457"/>
            <a:ext cx="5410200" cy="1322387"/>
          </a:xfrm>
        </p:spPr>
        <p:txBody>
          <a:bodyPr/>
          <a:lstStyle/>
          <a:p>
            <a:pPr eaLnBrk="1" hangingPunct="1"/>
            <a:r>
              <a:rPr lang="en-US" altLang="en-US" sz="3800" dirty="0"/>
              <a:t>The Vases are Awarded</a:t>
            </a:r>
          </a:p>
        </p:txBody>
      </p:sp>
      <p:sp>
        <p:nvSpPr>
          <p:cNvPr id="47109" name="Rectangle 3"/>
          <p:cNvSpPr>
            <a:spLocks noGrp="1" noChangeArrowheads="1"/>
          </p:cNvSpPr>
          <p:nvPr>
            <p:ph type="body" idx="1"/>
          </p:nvPr>
        </p:nvSpPr>
        <p:spPr>
          <a:xfrm>
            <a:off x="2337720" y="890233"/>
            <a:ext cx="6752492" cy="4302125"/>
          </a:xfrm>
        </p:spPr>
        <p:txBody>
          <a:bodyPr/>
          <a:lstStyle/>
          <a:p>
            <a:pPr marL="0" indent="0" eaLnBrk="1" hangingPunct="1">
              <a:buNone/>
            </a:pPr>
            <a:r>
              <a:rPr lang="en-US" altLang="en-US" dirty="0"/>
              <a:t>The vases are awarded to the top two Irises in the show.</a:t>
            </a:r>
          </a:p>
        </p:txBody>
      </p:sp>
      <p:pic>
        <p:nvPicPr>
          <p:cNvPr id="47110" name="Picture 4" descr="Vases - two 007_04_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676400"/>
            <a:ext cx="3733800" cy="49784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7111" name="Text Box 5"/>
          <p:cNvSpPr txBox="1">
            <a:spLocks noChangeArrowheads="1"/>
          </p:cNvSpPr>
          <p:nvPr/>
        </p:nvSpPr>
        <p:spPr bwMode="auto">
          <a:xfrm>
            <a:off x="990600" y="1676400"/>
            <a:ext cx="3319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t>That’s All Folks, Best TB</a:t>
            </a:r>
          </a:p>
          <a:p>
            <a:pPr eaLnBrk="1" hangingPunct="1"/>
            <a:r>
              <a:rPr lang="en-US" altLang="en-US" sz="2000" dirty="0"/>
              <a:t>Deja Blue, Best SA</a:t>
            </a:r>
          </a:p>
          <a:p>
            <a:pPr eaLnBrk="1" hangingPunct="1"/>
            <a:r>
              <a:rPr lang="en-US" altLang="en-US" sz="2000" dirty="0"/>
              <a:t> and Best in Show 2007</a:t>
            </a:r>
          </a:p>
        </p:txBody>
      </p:sp>
      <p:pic>
        <p:nvPicPr>
          <p:cNvPr id="3" name="Picture 2">
            <a:extLst>
              <a:ext uri="{FF2B5EF4-FFF2-40B4-BE49-F238E27FC236}">
                <a16:creationId xmlns:a16="http://schemas.microsoft.com/office/drawing/2014/main" id="{F3A149D1-C2BE-47A4-9AFB-27EB30EB22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7817" y="2260038"/>
            <a:ext cx="2973304" cy="4469034"/>
          </a:xfrm>
          <a:prstGeom prst="rect">
            <a:avLst/>
          </a:prstGeom>
          <a:scene3d>
            <a:camera prst="orthographicFront"/>
            <a:lightRig rig="threePt" dir="t"/>
          </a:scene3d>
          <a:sp3d>
            <a:bevelT/>
          </a:sp3d>
        </p:spPr>
      </p:pic>
      <p:sp>
        <p:nvSpPr>
          <p:cNvPr id="10" name="Text Box 5">
            <a:extLst>
              <a:ext uri="{FF2B5EF4-FFF2-40B4-BE49-F238E27FC236}">
                <a16:creationId xmlns:a16="http://schemas.microsoft.com/office/drawing/2014/main" id="{56B646FF-F8B2-4657-A677-5A7F8DD2FFDE}"/>
              </a:ext>
            </a:extLst>
          </p:cNvPr>
          <p:cNvSpPr txBox="1">
            <a:spLocks noChangeArrowheads="1"/>
          </p:cNvSpPr>
          <p:nvPr/>
        </p:nvSpPr>
        <p:spPr bwMode="auto">
          <a:xfrm>
            <a:off x="4642876" y="1631208"/>
            <a:ext cx="41488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dirty="0"/>
              <a:t>That’s All Folks, Best Specimen</a:t>
            </a:r>
          </a:p>
          <a:p>
            <a:pPr eaLnBrk="1" hangingPunct="1"/>
            <a:r>
              <a:rPr lang="en-US" altLang="en-US" sz="2000" dirty="0"/>
              <a:t> and Best in Show 2018</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B69F80C9-C236-451F-9AF4-F42B41E3A015}"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813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79876B1-20F7-4E33-8226-F713535F80F4}" type="slidenum">
              <a:rPr lang="en-US" altLang="en-US" sz="1200" b="0">
                <a:solidFill>
                  <a:schemeClr val="accent2"/>
                </a:solidFill>
                <a:latin typeface="Garamond" panose="02020404030301010803" pitchFamily="18" charset="0"/>
              </a:rPr>
              <a:pPr eaLnBrk="1" hangingPunct="1"/>
              <a:t>46</a:t>
            </a:fld>
            <a:endParaRPr lang="en-US" altLang="en-US" sz="1200" b="0">
              <a:solidFill>
                <a:schemeClr val="accent2"/>
              </a:solidFill>
              <a:latin typeface="Garamond" panose="02020404030301010803" pitchFamily="18" charset="0"/>
            </a:endParaRPr>
          </a:p>
        </p:txBody>
      </p:sp>
      <p:sp>
        <p:nvSpPr>
          <p:cNvPr id="48132" name="Rectangle 2"/>
          <p:cNvSpPr>
            <a:spLocks noGrp="1" noChangeArrowheads="1"/>
          </p:cNvSpPr>
          <p:nvPr>
            <p:ph type="title"/>
          </p:nvPr>
        </p:nvSpPr>
        <p:spPr>
          <a:xfrm>
            <a:off x="3200400" y="0"/>
            <a:ext cx="5486400" cy="1600200"/>
          </a:xfrm>
        </p:spPr>
        <p:txBody>
          <a:bodyPr/>
          <a:lstStyle/>
          <a:p>
            <a:pPr eaLnBrk="1" hangingPunct="1"/>
            <a:r>
              <a:rPr lang="en-US" altLang="en-US" sz="3800"/>
              <a:t>Sweepstakes Award</a:t>
            </a:r>
            <a:br>
              <a:rPr lang="en-US" altLang="en-US" sz="3800"/>
            </a:br>
            <a:r>
              <a:rPr lang="en-US" altLang="en-US" sz="3800"/>
              <a:t>Silver Medal and Certificate</a:t>
            </a:r>
          </a:p>
        </p:txBody>
      </p:sp>
      <p:sp>
        <p:nvSpPr>
          <p:cNvPr id="48133" name="Rectangle 3"/>
          <p:cNvSpPr>
            <a:spLocks noGrp="1" noChangeArrowheads="1"/>
          </p:cNvSpPr>
          <p:nvPr>
            <p:ph type="body" idx="1"/>
          </p:nvPr>
        </p:nvSpPr>
        <p:spPr>
          <a:xfrm>
            <a:off x="4953000" y="1905000"/>
            <a:ext cx="4038600" cy="4302125"/>
          </a:xfrm>
        </p:spPr>
        <p:txBody>
          <a:bodyPr/>
          <a:lstStyle/>
          <a:p>
            <a:pPr eaLnBrk="1" hangingPunct="1"/>
            <a:r>
              <a:rPr lang="en-US" altLang="en-US"/>
              <a:t>The tally clerk tallies the blue ribbons in the Horticultural Divisions. </a:t>
            </a:r>
          </a:p>
          <a:p>
            <a:pPr eaLnBrk="1" hangingPunct="1"/>
            <a:r>
              <a:rPr lang="en-US" altLang="en-US"/>
              <a:t> The person with the most blue ribbon wins the Sweepstakes Award and the silver medal.</a:t>
            </a:r>
          </a:p>
          <a:p>
            <a:pPr eaLnBrk="1" hangingPunct="1"/>
            <a:r>
              <a:rPr lang="en-US" altLang="en-US"/>
              <a:t>The AIS believes this is the most important award.</a:t>
            </a:r>
          </a:p>
        </p:txBody>
      </p:sp>
      <p:pic>
        <p:nvPicPr>
          <p:cNvPr id="48134" name="Picture 6" descr="2005_Show00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590800"/>
            <a:ext cx="4064000" cy="30480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3473F16-3223-4736-BD2A-379C26A0523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4915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E84BB0D-19CE-4F49-A2F2-871FE13DC983}" type="slidenum">
              <a:rPr lang="en-US" altLang="en-US" sz="1200" b="0">
                <a:solidFill>
                  <a:schemeClr val="accent2"/>
                </a:solidFill>
                <a:latin typeface="Garamond" panose="02020404030301010803" pitchFamily="18" charset="0"/>
              </a:rPr>
              <a:pPr eaLnBrk="1" hangingPunct="1"/>
              <a:t>47</a:t>
            </a:fld>
            <a:endParaRPr lang="en-US" altLang="en-US" sz="1200" b="0">
              <a:solidFill>
                <a:schemeClr val="accent2"/>
              </a:solidFill>
              <a:latin typeface="Garamond" panose="02020404030301010803" pitchFamily="18" charset="0"/>
            </a:endParaRPr>
          </a:p>
        </p:txBody>
      </p:sp>
      <p:sp>
        <p:nvSpPr>
          <p:cNvPr id="49156" name="Rectangle 2"/>
          <p:cNvSpPr>
            <a:spLocks noGrp="1" noChangeArrowheads="1"/>
          </p:cNvSpPr>
          <p:nvPr>
            <p:ph type="title"/>
          </p:nvPr>
        </p:nvSpPr>
        <p:spPr>
          <a:xfrm>
            <a:off x="3124200" y="0"/>
            <a:ext cx="6019800" cy="1779588"/>
          </a:xfrm>
        </p:spPr>
        <p:txBody>
          <a:bodyPr/>
          <a:lstStyle/>
          <a:p>
            <a:pPr eaLnBrk="1" hangingPunct="1"/>
            <a:r>
              <a:rPr lang="en-US" altLang="en-US" sz="3800"/>
              <a:t>Sweepstakes Runner-Up</a:t>
            </a:r>
            <a:br>
              <a:rPr lang="en-US" altLang="en-US" sz="3800"/>
            </a:br>
            <a:r>
              <a:rPr lang="en-US" altLang="en-US" sz="3800"/>
              <a:t>Bronze Medal and Certificate</a:t>
            </a:r>
          </a:p>
        </p:txBody>
      </p:sp>
      <p:sp>
        <p:nvSpPr>
          <p:cNvPr id="49157" name="Rectangle 3"/>
          <p:cNvSpPr>
            <a:spLocks noGrp="1" noChangeArrowheads="1"/>
          </p:cNvSpPr>
          <p:nvPr>
            <p:ph type="body" idx="1"/>
          </p:nvPr>
        </p:nvSpPr>
        <p:spPr>
          <a:xfrm>
            <a:off x="4343400" y="1905000"/>
            <a:ext cx="4572000" cy="4419600"/>
          </a:xfrm>
        </p:spPr>
        <p:txBody>
          <a:bodyPr/>
          <a:lstStyle/>
          <a:p>
            <a:pPr eaLnBrk="1" hangingPunct="1">
              <a:buFont typeface="Wingdings" panose="05000000000000000000" pitchFamily="2" charset="2"/>
              <a:buNone/>
            </a:pPr>
            <a:r>
              <a:rPr lang="en-US" altLang="en-US"/>
              <a:t>    Bronze Medal and Certificate is awarded to second most first places in Horticultural Division</a:t>
            </a:r>
          </a:p>
          <a:p>
            <a:pPr eaLnBrk="1" hangingPunct="1"/>
            <a:endParaRPr lang="en-US" altLang="en-US"/>
          </a:p>
        </p:txBody>
      </p:sp>
      <p:pic>
        <p:nvPicPr>
          <p:cNvPr id="49158" name="Picture 7" descr="SM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2590800"/>
            <a:ext cx="4114800" cy="39814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84A2596-5329-40A2-8B14-E36F27F314A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017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DA9BB5EF-8D07-4F09-A10B-F5277264D183}" type="slidenum">
              <a:rPr lang="en-US" altLang="en-US" sz="1200" b="0">
                <a:solidFill>
                  <a:schemeClr val="accent2"/>
                </a:solidFill>
                <a:latin typeface="Garamond" panose="02020404030301010803" pitchFamily="18" charset="0"/>
              </a:rPr>
              <a:pPr eaLnBrk="1" hangingPunct="1"/>
              <a:t>48</a:t>
            </a:fld>
            <a:endParaRPr lang="en-US" altLang="en-US" sz="1200" b="0">
              <a:solidFill>
                <a:schemeClr val="accent2"/>
              </a:solidFill>
              <a:latin typeface="Garamond" panose="02020404030301010803" pitchFamily="18" charset="0"/>
            </a:endParaRPr>
          </a:p>
        </p:txBody>
      </p:sp>
      <p:sp>
        <p:nvSpPr>
          <p:cNvPr id="50180" name="Rectangle 2"/>
          <p:cNvSpPr>
            <a:spLocks noGrp="1" noChangeArrowheads="1"/>
          </p:cNvSpPr>
          <p:nvPr>
            <p:ph type="title"/>
          </p:nvPr>
        </p:nvSpPr>
        <p:spPr>
          <a:xfrm>
            <a:off x="4724400" y="0"/>
            <a:ext cx="4191000" cy="1676400"/>
          </a:xfrm>
        </p:spPr>
        <p:txBody>
          <a:bodyPr/>
          <a:lstStyle/>
          <a:p>
            <a:pPr eaLnBrk="1" hangingPunct="1"/>
            <a:r>
              <a:rPr lang="en-US" altLang="en-US" sz="3800"/>
              <a:t>Division IV – Educational Exhibit</a:t>
            </a:r>
          </a:p>
        </p:txBody>
      </p:sp>
      <p:sp>
        <p:nvSpPr>
          <p:cNvPr id="50181" name="Rectangle 3"/>
          <p:cNvSpPr>
            <a:spLocks noGrp="1" noChangeArrowheads="1"/>
          </p:cNvSpPr>
          <p:nvPr>
            <p:ph type="body" idx="1"/>
          </p:nvPr>
        </p:nvSpPr>
        <p:spPr>
          <a:xfrm>
            <a:off x="4724400" y="1981200"/>
            <a:ext cx="4419600" cy="2971800"/>
          </a:xfrm>
        </p:spPr>
        <p:txBody>
          <a:bodyPr/>
          <a:lstStyle/>
          <a:p>
            <a:pPr eaLnBrk="1" hangingPunct="1"/>
            <a:r>
              <a:rPr lang="en-US" altLang="en-US"/>
              <a:t>Only open to members of MVIS or AIS</a:t>
            </a:r>
          </a:p>
          <a:p>
            <a:pPr eaLnBrk="1" hangingPunct="1"/>
            <a:r>
              <a:rPr lang="en-US" altLang="en-US"/>
              <a:t>Exhibits must be related to iris, iris culture or the American Iris Society and need not include fresh plant material.</a:t>
            </a:r>
          </a:p>
        </p:txBody>
      </p:sp>
      <p:pic>
        <p:nvPicPr>
          <p:cNvPr id="50182" name="Picture 8" descr="2005_Show00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14700"/>
            <a:ext cx="4724400" cy="35433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0183" name="Rectangle 9"/>
          <p:cNvSpPr>
            <a:spLocks noChangeArrowheads="1"/>
          </p:cNvSpPr>
          <p:nvPr/>
        </p:nvSpPr>
        <p:spPr bwMode="auto">
          <a:xfrm>
            <a:off x="4724400" y="5105400"/>
            <a:ext cx="4343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lgn="l" eaLnBrk="0" hangingPunct="0">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lgn="l" eaLnBrk="0" hangingPunct="0">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lgn="l" eaLnBrk="0" hangingPunct="0">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lgn="l" eaLnBrk="0" hangingPunct="0">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r>
              <a:rPr lang="en-US" altLang="en-US" dirty="0"/>
              <a:t>An exceptional exhibit may be awarded a bronze medal.</a:t>
            </a:r>
          </a:p>
        </p:txBody>
      </p:sp>
      <p:pic>
        <p:nvPicPr>
          <p:cNvPr id="50184" name="Picture 10" descr="Education Display MVIS 2008 Show_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
            <a:ext cx="4724400" cy="35433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a:t>Peoples Choice</a:t>
            </a:r>
          </a:p>
        </p:txBody>
      </p:sp>
      <p:sp>
        <p:nvSpPr>
          <p:cNvPr id="51203"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551D57A-985B-40BE-B02B-89000FA9DC99}"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1204" name="Slide Number Placeholder 4"/>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4DF5D39-14FD-46A6-A720-D7D522DB1CE5}" type="slidenum">
              <a:rPr lang="en-US" altLang="en-US" sz="1200" b="0">
                <a:solidFill>
                  <a:schemeClr val="accent2"/>
                </a:solidFill>
                <a:latin typeface="Garamond" panose="02020404030301010803" pitchFamily="18" charset="0"/>
              </a:rPr>
              <a:pPr eaLnBrk="1" hangingPunct="1"/>
              <a:t>49</a:t>
            </a:fld>
            <a:endParaRPr lang="en-US" altLang="en-US" sz="1200" b="0">
              <a:solidFill>
                <a:schemeClr val="accent2"/>
              </a:solidFill>
              <a:latin typeface="Garamond" panose="02020404030301010803" pitchFamily="18" charset="0"/>
            </a:endParaRPr>
          </a:p>
        </p:txBody>
      </p:sp>
      <p:pic>
        <p:nvPicPr>
          <p:cNvPr id="51205" name="Picture 2" descr="C:\Users\sayres\Pictures\MVIS\Show Pictures\2012 Show April_14_2012\Freedom's Song _ Peoples Choice.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702300" y="1905000"/>
            <a:ext cx="3225800" cy="4302125"/>
          </a:xfrm>
          <a:noFill/>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1206" name="Text Box 5"/>
          <p:cNvSpPr txBox="1">
            <a:spLocks noChangeArrowheads="1"/>
          </p:cNvSpPr>
          <p:nvPr/>
        </p:nvSpPr>
        <p:spPr bwMode="auto">
          <a:xfrm>
            <a:off x="4724400" y="6249988"/>
            <a:ext cx="42465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Freedom’s Song, TB</a:t>
            </a:r>
          </a:p>
        </p:txBody>
      </p:sp>
      <p:sp>
        <p:nvSpPr>
          <p:cNvPr id="8" name="Rectangle 3"/>
          <p:cNvSpPr txBox="1">
            <a:spLocks noChangeArrowheads="1"/>
          </p:cNvSpPr>
          <p:nvPr/>
        </p:nvSpPr>
        <p:spPr bwMode="auto">
          <a:xfrm>
            <a:off x="990600" y="1981200"/>
            <a:ext cx="4419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altLang="en-US" kern="0" dirty="0"/>
              <a:t>This is an award that is chosen by the public for their favorite iris.</a:t>
            </a:r>
          </a:p>
          <a:p>
            <a:pPr>
              <a:defRPr/>
            </a:pPr>
            <a:r>
              <a:rPr lang="en-US" altLang="en-US" kern="0" dirty="0"/>
              <a:t>It is not an AIS award</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559535ED-2E9D-4F56-8492-CD1205C8BE73}"/>
                  </a:ext>
                </a:extLst>
              </p:cNvPr>
              <p:cNvGraphicFramePr>
                <a:graphicFrameLocks noChangeAspect="1"/>
              </p:cNvGraphicFramePr>
              <p:nvPr>
                <p:extLst>
                  <p:ext uri="{D42A27DB-BD31-4B8C-83A1-F6EECF244321}">
                    <p14:modId xmlns:p14="http://schemas.microsoft.com/office/powerpoint/2010/main" val="2680702091"/>
                  </p:ext>
                </p:extLst>
              </p:nvPr>
            </p:nvGraphicFramePr>
            <p:xfrm>
              <a:off x="-3640015" y="-810358"/>
              <a:ext cx="2286000" cy="1714500"/>
            </p:xfrm>
            <a:graphic>
              <a:graphicData uri="http://schemas.microsoft.com/office/powerpoint/2016/slidezoom">
                <pslz:sldZm>
                  <pslz:sldZmObj sldId="694" cId="0">
                    <pslz:zmPr id="{F5811023-A126-406E-B1C9-9839A45E94E8}"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559535ED-2E9D-4F56-8492-CD1205C8BE73}"/>
                  </a:ext>
                </a:extLst>
              </p:cNvPr>
              <p:cNvPicPr>
                <a:picLocks noGrp="1" noRot="1" noChangeAspect="1" noMove="1" noResize="1" noEditPoints="1" noAdjustHandles="1" noChangeArrowheads="1" noChangeShapeType="1"/>
              </p:cNvPicPr>
              <p:nvPr/>
            </p:nvPicPr>
            <p:blipFill>
              <a:blip r:embed="rId6"/>
              <a:stretch>
                <a:fillRect/>
              </a:stretch>
            </p:blipFill>
            <p:spPr>
              <a:xfrm>
                <a:off x="-3640015" y="-810358"/>
                <a:ext cx="2286000" cy="1714500"/>
              </a:xfrm>
              <a:prstGeom prst="rect">
                <a:avLst/>
              </a:prstGeom>
              <a:ln w="3175">
                <a:solidFill>
                  <a:prstClr val="ltGray"/>
                </a:solidFill>
              </a:ln>
            </p:spPr>
          </p:pic>
        </mc:Fallback>
      </mc:AlternateContent>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177CB01-3CAF-4F86-9EAC-2B50329CC89A}"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819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CA9C8DF-680A-40D1-A407-D63263E55292}" type="slidenum">
              <a:rPr lang="en-US" altLang="en-US" sz="1200" b="0">
                <a:solidFill>
                  <a:schemeClr val="accent2"/>
                </a:solidFill>
                <a:latin typeface="Garamond" panose="02020404030301010803" pitchFamily="18" charset="0"/>
              </a:rPr>
              <a:pPr eaLnBrk="1" hangingPunct="1"/>
              <a:t>5</a:t>
            </a:fld>
            <a:endParaRPr lang="en-US" altLang="en-US" sz="1200" b="0">
              <a:solidFill>
                <a:schemeClr val="accent2"/>
              </a:solidFill>
              <a:latin typeface="Garamond" panose="02020404030301010803" pitchFamily="18" charset="0"/>
            </a:endParaRPr>
          </a:p>
        </p:txBody>
      </p:sp>
      <p:sp>
        <p:nvSpPr>
          <p:cNvPr id="8196" name="Rectangle 2"/>
          <p:cNvSpPr>
            <a:spLocks noGrp="1" noChangeArrowheads="1"/>
          </p:cNvSpPr>
          <p:nvPr>
            <p:ph type="title"/>
          </p:nvPr>
        </p:nvSpPr>
        <p:spPr/>
        <p:txBody>
          <a:bodyPr/>
          <a:lstStyle/>
          <a:p>
            <a:pPr eaLnBrk="1" hangingPunct="1"/>
            <a:r>
              <a:rPr lang="en-US" altLang="en-US"/>
              <a:t>Purpose of Show</a:t>
            </a:r>
          </a:p>
        </p:txBody>
      </p:sp>
      <p:sp>
        <p:nvSpPr>
          <p:cNvPr id="8197" name="Rectangle 3"/>
          <p:cNvSpPr>
            <a:spLocks noGrp="1" noChangeArrowheads="1"/>
          </p:cNvSpPr>
          <p:nvPr>
            <p:ph type="body" idx="1"/>
          </p:nvPr>
        </p:nvSpPr>
        <p:spPr/>
        <p:txBody>
          <a:bodyPr/>
          <a:lstStyle/>
          <a:p>
            <a:pPr eaLnBrk="1" hangingPunct="1">
              <a:lnSpc>
                <a:spcPct val="90000"/>
              </a:lnSpc>
            </a:pPr>
            <a:r>
              <a:rPr lang="en-US" altLang="en-US"/>
              <a:t>Promote Irises</a:t>
            </a:r>
          </a:p>
          <a:p>
            <a:pPr eaLnBrk="1" hangingPunct="1">
              <a:lnSpc>
                <a:spcPct val="90000"/>
              </a:lnSpc>
            </a:pPr>
            <a:r>
              <a:rPr lang="en-US" altLang="en-US"/>
              <a:t>Educate the public</a:t>
            </a:r>
          </a:p>
          <a:p>
            <a:pPr eaLnBrk="1" hangingPunct="1">
              <a:lnSpc>
                <a:spcPct val="90000"/>
              </a:lnSpc>
            </a:pPr>
            <a:r>
              <a:rPr lang="en-US" altLang="en-US"/>
              <a:t>Improve the Iris (hybridizers breed irises to win at shows)</a:t>
            </a:r>
          </a:p>
          <a:p>
            <a:pPr eaLnBrk="1" hangingPunct="1">
              <a:lnSpc>
                <a:spcPct val="90000"/>
              </a:lnSpc>
            </a:pPr>
            <a:r>
              <a:rPr lang="en-US" altLang="en-US"/>
              <a:t>Exchange of information among members.</a:t>
            </a:r>
          </a:p>
          <a:p>
            <a:pPr eaLnBrk="1" hangingPunct="1">
              <a:lnSpc>
                <a:spcPct val="90000"/>
              </a:lnSpc>
            </a:pPr>
            <a:r>
              <a:rPr lang="en-US" altLang="en-US"/>
              <a:t>Show each other what we have!</a:t>
            </a:r>
          </a:p>
          <a:p>
            <a:pPr eaLnBrk="1" hangingPunct="1">
              <a:lnSpc>
                <a:spcPct val="90000"/>
              </a:lnSpc>
            </a:pPr>
            <a:endParaRPr lang="en-US" altLang="en-US"/>
          </a:p>
        </p:txBody>
      </p:sp>
      <p:pic>
        <p:nvPicPr>
          <p:cNvPr id="8198" name="Picture 4" descr="2006 Show_Best of TB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828800"/>
            <a:ext cx="4876800" cy="45958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8199" name="Text Box 5"/>
          <p:cNvSpPr txBox="1">
            <a:spLocks noChangeArrowheads="1"/>
          </p:cNvSpPr>
          <p:nvPr/>
        </p:nvSpPr>
        <p:spPr bwMode="auto">
          <a:xfrm>
            <a:off x="1143000" y="64008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a:t>2006 Blue Ribbon Tall Bearded</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EFA0-D131-4286-8B10-8221D3DB1EBA}"/>
              </a:ext>
            </a:extLst>
          </p:cNvPr>
          <p:cNvSpPr>
            <a:spLocks noGrp="1"/>
          </p:cNvSpPr>
          <p:nvPr>
            <p:ph type="title"/>
          </p:nvPr>
        </p:nvSpPr>
        <p:spPr/>
        <p:txBody>
          <a:bodyPr/>
          <a:lstStyle/>
          <a:p>
            <a:r>
              <a:rPr lang="en-US" dirty="0"/>
              <a:t>Presentation of Awards at 4PM</a:t>
            </a:r>
          </a:p>
        </p:txBody>
      </p:sp>
      <p:pic>
        <p:nvPicPr>
          <p:cNvPr id="6" name="Jacque winner Silver Sweepstakes">
            <a:hlinkClick r:id="" action="ppaction://media"/>
            <a:extLst>
              <a:ext uri="{FF2B5EF4-FFF2-40B4-BE49-F238E27FC236}">
                <a16:creationId xmlns:a16="http://schemas.microsoft.com/office/drawing/2014/main" id="{CE3FEB51-698B-4693-8CAF-981C6910AB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00713" y="1905000"/>
            <a:ext cx="3227387" cy="4302125"/>
          </a:xfrm>
        </p:spPr>
      </p:pic>
      <p:sp>
        <p:nvSpPr>
          <p:cNvPr id="4" name="Date Placeholder 3">
            <a:extLst>
              <a:ext uri="{FF2B5EF4-FFF2-40B4-BE49-F238E27FC236}">
                <a16:creationId xmlns:a16="http://schemas.microsoft.com/office/drawing/2014/main" id="{024E15F8-FD65-45F5-9752-012472ED2BAC}"/>
              </a:ext>
            </a:extLst>
          </p:cNvPr>
          <p:cNvSpPr>
            <a:spLocks noGrp="1"/>
          </p:cNvSpPr>
          <p:nvPr>
            <p:ph type="dt" sz="half" idx="10"/>
          </p:nvPr>
        </p:nvSpPr>
        <p:spPr/>
        <p:txBody>
          <a:bodyPr/>
          <a:lstStyle/>
          <a:p>
            <a:pPr>
              <a:defRPr/>
            </a:pPr>
            <a:fld id="{DA47F730-8E02-4B9F-ABD2-28D09A5582E5}" type="datetime1">
              <a:rPr lang="en-US" altLang="en-US" smtClean="0"/>
              <a:pPr>
                <a:defRPr/>
              </a:pPr>
              <a:t>10/4/2019</a:t>
            </a:fld>
            <a:endParaRPr lang="en-US" altLang="en-US"/>
          </a:p>
        </p:txBody>
      </p:sp>
      <p:sp>
        <p:nvSpPr>
          <p:cNvPr id="5" name="Slide Number Placeholder 4">
            <a:extLst>
              <a:ext uri="{FF2B5EF4-FFF2-40B4-BE49-F238E27FC236}">
                <a16:creationId xmlns:a16="http://schemas.microsoft.com/office/drawing/2014/main" id="{994E38EE-4A22-4644-BC7D-2200E00CE8D8}"/>
              </a:ext>
            </a:extLst>
          </p:cNvPr>
          <p:cNvSpPr>
            <a:spLocks noGrp="1"/>
          </p:cNvSpPr>
          <p:nvPr>
            <p:ph type="sldNum" sz="quarter" idx="12"/>
          </p:nvPr>
        </p:nvSpPr>
        <p:spPr/>
        <p:txBody>
          <a:bodyPr/>
          <a:lstStyle/>
          <a:p>
            <a:fld id="{E1D60915-658D-4029-A6A0-7EEA72A34864}" type="slidenum">
              <a:rPr lang="en-US" altLang="en-US" smtClean="0"/>
              <a:pPr/>
              <a:t>50</a:t>
            </a:fld>
            <a:endParaRPr lang="en-US" altLang="en-US"/>
          </a:p>
        </p:txBody>
      </p:sp>
      <p:pic>
        <p:nvPicPr>
          <p:cNvPr id="8" name="Picture 7">
            <a:extLst>
              <a:ext uri="{FF2B5EF4-FFF2-40B4-BE49-F238E27FC236}">
                <a16:creationId xmlns:a16="http://schemas.microsoft.com/office/drawing/2014/main" id="{7D5B9C36-641A-47AA-BE4C-52DBC09C33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8250" y="1787769"/>
            <a:ext cx="3771900" cy="50292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85776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9CF853C-CE6D-43F7-B710-C5E730788304}"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222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9671963C-5530-4558-80E1-3DC96779363D}" type="slidenum">
              <a:rPr lang="en-US" altLang="en-US" sz="1200" b="0">
                <a:solidFill>
                  <a:schemeClr val="accent2"/>
                </a:solidFill>
                <a:latin typeface="Garamond" panose="02020404030301010803" pitchFamily="18" charset="0"/>
              </a:rPr>
              <a:pPr eaLnBrk="1" hangingPunct="1"/>
              <a:t>51</a:t>
            </a:fld>
            <a:endParaRPr lang="en-US" altLang="en-US" sz="1200" b="0">
              <a:solidFill>
                <a:schemeClr val="accent2"/>
              </a:solidFill>
              <a:latin typeface="Garamond" panose="02020404030301010803" pitchFamily="18" charset="0"/>
            </a:endParaRPr>
          </a:p>
        </p:txBody>
      </p:sp>
      <p:sp>
        <p:nvSpPr>
          <p:cNvPr id="52228" name="Rectangle 2"/>
          <p:cNvSpPr>
            <a:spLocks noGrp="1" noChangeArrowheads="1"/>
          </p:cNvSpPr>
          <p:nvPr>
            <p:ph type="title"/>
          </p:nvPr>
        </p:nvSpPr>
        <p:spPr/>
        <p:txBody>
          <a:bodyPr/>
          <a:lstStyle/>
          <a:p>
            <a:pPr eaLnBrk="1" hangingPunct="1"/>
            <a:r>
              <a:rPr lang="en-US" altLang="en-US"/>
              <a:t>Awards Summary</a:t>
            </a:r>
          </a:p>
        </p:txBody>
      </p:sp>
      <p:sp>
        <p:nvSpPr>
          <p:cNvPr id="52229" name="Rectangle 3"/>
          <p:cNvSpPr>
            <a:spLocks noGrp="1" noChangeArrowheads="1"/>
          </p:cNvSpPr>
          <p:nvPr>
            <p:ph type="body" idx="1"/>
          </p:nvPr>
        </p:nvSpPr>
        <p:spPr>
          <a:xfrm>
            <a:off x="914400" y="1905000"/>
            <a:ext cx="8229600" cy="4302125"/>
          </a:xfrm>
        </p:spPr>
        <p:txBody>
          <a:bodyPr/>
          <a:lstStyle/>
          <a:p>
            <a:pPr eaLnBrk="1" hangingPunct="1">
              <a:lnSpc>
                <a:spcPct val="90000"/>
              </a:lnSpc>
            </a:pPr>
            <a:r>
              <a:rPr lang="en-US" altLang="en-US" sz="2000"/>
              <a:t>Best Specimen of Show		Rosette, Award</a:t>
            </a:r>
          </a:p>
          <a:p>
            <a:pPr eaLnBrk="1" hangingPunct="1">
              <a:lnSpc>
                <a:spcPct val="90000"/>
              </a:lnSpc>
            </a:pPr>
            <a:r>
              <a:rPr lang="en-US" altLang="en-US" sz="2000"/>
              <a:t>Best Specimen Runner Up		Rosette, Award</a:t>
            </a:r>
          </a:p>
          <a:p>
            <a:pPr eaLnBrk="1" hangingPunct="1">
              <a:lnSpc>
                <a:spcPct val="90000"/>
              </a:lnSpc>
            </a:pPr>
            <a:r>
              <a:rPr lang="en-US" altLang="en-US" sz="2000"/>
              <a:t>Sweepstakes			Rosette, Silver Medal</a:t>
            </a:r>
          </a:p>
          <a:p>
            <a:pPr eaLnBrk="1" hangingPunct="1">
              <a:lnSpc>
                <a:spcPct val="90000"/>
              </a:lnSpc>
            </a:pPr>
            <a:r>
              <a:rPr lang="en-US" altLang="en-US" sz="2000"/>
              <a:t>Sweepstakes Runner Up		Rosette, Bronze Medal</a:t>
            </a:r>
          </a:p>
          <a:p>
            <a:pPr eaLnBrk="1" hangingPunct="1">
              <a:lnSpc>
                <a:spcPct val="90000"/>
              </a:lnSpc>
            </a:pPr>
            <a:r>
              <a:rPr lang="en-US" altLang="en-US" sz="2000"/>
              <a:t>Best Collection			Rosette</a:t>
            </a:r>
          </a:p>
          <a:p>
            <a:pPr eaLnBrk="1" hangingPunct="1">
              <a:lnSpc>
                <a:spcPct val="90000"/>
              </a:lnSpc>
            </a:pPr>
            <a:r>
              <a:rPr lang="en-US" altLang="en-US" sz="2000"/>
              <a:t>Best English Box			Rosette</a:t>
            </a:r>
          </a:p>
          <a:p>
            <a:pPr eaLnBrk="1" hangingPunct="1">
              <a:lnSpc>
                <a:spcPct val="90000"/>
              </a:lnSpc>
            </a:pPr>
            <a:endParaRPr lang="en-US" altLang="en-US" sz="2000"/>
          </a:p>
          <a:p>
            <a:pPr eaLnBrk="1" hangingPunct="1">
              <a:lnSpc>
                <a:spcPct val="90000"/>
              </a:lnSpc>
            </a:pPr>
            <a:r>
              <a:rPr lang="en-US" altLang="en-US" sz="2000"/>
              <a:t>Ribbons will be awarded as follows</a:t>
            </a:r>
          </a:p>
          <a:p>
            <a:pPr eaLnBrk="1" hangingPunct="1">
              <a:lnSpc>
                <a:spcPct val="90000"/>
              </a:lnSpc>
            </a:pPr>
            <a:r>
              <a:rPr lang="en-US" altLang="en-US" sz="2000"/>
              <a:t>First place				Blue</a:t>
            </a:r>
          </a:p>
          <a:p>
            <a:pPr eaLnBrk="1" hangingPunct="1">
              <a:lnSpc>
                <a:spcPct val="90000"/>
              </a:lnSpc>
            </a:pPr>
            <a:r>
              <a:rPr lang="en-US" altLang="en-US" sz="2000"/>
              <a:t>Second Place			Red</a:t>
            </a:r>
          </a:p>
          <a:p>
            <a:pPr eaLnBrk="1" hangingPunct="1">
              <a:lnSpc>
                <a:spcPct val="90000"/>
              </a:lnSpc>
            </a:pPr>
            <a:r>
              <a:rPr lang="en-US" altLang="en-US" sz="2000"/>
              <a:t>Third place				White</a:t>
            </a:r>
          </a:p>
          <a:p>
            <a:pPr eaLnBrk="1" hangingPunct="1">
              <a:lnSpc>
                <a:spcPct val="90000"/>
              </a:lnSpc>
            </a:pPr>
            <a:r>
              <a:rPr lang="en-US" altLang="en-US" sz="2000"/>
              <a:t>Honorable Mention			Pink</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6F3A070-8FB3-4F01-8345-BA8601A44F46}"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325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7639DEC5-69B1-4657-9603-8B8FBA2ED81F}" type="slidenum">
              <a:rPr lang="en-US" altLang="en-US" sz="1200" b="0">
                <a:solidFill>
                  <a:schemeClr val="accent2"/>
                </a:solidFill>
                <a:latin typeface="Garamond" panose="02020404030301010803" pitchFamily="18" charset="0"/>
              </a:rPr>
              <a:pPr eaLnBrk="1" hangingPunct="1"/>
              <a:t>52</a:t>
            </a:fld>
            <a:endParaRPr lang="en-US" altLang="en-US" sz="1200" b="0">
              <a:solidFill>
                <a:schemeClr val="accent2"/>
              </a:solidFill>
              <a:latin typeface="Garamond" panose="02020404030301010803" pitchFamily="18" charset="0"/>
            </a:endParaRPr>
          </a:p>
        </p:txBody>
      </p:sp>
      <p:sp>
        <p:nvSpPr>
          <p:cNvPr id="53252" name="Rectangle 2"/>
          <p:cNvSpPr>
            <a:spLocks noGrp="1" noChangeArrowheads="1"/>
          </p:cNvSpPr>
          <p:nvPr>
            <p:ph type="title"/>
          </p:nvPr>
        </p:nvSpPr>
        <p:spPr>
          <a:xfrm>
            <a:off x="3048000" y="0"/>
            <a:ext cx="6096000" cy="1322388"/>
          </a:xfrm>
        </p:spPr>
        <p:txBody>
          <a:bodyPr/>
          <a:lstStyle/>
          <a:p>
            <a:pPr eaLnBrk="1" hangingPunct="1"/>
            <a:r>
              <a:rPr lang="en-US" altLang="en-US"/>
              <a:t>End of Show</a:t>
            </a:r>
          </a:p>
        </p:txBody>
      </p:sp>
      <p:sp>
        <p:nvSpPr>
          <p:cNvPr id="53253" name="Rectangle 3"/>
          <p:cNvSpPr>
            <a:spLocks noGrp="1" noChangeArrowheads="1"/>
          </p:cNvSpPr>
          <p:nvPr>
            <p:ph type="body" idx="1"/>
          </p:nvPr>
        </p:nvSpPr>
        <p:spPr>
          <a:xfrm>
            <a:off x="4191000" y="1981200"/>
            <a:ext cx="4953000" cy="4876800"/>
          </a:xfrm>
        </p:spPr>
        <p:txBody>
          <a:bodyPr/>
          <a:lstStyle/>
          <a:p>
            <a:pPr eaLnBrk="1" hangingPunct="1"/>
            <a:r>
              <a:rPr lang="en-US" altLang="en-US" dirty="0"/>
              <a:t>No entries may be removed until closing time and if not claimed, will be disposed of in a suitable fashion.</a:t>
            </a:r>
          </a:p>
          <a:p>
            <a:pPr eaLnBrk="1" hangingPunct="1"/>
            <a:r>
              <a:rPr lang="en-US" dirty="0"/>
              <a:t>Flower stalks not claimed by show close will become the property of MVIS and distributed as complementary bouquets to assisted living facilities.</a:t>
            </a:r>
          </a:p>
          <a:p>
            <a:pPr eaLnBrk="1" hangingPunct="1"/>
            <a:endParaRPr lang="en-US" altLang="en-US" dirty="0"/>
          </a:p>
        </p:txBody>
      </p:sp>
      <p:pic>
        <p:nvPicPr>
          <p:cNvPr id="53254" name="Picture 5" descr="2006 Show_Margaret Ri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667000"/>
            <a:ext cx="3276600" cy="350520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E8B535F3-DD94-4E98-A9F4-31F1531FBDE6}"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54275"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F7526E1-C2A8-47E3-AB09-A97E543916E1}" type="slidenum">
              <a:rPr lang="en-US" altLang="en-US" sz="1200" b="0">
                <a:solidFill>
                  <a:schemeClr val="accent2"/>
                </a:solidFill>
                <a:latin typeface="Garamond" panose="02020404030301010803" pitchFamily="18" charset="0"/>
              </a:rPr>
              <a:pPr eaLnBrk="1" hangingPunct="1"/>
              <a:t>53</a:t>
            </a:fld>
            <a:endParaRPr lang="en-US" altLang="en-US" sz="1200" b="0">
              <a:solidFill>
                <a:schemeClr val="accent2"/>
              </a:solidFill>
              <a:latin typeface="Garamond" panose="02020404030301010803" pitchFamily="18" charset="0"/>
            </a:endParaRPr>
          </a:p>
        </p:txBody>
      </p:sp>
      <p:sp>
        <p:nvSpPr>
          <p:cNvPr id="54276" name="Rectangle 2"/>
          <p:cNvSpPr>
            <a:spLocks noGrp="1" noChangeArrowheads="1"/>
          </p:cNvSpPr>
          <p:nvPr>
            <p:ph type="title"/>
          </p:nvPr>
        </p:nvSpPr>
        <p:spPr>
          <a:xfrm>
            <a:off x="2667000" y="0"/>
            <a:ext cx="5410200" cy="1322388"/>
          </a:xfrm>
        </p:spPr>
        <p:txBody>
          <a:bodyPr/>
          <a:lstStyle/>
          <a:p>
            <a:pPr eaLnBrk="1" hangingPunct="1"/>
            <a:r>
              <a:rPr lang="en-US" altLang="en-US"/>
              <a:t>The End</a:t>
            </a:r>
          </a:p>
        </p:txBody>
      </p:sp>
      <p:pic>
        <p:nvPicPr>
          <p:cNvPr id="542723" name="Picture 3" descr="vas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914400"/>
            <a:ext cx="3968750" cy="5073650"/>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
        <p:nvSpPr>
          <p:cNvPr id="54278" name="Text Box 4"/>
          <p:cNvSpPr txBox="1">
            <a:spLocks noChangeArrowheads="1"/>
          </p:cNvSpPr>
          <p:nvPr/>
        </p:nvSpPr>
        <p:spPr bwMode="blackWhite">
          <a:xfrm>
            <a:off x="3276600" y="6248400"/>
            <a:ext cx="3417888" cy="4572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rgbClr val="990000"/>
                </a:solidFill>
              </a:rPr>
              <a:t>End This Presentation</a:t>
            </a:r>
          </a:p>
        </p:txBody>
      </p:sp>
      <p:pic>
        <p:nvPicPr>
          <p:cNvPr id="54279" name="Picture 5" descr="o-li-squa">
            <a:hlinkClick r:id="" action="ppaction://hlinkshowjump?jump=endshow"/>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7000" y="6153150"/>
            <a:ext cx="552450" cy="5524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2723"/>
                                        </p:tgtEl>
                                        <p:attrNameLst>
                                          <p:attrName>style.visibility</p:attrName>
                                        </p:attrNameLst>
                                      </p:cBhvr>
                                      <p:to>
                                        <p:strVal val="visible"/>
                                      </p:to>
                                    </p:set>
                                    <p:animEffect transition="in" filter="fade">
                                      <p:cBhvr>
                                        <p:cTn id="7" dur="1500"/>
                                        <p:tgtEl>
                                          <p:spTgt spid="542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8B0ACF50-C8E1-4311-B211-53C316C8DA25}"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9219"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F923E6D0-0EA0-4E91-80D2-569753A30F33}" type="slidenum">
              <a:rPr lang="en-US" altLang="en-US" sz="1200" b="0">
                <a:solidFill>
                  <a:schemeClr val="accent2"/>
                </a:solidFill>
                <a:latin typeface="Garamond" panose="02020404030301010803" pitchFamily="18" charset="0"/>
              </a:rPr>
              <a:pPr eaLnBrk="1" hangingPunct="1"/>
              <a:t>6</a:t>
            </a:fld>
            <a:endParaRPr lang="en-US" altLang="en-US" sz="1200" b="0">
              <a:solidFill>
                <a:schemeClr val="accent2"/>
              </a:solidFill>
              <a:latin typeface="Garamond" panose="02020404030301010803" pitchFamily="18" charset="0"/>
            </a:endParaRPr>
          </a:p>
        </p:txBody>
      </p:sp>
      <p:sp>
        <p:nvSpPr>
          <p:cNvPr id="9220" name="Rectangle 2"/>
          <p:cNvSpPr>
            <a:spLocks noGrp="1" noChangeArrowheads="1"/>
          </p:cNvSpPr>
          <p:nvPr>
            <p:ph type="title"/>
          </p:nvPr>
        </p:nvSpPr>
        <p:spPr>
          <a:xfrm>
            <a:off x="4495800" y="304800"/>
            <a:ext cx="4648200" cy="1322388"/>
          </a:xfrm>
        </p:spPr>
        <p:txBody>
          <a:bodyPr/>
          <a:lstStyle/>
          <a:p>
            <a:pPr eaLnBrk="1" hangingPunct="1"/>
            <a:r>
              <a:rPr lang="en-US" altLang="en-US"/>
              <a:t>General Rules</a:t>
            </a:r>
          </a:p>
        </p:txBody>
      </p:sp>
      <p:sp>
        <p:nvSpPr>
          <p:cNvPr id="9221" name="Rectangle 3"/>
          <p:cNvSpPr>
            <a:spLocks noGrp="1" noChangeArrowheads="1"/>
          </p:cNvSpPr>
          <p:nvPr>
            <p:ph type="body" idx="1"/>
          </p:nvPr>
        </p:nvSpPr>
        <p:spPr>
          <a:xfrm>
            <a:off x="4648200" y="1676400"/>
            <a:ext cx="4343400" cy="5029200"/>
          </a:xfrm>
        </p:spPr>
        <p:txBody>
          <a:bodyPr/>
          <a:lstStyle/>
          <a:p>
            <a:pPr marL="457200" indent="-457200" eaLnBrk="1" hangingPunct="1"/>
            <a:r>
              <a:rPr lang="en-US" altLang="en-US" dirty="0"/>
              <a:t>Anyone who grows irises can exhibit.</a:t>
            </a:r>
          </a:p>
          <a:p>
            <a:pPr marL="457200" indent="-457200" eaLnBrk="1" hangingPunct="1"/>
            <a:r>
              <a:rPr lang="en-US" altLang="en-US" dirty="0"/>
              <a:t>Entries must be received in Classification from 8 to 10:30 AM.</a:t>
            </a:r>
          </a:p>
          <a:p>
            <a:pPr marL="457200" indent="-457200" eaLnBrk="1" hangingPunct="1"/>
            <a:r>
              <a:rPr lang="en-US" altLang="en-US" dirty="0"/>
              <a:t>MVIS assumes no responsibility for loss or damage.</a:t>
            </a:r>
          </a:p>
          <a:p>
            <a:pPr marL="457200" indent="-457200" eaLnBrk="1" hangingPunct="1"/>
            <a:r>
              <a:rPr lang="en-US" altLang="en-US" dirty="0"/>
              <a:t>Anyone may enter the Show without charge. </a:t>
            </a:r>
          </a:p>
        </p:txBody>
      </p:sp>
      <p:pic>
        <p:nvPicPr>
          <p:cNvPr id="9222" name="Picture 4" descr="02Ta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9223" name="Picture 6" descr="2006 Show_Ribbo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2400"/>
            <a:ext cx="4572000" cy="3429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5D6B0AFE-6083-43AE-A15B-5DD7D4CFD4C1}"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0243"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336F40D5-6A99-4462-AEBD-211F882A82C3}" type="slidenum">
              <a:rPr lang="en-US" altLang="en-US" sz="1200" b="0">
                <a:solidFill>
                  <a:schemeClr val="accent2"/>
                </a:solidFill>
                <a:latin typeface="Garamond" panose="02020404030301010803" pitchFamily="18" charset="0"/>
              </a:rPr>
              <a:pPr eaLnBrk="1" hangingPunct="1"/>
              <a:t>7</a:t>
            </a:fld>
            <a:endParaRPr lang="en-US" altLang="en-US" sz="1200" b="0">
              <a:solidFill>
                <a:schemeClr val="accent2"/>
              </a:solidFill>
              <a:latin typeface="Garamond" panose="02020404030301010803" pitchFamily="18" charset="0"/>
            </a:endParaRPr>
          </a:p>
        </p:txBody>
      </p:sp>
      <p:sp>
        <p:nvSpPr>
          <p:cNvPr id="10244" name="Rectangle 2"/>
          <p:cNvSpPr>
            <a:spLocks noGrp="1" noChangeArrowheads="1"/>
          </p:cNvSpPr>
          <p:nvPr>
            <p:ph type="title"/>
          </p:nvPr>
        </p:nvSpPr>
        <p:spPr/>
        <p:txBody>
          <a:bodyPr/>
          <a:lstStyle/>
          <a:p>
            <a:pPr eaLnBrk="1" hangingPunct="1"/>
            <a:r>
              <a:rPr lang="en-US" altLang="en-US"/>
              <a:t>AIS Rules</a:t>
            </a:r>
          </a:p>
        </p:txBody>
      </p:sp>
      <p:sp>
        <p:nvSpPr>
          <p:cNvPr id="10245" name="Rectangle 3"/>
          <p:cNvSpPr>
            <a:spLocks noGrp="1" noChangeArrowheads="1"/>
          </p:cNvSpPr>
          <p:nvPr>
            <p:ph type="body" idx="1"/>
          </p:nvPr>
        </p:nvSpPr>
        <p:spPr/>
        <p:txBody>
          <a:bodyPr/>
          <a:lstStyle/>
          <a:p>
            <a:pPr eaLnBrk="1" hangingPunct="1"/>
            <a:r>
              <a:rPr lang="en-US" altLang="en-US"/>
              <a:t>Judging will be by American Iris Society rule.</a:t>
            </a:r>
          </a:p>
          <a:p>
            <a:pPr eaLnBrk="1" hangingPunct="1"/>
            <a:r>
              <a:rPr lang="en-US" altLang="en-US"/>
              <a:t>All decisions of the judges are final. </a:t>
            </a:r>
          </a:p>
          <a:p>
            <a:pPr eaLnBrk="1" hangingPunct="1"/>
            <a:endParaRPr lang="en-US" altLang="en-US"/>
          </a:p>
        </p:txBody>
      </p:sp>
      <p:pic>
        <p:nvPicPr>
          <p:cNvPr id="10246" name="Picture 4" descr="2005_Show00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3200400"/>
            <a:ext cx="4724400" cy="35433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1E4DD95-4F28-4E8D-9C8E-06D4C9AA0ACF}"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1267"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1AD0BAD2-672C-450C-A08F-64E9FCBBC1D6}" type="slidenum">
              <a:rPr lang="en-US" altLang="en-US" sz="1200" b="0">
                <a:solidFill>
                  <a:schemeClr val="accent2"/>
                </a:solidFill>
                <a:latin typeface="Garamond" panose="02020404030301010803" pitchFamily="18" charset="0"/>
              </a:rPr>
              <a:pPr eaLnBrk="1" hangingPunct="1"/>
              <a:t>8</a:t>
            </a:fld>
            <a:endParaRPr lang="en-US" altLang="en-US" sz="1200" b="0">
              <a:solidFill>
                <a:schemeClr val="accent2"/>
              </a:solidFill>
              <a:latin typeface="Garamond" panose="02020404030301010803" pitchFamily="18" charset="0"/>
            </a:endParaRPr>
          </a:p>
        </p:txBody>
      </p:sp>
      <p:sp>
        <p:nvSpPr>
          <p:cNvPr id="11268" name="Rectangle 2"/>
          <p:cNvSpPr>
            <a:spLocks noGrp="1" noChangeArrowheads="1"/>
          </p:cNvSpPr>
          <p:nvPr>
            <p:ph type="title"/>
          </p:nvPr>
        </p:nvSpPr>
        <p:spPr/>
        <p:txBody>
          <a:bodyPr/>
          <a:lstStyle/>
          <a:p>
            <a:pPr eaLnBrk="1" hangingPunct="1"/>
            <a:r>
              <a:rPr lang="en-US" altLang="en-US"/>
              <a:t>Named Cultivars</a:t>
            </a:r>
          </a:p>
        </p:txBody>
      </p:sp>
      <p:sp>
        <p:nvSpPr>
          <p:cNvPr id="11269" name="Rectangle 3"/>
          <p:cNvSpPr>
            <a:spLocks noGrp="1" noChangeArrowheads="1"/>
          </p:cNvSpPr>
          <p:nvPr>
            <p:ph type="body" idx="1"/>
          </p:nvPr>
        </p:nvSpPr>
        <p:spPr>
          <a:xfrm>
            <a:off x="5105400" y="1905000"/>
            <a:ext cx="4038600" cy="4302125"/>
          </a:xfrm>
        </p:spPr>
        <p:txBody>
          <a:bodyPr/>
          <a:lstStyle/>
          <a:p>
            <a:pPr eaLnBrk="1" hangingPunct="1"/>
            <a:r>
              <a:rPr lang="en-US" altLang="en-US"/>
              <a:t>Except for seedlings and bulbous irises, each entry should be an iris registered with the AIS.</a:t>
            </a:r>
          </a:p>
          <a:p>
            <a:pPr eaLnBrk="1" hangingPunct="1"/>
            <a:r>
              <a:rPr lang="en-US" altLang="en-US"/>
              <a:t>You must know the name and type (i.e. TB, BB, SDB, etc) if it is to be judged</a:t>
            </a:r>
          </a:p>
        </p:txBody>
      </p:sp>
      <p:pic>
        <p:nvPicPr>
          <p:cNvPr id="11270" name="Picture 4" descr="PlayWithFi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524000"/>
            <a:ext cx="3657600" cy="48768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5"/>
          <p:cNvSpPr txBox="1">
            <a:spLocks noChangeArrowheads="1"/>
          </p:cNvSpPr>
          <p:nvPr/>
        </p:nvSpPr>
        <p:spPr bwMode="auto">
          <a:xfrm>
            <a:off x="2057400" y="6491288"/>
            <a:ext cx="2300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a:t>Play With Fire, TB</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20F2D1AF-277D-4B79-BCE9-BD9E9F8713A0}" type="datetime1">
              <a:rPr lang="en-US" altLang="en-US" sz="1200" b="0">
                <a:solidFill>
                  <a:schemeClr val="accent2"/>
                </a:solidFill>
                <a:latin typeface="Garamond" panose="02020404030301010803" pitchFamily="18" charset="0"/>
              </a:rPr>
              <a:pPr eaLnBrk="1" hangingPunct="1"/>
              <a:t>10/4/2019</a:t>
            </a:fld>
            <a:endParaRPr lang="en-US" altLang="en-US" sz="1200" b="0">
              <a:solidFill>
                <a:schemeClr val="accent2"/>
              </a:solidFill>
              <a:latin typeface="Garamond" panose="02020404030301010803" pitchFamily="18" charset="0"/>
            </a:endParaRPr>
          </a:p>
        </p:txBody>
      </p:sp>
      <p:sp>
        <p:nvSpPr>
          <p:cNvPr id="12291" name="Slide Number Placeholder 5"/>
          <p:cNvSpPr>
            <a:spLocks noGrp="1"/>
          </p:cNvSpPr>
          <p:nvPr>
            <p:ph type="sldNum" sz="quarter" idx="12"/>
          </p:nvPr>
        </p:nvSpPr>
        <p:spPr>
          <a:noFill/>
        </p:spPr>
        <p:txBody>
          <a:bodyPr/>
          <a:lstStyle>
            <a:lvl1pPr eaLnBrk="0" hangingPunct="0">
              <a:defRPr sz="1600" b="1">
                <a:solidFill>
                  <a:schemeClr val="tx2"/>
                </a:solidFill>
                <a:latin typeface="Comic Sans MS" panose="030F0702030302020204" pitchFamily="66" charset="0"/>
                <a:cs typeface="Arial" panose="020B0604020202020204" pitchFamily="34" charset="0"/>
              </a:defRPr>
            </a:lvl1pPr>
            <a:lvl2pPr marL="742950" indent="-285750" eaLnBrk="0" hangingPunct="0">
              <a:defRPr sz="1600" b="1">
                <a:solidFill>
                  <a:schemeClr val="tx2"/>
                </a:solidFill>
                <a:latin typeface="Comic Sans MS" panose="030F0702030302020204" pitchFamily="66" charset="0"/>
                <a:cs typeface="Arial" panose="020B0604020202020204" pitchFamily="34" charset="0"/>
              </a:defRPr>
            </a:lvl2pPr>
            <a:lvl3pPr marL="1143000" indent="-228600" eaLnBrk="0" hangingPunct="0">
              <a:defRPr sz="1600" b="1">
                <a:solidFill>
                  <a:schemeClr val="tx2"/>
                </a:solidFill>
                <a:latin typeface="Comic Sans MS" panose="030F0702030302020204" pitchFamily="66" charset="0"/>
                <a:cs typeface="Arial" panose="020B0604020202020204" pitchFamily="34" charset="0"/>
              </a:defRPr>
            </a:lvl3pPr>
            <a:lvl4pPr marL="1600200" indent="-228600" eaLnBrk="0" hangingPunct="0">
              <a:defRPr sz="1600" b="1">
                <a:solidFill>
                  <a:schemeClr val="tx2"/>
                </a:solidFill>
                <a:latin typeface="Comic Sans MS" panose="030F0702030302020204" pitchFamily="66" charset="0"/>
                <a:cs typeface="Arial" panose="020B0604020202020204" pitchFamily="34" charset="0"/>
              </a:defRPr>
            </a:lvl4pPr>
            <a:lvl5pPr marL="2057400" indent="-228600" eaLnBrk="0" hangingPunct="0">
              <a:defRPr sz="1600" b="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600" b="1">
                <a:solidFill>
                  <a:schemeClr val="tx2"/>
                </a:solidFill>
                <a:latin typeface="Comic Sans MS" panose="030F0702030302020204" pitchFamily="66" charset="0"/>
                <a:cs typeface="Arial" panose="020B0604020202020204" pitchFamily="34" charset="0"/>
              </a:defRPr>
            </a:lvl9pPr>
          </a:lstStyle>
          <a:p>
            <a:pPr eaLnBrk="1" hangingPunct="1"/>
            <a:fld id="{621998B0-65F2-421B-A129-82076BC66231}" type="slidenum">
              <a:rPr lang="en-US" altLang="en-US" sz="1200" b="0">
                <a:solidFill>
                  <a:schemeClr val="accent2"/>
                </a:solidFill>
                <a:latin typeface="Garamond" panose="02020404030301010803" pitchFamily="18" charset="0"/>
              </a:rPr>
              <a:pPr eaLnBrk="1" hangingPunct="1"/>
              <a:t>9</a:t>
            </a:fld>
            <a:endParaRPr lang="en-US" altLang="en-US" sz="1200" b="0">
              <a:solidFill>
                <a:schemeClr val="accent2"/>
              </a:solidFill>
              <a:latin typeface="Garamond" panose="02020404030301010803" pitchFamily="18" charset="0"/>
            </a:endParaRPr>
          </a:p>
        </p:txBody>
      </p:sp>
      <p:sp>
        <p:nvSpPr>
          <p:cNvPr id="12292" name="Rectangle 2"/>
          <p:cNvSpPr>
            <a:spLocks noGrp="1" noChangeArrowheads="1"/>
          </p:cNvSpPr>
          <p:nvPr>
            <p:ph type="title"/>
          </p:nvPr>
        </p:nvSpPr>
        <p:spPr/>
        <p:txBody>
          <a:bodyPr/>
          <a:lstStyle/>
          <a:p>
            <a:pPr eaLnBrk="1" hangingPunct="1"/>
            <a:r>
              <a:rPr lang="en-US" altLang="en-US"/>
              <a:t>UFOs</a:t>
            </a:r>
          </a:p>
        </p:txBody>
      </p:sp>
      <p:sp>
        <p:nvSpPr>
          <p:cNvPr id="12293" name="Rectangle 3"/>
          <p:cNvSpPr>
            <a:spLocks noGrp="1" noChangeArrowheads="1"/>
          </p:cNvSpPr>
          <p:nvPr>
            <p:ph type="body" idx="1"/>
          </p:nvPr>
        </p:nvSpPr>
        <p:spPr>
          <a:xfrm>
            <a:off x="4267200" y="1981200"/>
            <a:ext cx="4876800" cy="4225925"/>
          </a:xfrm>
        </p:spPr>
        <p:txBody>
          <a:bodyPr/>
          <a:lstStyle/>
          <a:p>
            <a:pPr eaLnBrk="1" hangingPunct="1"/>
            <a:r>
              <a:rPr lang="en-US" altLang="en-US"/>
              <a:t>Unnamed or incorrectly named specimens will be placed in the Section I: Unidentified Flowering Object (UFO) and may not be considered for AIS awards. </a:t>
            </a:r>
          </a:p>
          <a:p>
            <a:pPr eaLnBrk="1" hangingPunct="1"/>
            <a:endParaRPr lang="en-US" altLang="en-US"/>
          </a:p>
          <a:p>
            <a:pPr eaLnBrk="1" hangingPunct="1"/>
            <a:r>
              <a:rPr lang="en-US" altLang="en-US"/>
              <a:t>The Roswell club is rumored to have lots of UFOs ;-)</a:t>
            </a:r>
          </a:p>
        </p:txBody>
      </p:sp>
      <p:pic>
        <p:nvPicPr>
          <p:cNvPr id="12294" name="Picture 4" descr="2005_Show0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209800"/>
            <a:ext cx="3810000" cy="3657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theme/theme1.xml><?xml version="1.0" encoding="utf-8"?>
<a:theme xmlns:a="http://schemas.openxmlformats.org/drawingml/2006/main" name="GrowingInTheDesert_Web">
  <a:themeElements>
    <a:clrScheme name="GrowingInTheDesert_Web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GrowingInTheDesert_Web">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2"/>
            </a:solidFill>
            <a:effectLst/>
            <a:latin typeface="Comic Sans MS" pitchFamily="66" charset="0"/>
            <a:cs typeface="Arial" pitchFamily="34" charset="0"/>
          </a:defRPr>
        </a:defPPr>
      </a:lstStyle>
    </a:spDef>
    <a:ln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2"/>
            </a:solidFill>
            <a:effectLst/>
            <a:latin typeface="Comic Sans MS" pitchFamily="66" charset="0"/>
            <a:cs typeface="Arial" pitchFamily="34" charset="0"/>
          </a:defRPr>
        </a:defPPr>
      </a:lstStyle>
    </a:lnDef>
  </a:objectDefaults>
  <a:extraClrSchemeLst>
    <a:extraClrScheme>
      <a:clrScheme name="GrowingInTheDesert_Web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GrowingInTheDesert_Web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GrowingInTheDesert_Web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GrowingInTheDesert_Web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GrowingInTheDesert_Web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GrowingInTheDesert_Web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2"/>
            </a:solidFill>
            <a:effectLst/>
            <a:latin typeface="Comic Sans MS" pitchFamily="66" charset="0"/>
            <a:cs typeface="Arial" pitchFamily="34" charset="0"/>
          </a:defRPr>
        </a:defPPr>
      </a:lstStyle>
    </a:spDef>
    <a:ln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2"/>
            </a:solidFill>
            <a:effectLst/>
            <a:latin typeface="Comic Sans MS" pitchFamily="66" charset="0"/>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GrowingInTheDesert_Web</Template>
  <TotalTime>21914</TotalTime>
  <Words>2091</Words>
  <Application>Microsoft Office PowerPoint</Application>
  <PresentationFormat>On-screen Show (4:3)</PresentationFormat>
  <Paragraphs>428</Paragraphs>
  <Slides>53</Slides>
  <Notes>51</Notes>
  <HiddenSlides>0</HiddenSlides>
  <MMClips>1</MMClips>
  <ScaleCrop>false</ScaleCrop>
  <HeadingPairs>
    <vt:vector size="8" baseType="variant">
      <vt:variant>
        <vt:lpstr>Fonts Used</vt:lpstr>
      </vt:variant>
      <vt:variant>
        <vt:i4>4</vt:i4>
      </vt:variant>
      <vt:variant>
        <vt:lpstr>Theme</vt:lpstr>
      </vt:variant>
      <vt:variant>
        <vt:i4>2</vt:i4>
      </vt:variant>
      <vt:variant>
        <vt:lpstr>Slide Titles</vt:lpstr>
      </vt:variant>
      <vt:variant>
        <vt:i4>53</vt:i4>
      </vt:variant>
      <vt:variant>
        <vt:lpstr>Custom Shows</vt:lpstr>
      </vt:variant>
      <vt:variant>
        <vt:i4>1</vt:i4>
      </vt:variant>
    </vt:vector>
  </HeadingPairs>
  <TitlesOfParts>
    <vt:vector size="60" baseType="lpstr">
      <vt:lpstr>Arial</vt:lpstr>
      <vt:lpstr>Comic Sans MS</vt:lpstr>
      <vt:lpstr>Garamond</vt:lpstr>
      <vt:lpstr>Wingdings</vt:lpstr>
      <vt:lpstr>GrowingInTheDesert_Web</vt:lpstr>
      <vt:lpstr>Custom Design</vt:lpstr>
      <vt:lpstr>Mesilla Valley Iris Society Annual Iris Show</vt:lpstr>
      <vt:lpstr>Purpose</vt:lpstr>
      <vt:lpstr>Outline</vt:lpstr>
      <vt:lpstr>Acronyms</vt:lpstr>
      <vt:lpstr>Purpose of Show</vt:lpstr>
      <vt:lpstr>General Rules</vt:lpstr>
      <vt:lpstr>AIS Rules</vt:lpstr>
      <vt:lpstr>Named Cultivars</vt:lpstr>
      <vt:lpstr>UFOs</vt:lpstr>
      <vt:lpstr>Entry Tags</vt:lpstr>
      <vt:lpstr>Entry Form</vt:lpstr>
      <vt:lpstr>Division 1 Horticulture</vt:lpstr>
      <vt:lpstr>Horticultural Special Rules</vt:lpstr>
      <vt:lpstr> Division 1  Section A -Tall Bearded </vt:lpstr>
      <vt:lpstr> Division 1  Section B – Space Agers </vt:lpstr>
      <vt:lpstr>Division 1 Section C Arils and Arilbreds</vt:lpstr>
      <vt:lpstr>Division 1 Section D  Standard Dwarf Bearded</vt:lpstr>
      <vt:lpstr>Division 1 Section E  Intermediate Bearded</vt:lpstr>
      <vt:lpstr>Division 1 Section F  Border Bearded</vt:lpstr>
      <vt:lpstr>Division 1 Section G  Miniature Tall Bearded</vt:lpstr>
      <vt:lpstr>Division 1 – Section H</vt:lpstr>
      <vt:lpstr>Division 1  Historic Section H</vt:lpstr>
      <vt:lpstr>Division 1 –Horticulture (cont) </vt:lpstr>
      <vt:lpstr>Division 1  Dutch Section L</vt:lpstr>
      <vt:lpstr>Division 1 Collections Section N</vt:lpstr>
      <vt:lpstr>Division 1  English Boxes Section P</vt:lpstr>
      <vt:lpstr>Division II Seedlings</vt:lpstr>
      <vt:lpstr>Division III Youth (Under 19)</vt:lpstr>
      <vt:lpstr>Classification</vt:lpstr>
      <vt:lpstr>Entry Tags (cont)</vt:lpstr>
      <vt:lpstr>After classification</vt:lpstr>
      <vt:lpstr>Classification is Closed</vt:lpstr>
      <vt:lpstr>The Judges</vt:lpstr>
      <vt:lpstr>How the Iris is Initially Judged</vt:lpstr>
      <vt:lpstr>Judging Clerks</vt:lpstr>
      <vt:lpstr>Ribbons</vt:lpstr>
      <vt:lpstr>Awarding Ribbons</vt:lpstr>
      <vt:lpstr>Only one Color Ribbon per Named Cultivar</vt:lpstr>
      <vt:lpstr>Ribbon</vt:lpstr>
      <vt:lpstr>Best in Section (TB) Rosette Ribbon</vt:lpstr>
      <vt:lpstr>Best Section Rosette Ribbon</vt:lpstr>
      <vt:lpstr>At Least Five</vt:lpstr>
      <vt:lpstr>Best in Show Vase and Certificate</vt:lpstr>
      <vt:lpstr>Winners Table</vt:lpstr>
      <vt:lpstr>The Vases are Awarded</vt:lpstr>
      <vt:lpstr>Sweepstakes Award Silver Medal and Certificate</vt:lpstr>
      <vt:lpstr>Sweepstakes Runner-Up Bronze Medal and Certificate</vt:lpstr>
      <vt:lpstr>Division IV – Educational Exhibit</vt:lpstr>
      <vt:lpstr>Peoples Choice</vt:lpstr>
      <vt:lpstr>Presentation of Awards at 4PM</vt:lpstr>
      <vt:lpstr>Awards Summary</vt:lpstr>
      <vt:lpstr>End of Show</vt:lpstr>
      <vt:lpstr>The End</vt:lpstr>
      <vt:lpstr>Presentation for MVIS Iris Show</vt:lpstr>
    </vt:vector>
  </TitlesOfParts>
  <Manager>sdayres2@aol.com</Manager>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Mesilla Valley Iris Society Showing Irises</dc:title>
  <dc:subject>Growing Irises in the Desert</dc:subject>
  <dc:creator>Scarlett D Ayres</dc:creator>
  <cp:keywords>iris,irises, Tall Bearded, Standard Dwarf Bearded, MVIS, Mesilla Valley Iris Society</cp:keywords>
  <dc:description>Feel free to use or modify as needed.   However, please do not charge anyone for this presentation!</dc:description>
  <cp:lastModifiedBy>Scarlett Ayres</cp:lastModifiedBy>
  <cp:revision>87</cp:revision>
  <dcterms:created xsi:type="dcterms:W3CDTF">2007-02-17T13:14:15Z</dcterms:created>
  <dcterms:modified xsi:type="dcterms:W3CDTF">2019-10-04T23:57:18Z</dcterms:modified>
</cp:coreProperties>
</file>