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Lst>
  <p:notesMasterIdLst>
    <p:notesMasterId r:id="rId86"/>
  </p:notesMasterIdLst>
  <p:sldIdLst>
    <p:sldId id="256" r:id="rId3"/>
    <p:sldId id="397" r:id="rId4"/>
    <p:sldId id="702" r:id="rId5"/>
    <p:sldId id="474" r:id="rId6"/>
    <p:sldId id="641" r:id="rId7"/>
    <p:sldId id="642" r:id="rId8"/>
    <p:sldId id="643" r:id="rId9"/>
    <p:sldId id="644" r:id="rId10"/>
    <p:sldId id="645" r:id="rId11"/>
    <p:sldId id="646" r:id="rId12"/>
    <p:sldId id="647" r:id="rId13"/>
    <p:sldId id="648" r:id="rId14"/>
    <p:sldId id="672" r:id="rId15"/>
    <p:sldId id="650" r:id="rId16"/>
    <p:sldId id="651" r:id="rId17"/>
    <p:sldId id="653" r:id="rId18"/>
    <p:sldId id="654" r:id="rId19"/>
    <p:sldId id="656" r:id="rId20"/>
    <p:sldId id="658" r:id="rId21"/>
    <p:sldId id="662" r:id="rId22"/>
    <p:sldId id="655" r:id="rId23"/>
    <p:sldId id="657" r:id="rId24"/>
    <p:sldId id="697" r:id="rId25"/>
    <p:sldId id="699" r:id="rId26"/>
    <p:sldId id="700" r:id="rId27"/>
    <p:sldId id="701" r:id="rId28"/>
    <p:sldId id="731" r:id="rId29"/>
    <p:sldId id="703" r:id="rId30"/>
    <p:sldId id="696" r:id="rId31"/>
    <p:sldId id="581" r:id="rId32"/>
    <p:sldId id="582" r:id="rId33"/>
    <p:sldId id="430" r:id="rId34"/>
    <p:sldId id="580" r:id="rId35"/>
    <p:sldId id="433" r:id="rId36"/>
    <p:sldId id="553" r:id="rId37"/>
    <p:sldId id="434" r:id="rId38"/>
    <p:sldId id="435" r:id="rId39"/>
    <p:sldId id="618" r:id="rId40"/>
    <p:sldId id="439" r:id="rId41"/>
    <p:sldId id="440" r:id="rId42"/>
    <p:sldId id="617" r:id="rId43"/>
    <p:sldId id="640" r:id="rId44"/>
    <p:sldId id="596" r:id="rId45"/>
    <p:sldId id="597" r:id="rId46"/>
    <p:sldId id="616" r:id="rId47"/>
    <p:sldId id="624" r:id="rId48"/>
    <p:sldId id="598" r:id="rId49"/>
    <p:sldId id="599" r:id="rId50"/>
    <p:sldId id="600" r:id="rId51"/>
    <p:sldId id="601" r:id="rId52"/>
    <p:sldId id="622" r:id="rId53"/>
    <p:sldId id="444" r:id="rId54"/>
    <p:sldId id="445" r:id="rId55"/>
    <p:sldId id="613" r:id="rId56"/>
    <p:sldId id="446" r:id="rId57"/>
    <p:sldId id="447" r:id="rId58"/>
    <p:sldId id="448" r:id="rId59"/>
    <p:sldId id="449" r:id="rId60"/>
    <p:sldId id="450" r:id="rId61"/>
    <p:sldId id="451" r:id="rId62"/>
    <p:sldId id="612" r:id="rId63"/>
    <p:sldId id="602" r:id="rId64"/>
    <p:sldId id="611" r:id="rId65"/>
    <p:sldId id="607" r:id="rId66"/>
    <p:sldId id="609" r:id="rId67"/>
    <p:sldId id="610" r:id="rId68"/>
    <p:sldId id="538" r:id="rId69"/>
    <p:sldId id="614" r:id="rId70"/>
    <p:sldId id="291" r:id="rId71"/>
    <p:sldId id="525" r:id="rId72"/>
    <p:sldId id="526" r:id="rId73"/>
    <p:sldId id="687" r:id="rId74"/>
    <p:sldId id="676" r:id="rId75"/>
    <p:sldId id="666" r:id="rId76"/>
    <p:sldId id="675" r:id="rId77"/>
    <p:sldId id="678" r:id="rId78"/>
    <p:sldId id="679" r:id="rId79"/>
    <p:sldId id="680" r:id="rId80"/>
    <p:sldId id="681" r:id="rId81"/>
    <p:sldId id="682" r:id="rId82"/>
    <p:sldId id="683" r:id="rId83"/>
    <p:sldId id="684" r:id="rId84"/>
    <p:sldId id="685" r:id="rId85"/>
  </p:sldIdLst>
  <p:sldSz cx="9144000" cy="6858000" type="screen4x3"/>
  <p:notesSz cx="6858000" cy="9144000"/>
  <p:custShowLst>
    <p:custShow name="Presentation for MVIS Iris Show" id="0">
      <p:sldLst>
        <p:sld r:id="rId3"/>
        <p:sld r:id="rId4"/>
        <p:sld r:id="rId6"/>
        <p:sld r:id="rId72"/>
        <p:sld r:id="rId73"/>
      </p:sldLst>
    </p:custShow>
  </p:custShowLst>
  <p:defaultTextStyle>
    <a:defPPr>
      <a:defRPr lang="en-US"/>
    </a:defPPr>
    <a:lvl1pPr algn="ctr" rtl="0" fontAlgn="base">
      <a:spcBef>
        <a:spcPct val="0"/>
      </a:spcBef>
      <a:spcAft>
        <a:spcPct val="0"/>
      </a:spcAft>
      <a:defRPr sz="1200" b="1" i="1" kern="1200">
        <a:solidFill>
          <a:schemeClr val="tx2"/>
        </a:solidFill>
        <a:latin typeface="Comic Sans MS" panose="030F0702030302020204" pitchFamily="66" charset="0"/>
        <a:ea typeface="+mn-ea"/>
        <a:cs typeface="Arial" panose="020B0604020202020204" pitchFamily="34" charset="0"/>
      </a:defRPr>
    </a:lvl1pPr>
    <a:lvl2pPr marL="457200" algn="ctr" rtl="0" fontAlgn="base">
      <a:spcBef>
        <a:spcPct val="0"/>
      </a:spcBef>
      <a:spcAft>
        <a:spcPct val="0"/>
      </a:spcAft>
      <a:defRPr sz="1200" b="1" i="1" kern="1200">
        <a:solidFill>
          <a:schemeClr val="tx2"/>
        </a:solidFill>
        <a:latin typeface="Comic Sans MS" panose="030F0702030302020204" pitchFamily="66" charset="0"/>
        <a:ea typeface="+mn-ea"/>
        <a:cs typeface="Arial" panose="020B0604020202020204" pitchFamily="34" charset="0"/>
      </a:defRPr>
    </a:lvl2pPr>
    <a:lvl3pPr marL="914400" algn="ctr" rtl="0" fontAlgn="base">
      <a:spcBef>
        <a:spcPct val="0"/>
      </a:spcBef>
      <a:spcAft>
        <a:spcPct val="0"/>
      </a:spcAft>
      <a:defRPr sz="1200" b="1" i="1" kern="1200">
        <a:solidFill>
          <a:schemeClr val="tx2"/>
        </a:solidFill>
        <a:latin typeface="Comic Sans MS" panose="030F0702030302020204" pitchFamily="66" charset="0"/>
        <a:ea typeface="+mn-ea"/>
        <a:cs typeface="Arial" panose="020B0604020202020204" pitchFamily="34" charset="0"/>
      </a:defRPr>
    </a:lvl3pPr>
    <a:lvl4pPr marL="1371600" algn="ctr" rtl="0" fontAlgn="base">
      <a:spcBef>
        <a:spcPct val="0"/>
      </a:spcBef>
      <a:spcAft>
        <a:spcPct val="0"/>
      </a:spcAft>
      <a:defRPr sz="1200" b="1" i="1" kern="1200">
        <a:solidFill>
          <a:schemeClr val="tx2"/>
        </a:solidFill>
        <a:latin typeface="Comic Sans MS" panose="030F0702030302020204" pitchFamily="66" charset="0"/>
        <a:ea typeface="+mn-ea"/>
        <a:cs typeface="Arial" panose="020B0604020202020204" pitchFamily="34" charset="0"/>
      </a:defRPr>
    </a:lvl4pPr>
    <a:lvl5pPr marL="1828800" algn="ctr" rtl="0" fontAlgn="base">
      <a:spcBef>
        <a:spcPct val="0"/>
      </a:spcBef>
      <a:spcAft>
        <a:spcPct val="0"/>
      </a:spcAft>
      <a:defRPr sz="1200" b="1" i="1" kern="1200">
        <a:solidFill>
          <a:schemeClr val="tx2"/>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1200" b="1" i="1" kern="1200">
        <a:solidFill>
          <a:schemeClr val="tx2"/>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1200" b="1" i="1" kern="1200">
        <a:solidFill>
          <a:schemeClr val="tx2"/>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1200" b="1" i="1" kern="1200">
        <a:solidFill>
          <a:schemeClr val="tx2"/>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1200" b="1" i="1" kern="1200">
        <a:solidFill>
          <a:schemeClr val="tx2"/>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Rg st="1" end="85"/>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FFFFFF"/>
    <a:srgbClr val="FFCC99"/>
    <a:srgbClr val="FFFF99"/>
    <a:srgbClr val="CC3300"/>
    <a:srgbClr val="99CCFF"/>
    <a:srgbClr val="CC99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99" autoAdjust="0"/>
    <p:restoredTop sz="83836" autoAdjust="0"/>
  </p:normalViewPr>
  <p:slideViewPr>
    <p:cSldViewPr>
      <p:cViewPr varScale="1">
        <p:scale>
          <a:sx n="52" d="100"/>
          <a:sy n="52" d="100"/>
        </p:scale>
        <p:origin x="153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7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BEEFEF0-8589-4858-AB86-9C81B928707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b="0" i="0" smtClean="0">
                <a:solidFill>
                  <a:schemeClr val="tx1"/>
                </a:solidFill>
                <a:effectLst/>
                <a:latin typeface="Arial" charset="0"/>
                <a:cs typeface="Arial" charset="0"/>
              </a:defRPr>
            </a:lvl1pPr>
          </a:lstStyle>
          <a:p>
            <a:pPr>
              <a:defRPr/>
            </a:pPr>
            <a:endParaRPr lang="en-US"/>
          </a:p>
        </p:txBody>
      </p:sp>
      <p:sp>
        <p:nvSpPr>
          <p:cNvPr id="40963" name="Rectangle 3">
            <a:extLst>
              <a:ext uri="{FF2B5EF4-FFF2-40B4-BE49-F238E27FC236}">
                <a16:creationId xmlns:a16="http://schemas.microsoft.com/office/drawing/2014/main" id="{071DE3D6-89A6-47AF-9BEF-CE96DE15765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b="0" i="0" smtClean="0">
                <a:solidFill>
                  <a:schemeClr val="tx1"/>
                </a:solidFill>
                <a:effectLst/>
                <a:latin typeface="Arial" charset="0"/>
                <a:cs typeface="Arial" charset="0"/>
              </a:defRPr>
            </a:lvl1pPr>
          </a:lstStyle>
          <a:p>
            <a:pPr>
              <a:defRPr/>
            </a:pPr>
            <a:endParaRPr lang="en-US"/>
          </a:p>
        </p:txBody>
      </p:sp>
      <p:sp>
        <p:nvSpPr>
          <p:cNvPr id="148484" name="Rectangle 4">
            <a:extLst>
              <a:ext uri="{FF2B5EF4-FFF2-40B4-BE49-F238E27FC236}">
                <a16:creationId xmlns:a16="http://schemas.microsoft.com/office/drawing/2014/main" id="{911E8943-28E2-4A08-8FB7-7C5605E5566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a:extLst>
              <a:ext uri="{FF2B5EF4-FFF2-40B4-BE49-F238E27FC236}">
                <a16:creationId xmlns:a16="http://schemas.microsoft.com/office/drawing/2014/main" id="{9E1F42E6-3CC0-4E63-ADEC-F4CF7E433C79}"/>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a:extLst>
              <a:ext uri="{FF2B5EF4-FFF2-40B4-BE49-F238E27FC236}">
                <a16:creationId xmlns:a16="http://schemas.microsoft.com/office/drawing/2014/main" id="{05756D49-EA3A-4B31-A3B0-669D7B2EE4F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b="0" i="0" smtClean="0">
                <a:solidFill>
                  <a:schemeClr val="tx1"/>
                </a:solidFill>
                <a:effectLst/>
                <a:latin typeface="Arial" charset="0"/>
                <a:cs typeface="Arial" charset="0"/>
              </a:defRPr>
            </a:lvl1pPr>
          </a:lstStyle>
          <a:p>
            <a:pPr>
              <a:defRPr/>
            </a:pPr>
            <a:endParaRPr lang="en-US"/>
          </a:p>
        </p:txBody>
      </p:sp>
      <p:sp>
        <p:nvSpPr>
          <p:cNvPr id="40967" name="Rectangle 7">
            <a:extLst>
              <a:ext uri="{FF2B5EF4-FFF2-40B4-BE49-F238E27FC236}">
                <a16:creationId xmlns:a16="http://schemas.microsoft.com/office/drawing/2014/main" id="{844CADE4-293A-48CD-8971-3C906B66EFE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b="0" i="0">
                <a:solidFill>
                  <a:schemeClr val="tx1"/>
                </a:solidFill>
                <a:latin typeface="Arial" panose="020B0604020202020204" pitchFamily="34" charset="0"/>
              </a:defRPr>
            </a:lvl1pPr>
          </a:lstStyle>
          <a:p>
            <a:fld id="{8F57C3A4-B2B8-4618-9BB4-5A8727338AF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oopext.colostate.edu/TRA/PLANTS/pH.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62B66CEE-9B3E-498F-8716-0477102D1A7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8F60073-81A6-4F4A-958C-C3BC31474E04}" type="slidenum">
              <a:rPr lang="en-US" altLang="en-US" b="0" i="0">
                <a:solidFill>
                  <a:schemeClr val="tx1"/>
                </a:solidFill>
                <a:latin typeface="Arial" panose="020B0604020202020204" pitchFamily="34" charset="0"/>
              </a:rPr>
              <a:pPr eaLnBrk="1" hangingPunct="1"/>
              <a:t>1</a:t>
            </a:fld>
            <a:endParaRPr lang="en-US" altLang="en-US" b="0" i="0">
              <a:solidFill>
                <a:schemeClr val="tx1"/>
              </a:solidFill>
              <a:latin typeface="Arial" panose="020B0604020202020204" pitchFamily="34" charset="0"/>
            </a:endParaRPr>
          </a:p>
        </p:txBody>
      </p:sp>
      <p:sp>
        <p:nvSpPr>
          <p:cNvPr id="149507" name="Rectangle 2">
            <a:extLst>
              <a:ext uri="{FF2B5EF4-FFF2-40B4-BE49-F238E27FC236}">
                <a16:creationId xmlns:a16="http://schemas.microsoft.com/office/drawing/2014/main" id="{B9E15A90-B9C1-4E0F-97FC-F658C40FA748}"/>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41CF60CD-91CC-4F74-9BCA-59A8E7C02DC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1FEF811-4704-4EA7-B5F1-17E92DB4EF1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3F4C8F0-E70A-4664-A86B-1E0347877548}" type="slidenum">
              <a:rPr lang="en-US" altLang="en-US" b="0" i="0">
                <a:solidFill>
                  <a:schemeClr val="tx1"/>
                </a:solidFill>
                <a:latin typeface="Arial" panose="020B0604020202020204" pitchFamily="34" charset="0"/>
              </a:rPr>
              <a:pPr eaLnBrk="1" hangingPunct="1"/>
              <a:t>10</a:t>
            </a:fld>
            <a:endParaRPr lang="en-US" altLang="en-US" b="0" i="0">
              <a:solidFill>
                <a:schemeClr val="tx1"/>
              </a:solidFill>
              <a:latin typeface="Arial" panose="020B0604020202020204" pitchFamily="34" charset="0"/>
            </a:endParaRPr>
          </a:p>
        </p:txBody>
      </p:sp>
      <p:sp>
        <p:nvSpPr>
          <p:cNvPr id="183299" name="Rectangle 2">
            <a:extLst>
              <a:ext uri="{FF2B5EF4-FFF2-40B4-BE49-F238E27FC236}">
                <a16:creationId xmlns:a16="http://schemas.microsoft.com/office/drawing/2014/main" id="{E6B39657-AEE6-4EB2-BD6C-1F84502C8DBE}"/>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B8D6E44C-5FC0-4CD2-964B-41E01E33F351}"/>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Good BBs have round, ruffled petals that complement their small size.</a:t>
            </a:r>
          </a:p>
          <a:p>
            <a:pPr eaLnBrk="1" hangingPunct="1"/>
            <a:r>
              <a:rPr lang="en-US" altLang="en-US">
                <a:latin typeface="Arial" panose="020B0604020202020204" pitchFamily="34" charset="0"/>
                <a:cs typeface="Arial" panose="020B0604020202020204" pitchFamily="34" charset="0"/>
              </a:rPr>
              <a:t>The Knowlton Medal is awarded to a Border Bearded Iris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88F2B704-95E8-4E43-A5A7-3C4F2B18E093}"/>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AF3359D-156E-482C-B025-81837CE1BBD0}" type="slidenum">
              <a:rPr lang="en-US" altLang="en-US" b="0" i="0">
                <a:solidFill>
                  <a:schemeClr val="tx1"/>
                </a:solidFill>
                <a:latin typeface="Arial" panose="020B0604020202020204" pitchFamily="34" charset="0"/>
              </a:rPr>
              <a:pPr eaLnBrk="1" hangingPunct="1"/>
              <a:t>11</a:t>
            </a:fld>
            <a:endParaRPr lang="en-US" altLang="en-US" b="0" i="0">
              <a:solidFill>
                <a:schemeClr val="tx1"/>
              </a:solidFill>
              <a:latin typeface="Arial" panose="020B0604020202020204" pitchFamily="34" charset="0"/>
            </a:endParaRPr>
          </a:p>
        </p:txBody>
      </p:sp>
      <p:sp>
        <p:nvSpPr>
          <p:cNvPr id="184323" name="Rectangle 2">
            <a:extLst>
              <a:ext uri="{FF2B5EF4-FFF2-40B4-BE49-F238E27FC236}">
                <a16:creationId xmlns:a16="http://schemas.microsoft.com/office/drawing/2014/main" id="{D4E40A23-17D1-4CD0-8FD6-7D1F7B689EA3}"/>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CF5A9415-6D61-4C7C-B92A-737AFFC52FDD}"/>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Flaring and semi-flaring falls are preferred in MTB’s\The Williamson-White Medal is awarded annually to a Miniature Tall Bearded iris</a:t>
            </a:r>
          </a:p>
          <a:p>
            <a:pPr eaLnBrk="1" hangingPunct="1"/>
            <a:r>
              <a:rPr lang="en-US" altLang="en-US">
                <a:latin typeface="Arial" panose="020B0604020202020204" pitchFamily="34" charset="0"/>
                <a:cs typeface="Arial" panose="020B0604020202020204" pitchFamily="34" charset="0"/>
              </a:rPr>
              <a:t>New color and patterns in MTB rank high</a:t>
            </a:r>
          </a:p>
          <a:p>
            <a:pPr eaLnBrk="1" hangingPunct="1"/>
            <a:r>
              <a:rPr lang="en-US" altLang="en-US">
                <a:latin typeface="Arial" panose="020B0604020202020204" pitchFamily="34" charset="0"/>
                <a:cs typeface="Arial" panose="020B0604020202020204" pitchFamily="34" charset="0"/>
              </a:rPr>
              <a:t>this class of iris has long been neglected by plants breeders, but deservedly, they are now receiving much more of the hybridizers’ attention, and more new varieties are becoming available from specialist growers. </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8C24A4F4-8BA6-4E44-B081-B6F42AAC8EBB}"/>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E80090D-01A7-4BB4-9257-6157C1B7DA0D}" type="slidenum">
              <a:rPr lang="en-US" altLang="en-US" b="0" i="0">
                <a:solidFill>
                  <a:schemeClr val="tx1"/>
                </a:solidFill>
                <a:latin typeface="Arial" panose="020B0604020202020204" pitchFamily="34" charset="0"/>
              </a:rPr>
              <a:pPr eaLnBrk="1" hangingPunct="1"/>
              <a:t>12</a:t>
            </a:fld>
            <a:endParaRPr lang="en-US" altLang="en-US" b="0" i="0">
              <a:solidFill>
                <a:schemeClr val="tx1"/>
              </a:solidFill>
              <a:latin typeface="Arial" panose="020B0604020202020204" pitchFamily="34" charset="0"/>
            </a:endParaRPr>
          </a:p>
        </p:txBody>
      </p:sp>
      <p:sp>
        <p:nvSpPr>
          <p:cNvPr id="185347" name="Rectangle 2">
            <a:extLst>
              <a:ext uri="{FF2B5EF4-FFF2-40B4-BE49-F238E27FC236}">
                <a16:creationId xmlns:a16="http://schemas.microsoft.com/office/drawing/2014/main" id="{121FA175-5162-442A-950E-AD2BE11DE46C}"/>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E8F64FFF-B37E-43A8-A249-0A15B9659F3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 quality space age flower will have all three flounces, spoons or horn.  They will be of the same size.</a:t>
            </a:r>
          </a:p>
          <a:p>
            <a:pPr eaLnBrk="1" hangingPunct="1"/>
            <a:r>
              <a:rPr lang="en-US" altLang="en-US">
                <a:latin typeface="Arial" panose="020B0604020202020204" pitchFamily="34" charset="0"/>
                <a:cs typeface="Arial" panose="020B0604020202020204" pitchFamily="34" charset="0"/>
              </a:rPr>
              <a:t>Pictures are Momentus Occasion, Mesmerizier, Snow Spoon and Thornbird.</a:t>
            </a:r>
          </a:p>
          <a:p>
            <a:pPr eaLnBrk="1" hangingPunct="1"/>
            <a:r>
              <a:rPr lang="en-US" altLang="en-US">
                <a:latin typeface="Arial" panose="020B0604020202020204" pitchFamily="34" charset="0"/>
                <a:cs typeface="Arial" panose="020B0604020202020204" pitchFamily="34" charset="0"/>
              </a:rPr>
              <a:t>Space Agers are named as such, because they came to prominence during the Space Age (i.e. the late 1970’s) However, they really have been around much longer. What makes them so different from other iris is that the rib that extends from the end of the beard down the fall has lifted from its bed, curving up into a horn. Past hybridizers made crosses to enhance this characteristic, and initially managing to lengthen the horn, eventually succeeded in getting it to curve back on itself to form a hook, flattened the end to give a spoon, and even flattened the whole horn forming a flounce.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Many spageagers hybridizers  long term goal is a true double iris where the flounce has been breed so lo large in that it can qualify as a petal.  Recent breakthroughs make this goal a possibility within the next generation.</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5E095E4A-ACBB-40B8-9099-4DC021853357}"/>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79ED124A-F8A8-4B38-8348-CFA5F9B95E29}"/>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86372" name="Slide Number Placeholder 3">
            <a:extLst>
              <a:ext uri="{FF2B5EF4-FFF2-40B4-BE49-F238E27FC236}">
                <a16:creationId xmlns:a16="http://schemas.microsoft.com/office/drawing/2014/main" id="{43CA98AB-CBD9-4011-99B0-A1BF640C3C4A}"/>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96A3EF1-0649-453A-B4CF-38B1004A4B0A}" type="slidenum">
              <a:rPr lang="en-US" altLang="en-US" b="0" i="0">
                <a:solidFill>
                  <a:schemeClr val="tx1"/>
                </a:solidFill>
                <a:latin typeface="Arial" panose="020B0604020202020204" pitchFamily="34" charset="0"/>
              </a:rPr>
              <a:pPr eaLnBrk="1" hangingPunct="1"/>
              <a:t>13</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5F5EE7B0-F9A3-4BB9-B557-99836AA8995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FAAAFC5-CF23-4391-890E-15824FF6059E}" type="slidenum">
              <a:rPr lang="en-US" altLang="en-US" b="0" i="0">
                <a:solidFill>
                  <a:schemeClr val="tx1"/>
                </a:solidFill>
                <a:latin typeface="Arial" panose="020B0604020202020204" pitchFamily="34" charset="0"/>
              </a:rPr>
              <a:pPr eaLnBrk="1" hangingPunct="1"/>
              <a:t>14</a:t>
            </a:fld>
            <a:endParaRPr lang="en-US" altLang="en-US" b="0" i="0">
              <a:solidFill>
                <a:schemeClr val="tx1"/>
              </a:solidFill>
              <a:latin typeface="Arial" panose="020B0604020202020204" pitchFamily="34" charset="0"/>
            </a:endParaRPr>
          </a:p>
        </p:txBody>
      </p:sp>
      <p:sp>
        <p:nvSpPr>
          <p:cNvPr id="188419" name="Rectangle 2">
            <a:extLst>
              <a:ext uri="{FF2B5EF4-FFF2-40B4-BE49-F238E27FC236}">
                <a16:creationId xmlns:a16="http://schemas.microsoft.com/office/drawing/2014/main" id="{C2A6854D-224D-4A87-939B-037B8FC181F0}"/>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BD3B85FD-914F-4C21-A048-4DB5F1C0D084}"/>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Two very different types of irises are grouped together under the term "aril". These are the oncocyclus and regelia irises of the Near East. Actually, their beards are rather sparse, being long and straggly on the regelias, and nothing more than a wide "fuzzy" patch on the oncocyclus. </a:t>
            </a:r>
          </a:p>
          <a:p>
            <a:pPr eaLnBrk="1" hangingPunct="1"/>
            <a:r>
              <a:rPr lang="en-US" altLang="en-US">
                <a:latin typeface="Arial" panose="020B0604020202020204" pitchFamily="34" charset="0"/>
                <a:cs typeface="Arial" panose="020B0604020202020204" pitchFamily="34" charset="0"/>
              </a:rPr>
              <a:t>Most arilbreds are tall and have large blooms. They usually bloom earlier than the TBs, with the SDBs and the IBs.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13E283A1-5FCD-45C5-B6E6-20D3508E8E85}"/>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23CD9875-EFD7-40A3-A238-5E4D5FA46A6C}"/>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89444" name="Slide Number Placeholder 3">
            <a:extLst>
              <a:ext uri="{FF2B5EF4-FFF2-40B4-BE49-F238E27FC236}">
                <a16:creationId xmlns:a16="http://schemas.microsoft.com/office/drawing/2014/main" id="{00B0E52F-A642-4128-8BD0-A4DF23218B02}"/>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0EA4BB8-BC0C-41AE-89FB-36E073F2ABAA}" type="slidenum">
              <a:rPr lang="en-US" altLang="en-US" b="0" i="0">
                <a:solidFill>
                  <a:schemeClr val="tx1"/>
                </a:solidFill>
                <a:latin typeface="Arial" panose="020B0604020202020204" pitchFamily="34" charset="0"/>
              </a:rPr>
              <a:pPr eaLnBrk="1" hangingPunct="1"/>
              <a:t>15</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263BF703-C206-43CD-A805-77F0F14BCFC3}"/>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09878642-05F1-41CC-B583-80B9F179A416}"/>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90468" name="Slide Number Placeholder 3">
            <a:extLst>
              <a:ext uri="{FF2B5EF4-FFF2-40B4-BE49-F238E27FC236}">
                <a16:creationId xmlns:a16="http://schemas.microsoft.com/office/drawing/2014/main" id="{81AFB412-C6C8-42A1-B0F8-FC97BE3593EB}"/>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AF09B8F-0BF7-40EB-9C76-95E85C68589E}" type="slidenum">
              <a:rPr lang="en-US" altLang="en-US" b="0" i="0">
                <a:solidFill>
                  <a:schemeClr val="tx1"/>
                </a:solidFill>
                <a:latin typeface="Arial" panose="020B0604020202020204" pitchFamily="34" charset="0"/>
              </a:rPr>
              <a:pPr eaLnBrk="1" hangingPunct="1"/>
              <a:t>16</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8D7FA04C-8A77-4555-BCD2-4B1F4DDE557E}"/>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527507B7-6A11-45BF-9E20-D76EC73D8952}"/>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91492" name="Slide Number Placeholder 3">
            <a:extLst>
              <a:ext uri="{FF2B5EF4-FFF2-40B4-BE49-F238E27FC236}">
                <a16:creationId xmlns:a16="http://schemas.microsoft.com/office/drawing/2014/main" id="{03E5C8DD-B84A-4A0A-BDF4-6FB78000DD79}"/>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0003060-7CDE-4D9B-B83E-0873D388F38E}" type="slidenum">
              <a:rPr lang="en-US" altLang="en-US" b="0" i="0">
                <a:solidFill>
                  <a:schemeClr val="tx1"/>
                </a:solidFill>
                <a:latin typeface="Arial" panose="020B0604020202020204" pitchFamily="34" charset="0"/>
              </a:rPr>
              <a:pPr eaLnBrk="1" hangingPunct="1"/>
              <a:t>17</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6653EB4E-D2D0-4C32-873B-234F43C22AAB}"/>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122B43A-9536-4F92-BEC8-D25E7EFB1BC2}" type="slidenum">
              <a:rPr lang="en-US" altLang="en-US" b="0" i="0">
                <a:solidFill>
                  <a:schemeClr val="tx1"/>
                </a:solidFill>
                <a:latin typeface="Arial" panose="020B0604020202020204" pitchFamily="34" charset="0"/>
              </a:rPr>
              <a:pPr eaLnBrk="1" hangingPunct="1"/>
              <a:t>18</a:t>
            </a:fld>
            <a:endParaRPr lang="en-US" altLang="en-US" b="0" i="0">
              <a:solidFill>
                <a:schemeClr val="tx1"/>
              </a:solidFill>
              <a:latin typeface="Arial" panose="020B0604020202020204" pitchFamily="34" charset="0"/>
            </a:endParaRPr>
          </a:p>
        </p:txBody>
      </p:sp>
      <p:sp>
        <p:nvSpPr>
          <p:cNvPr id="192515" name="Rectangle 2">
            <a:extLst>
              <a:ext uri="{FF2B5EF4-FFF2-40B4-BE49-F238E27FC236}">
                <a16:creationId xmlns:a16="http://schemas.microsoft.com/office/drawing/2014/main" id="{C9FEC0A0-583D-41A7-B210-871B3DB0B42F}"/>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C821A529-F521-4ED1-B6E5-BB6648E63ECD}"/>
              </a:ext>
            </a:extLst>
          </p:cNvPr>
          <p:cNvSpPr>
            <a:spLocks noGrp="1" noChangeArrowheads="1"/>
          </p:cNvSpPr>
          <p:nvPr>
            <p:ph type="body" idx="1"/>
          </p:nvPr>
        </p:nvSpPr>
        <p:spPr>
          <a:noFill/>
        </p:spPr>
        <p:txBody>
          <a:bodyPr/>
          <a:lstStyle/>
          <a:p>
            <a:pPr algn="ctr" eaLnBrk="1" hangingPunct="1"/>
            <a:r>
              <a:rPr lang="en-US" altLang="en-US" b="1">
                <a:latin typeface="Arial" panose="020B0604020202020204" pitchFamily="34" charset="0"/>
                <a:cs typeface="Arial" panose="020B0604020202020204" pitchFamily="34" charset="0"/>
              </a:rPr>
              <a:t>KEDESH</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(James Whitely, R. 2001), (OGB tet.), </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39DE52D5-5040-4863-A3C1-EB54160ECADC}"/>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1135645-E484-437E-9BE3-55AA8532CB8E}" type="slidenum">
              <a:rPr lang="en-US" altLang="en-US" b="0" i="0">
                <a:solidFill>
                  <a:schemeClr val="tx1"/>
                </a:solidFill>
                <a:latin typeface="Arial" panose="020B0604020202020204" pitchFamily="34" charset="0"/>
              </a:rPr>
              <a:pPr eaLnBrk="1" hangingPunct="1"/>
              <a:t>19</a:t>
            </a:fld>
            <a:endParaRPr lang="en-US" altLang="en-US" b="0" i="0">
              <a:solidFill>
                <a:schemeClr val="tx1"/>
              </a:solidFill>
              <a:latin typeface="Arial" panose="020B0604020202020204" pitchFamily="34" charset="0"/>
            </a:endParaRPr>
          </a:p>
        </p:txBody>
      </p:sp>
      <p:sp>
        <p:nvSpPr>
          <p:cNvPr id="194563" name="Rectangle 2">
            <a:extLst>
              <a:ext uri="{FF2B5EF4-FFF2-40B4-BE49-F238E27FC236}">
                <a16:creationId xmlns:a16="http://schemas.microsoft.com/office/drawing/2014/main" id="{574D4A6F-D4AA-42D7-835F-F64AA97C7A13}"/>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380DAFD4-38EF-45C6-94B6-A7F6219144B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C9FAEBA6-5B2E-4EEC-AAE3-F4128B57AEB1}"/>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8935C7A-A80F-4CAB-AAAA-92714B36A6A8}" type="slidenum">
              <a:rPr lang="en-US" altLang="en-US" b="0" i="0">
                <a:solidFill>
                  <a:schemeClr val="tx1"/>
                </a:solidFill>
                <a:latin typeface="Arial" panose="020B0604020202020204" pitchFamily="34" charset="0"/>
              </a:rPr>
              <a:pPr eaLnBrk="1" hangingPunct="1"/>
              <a:t>2</a:t>
            </a:fld>
            <a:endParaRPr lang="en-US" altLang="en-US" b="0" i="0">
              <a:solidFill>
                <a:schemeClr val="tx1"/>
              </a:solidFill>
              <a:latin typeface="Arial" panose="020B0604020202020204" pitchFamily="34" charset="0"/>
            </a:endParaRPr>
          </a:p>
        </p:txBody>
      </p:sp>
      <p:sp>
        <p:nvSpPr>
          <p:cNvPr id="150531" name="Rectangle 2">
            <a:extLst>
              <a:ext uri="{FF2B5EF4-FFF2-40B4-BE49-F238E27FC236}">
                <a16:creationId xmlns:a16="http://schemas.microsoft.com/office/drawing/2014/main" id="{01DF3CBB-2B57-41BE-AA4C-9159F1EE6BB6}"/>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7DE8B64B-00E0-48C4-95DE-6996123787B2}"/>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The names of the irises are</a:t>
            </a:r>
          </a:p>
          <a:p>
            <a:pPr eaLnBrk="1" hangingPunct="1"/>
            <a:r>
              <a:rPr lang="en-US" altLang="en-US">
                <a:latin typeface="Arial" panose="020B0604020202020204" pitchFamily="34" charset="0"/>
                <a:cs typeface="Arial" panose="020B0604020202020204" pitchFamily="34" charset="0"/>
              </a:rPr>
              <a:t>Vizier</a:t>
            </a:r>
          </a:p>
          <a:p>
            <a:pPr eaLnBrk="1" hangingPunct="1"/>
            <a:r>
              <a:rPr lang="en-US" altLang="en-US">
                <a:latin typeface="Arial" panose="020B0604020202020204" pitchFamily="34" charset="0"/>
                <a:cs typeface="Arial" panose="020B0604020202020204" pitchFamily="34" charset="0"/>
              </a:rPr>
              <a:t>Lady Friend</a:t>
            </a:r>
          </a:p>
          <a:p>
            <a:pPr eaLnBrk="1" hangingPunct="1"/>
            <a:r>
              <a:rPr lang="en-US" altLang="en-US">
                <a:latin typeface="Arial" panose="020B0604020202020204" pitchFamily="34" charset="0"/>
                <a:cs typeface="Arial" panose="020B0604020202020204" pitchFamily="34" charset="0"/>
              </a:rPr>
              <a:t>Aplomb</a:t>
            </a:r>
          </a:p>
          <a:p>
            <a:pPr eaLnBrk="1" hangingPunct="1"/>
            <a:r>
              <a:rPr lang="en-US" altLang="en-US">
                <a:latin typeface="Arial" panose="020B0604020202020204" pitchFamily="34" charset="0"/>
                <a:cs typeface="Arial" panose="020B0604020202020204" pitchFamily="34" charset="0"/>
              </a:rPr>
              <a:t>Gypsy Romance</a:t>
            </a:r>
          </a:p>
          <a:p>
            <a:pPr eaLnBrk="1" hangingPunct="1"/>
            <a:r>
              <a:rPr lang="en-US" altLang="en-US">
                <a:latin typeface="Arial" panose="020B0604020202020204" pitchFamily="34" charset="0"/>
                <a:cs typeface="Arial" panose="020B0604020202020204" pitchFamily="34" charset="0"/>
              </a:rPr>
              <a:t>Dusky Challenger</a:t>
            </a:r>
          </a:p>
          <a:p>
            <a:pPr eaLnBrk="1" hangingPunct="1"/>
            <a:r>
              <a:rPr lang="en-US" altLang="en-US">
                <a:latin typeface="Arial" panose="020B0604020202020204" pitchFamily="34" charset="0"/>
                <a:cs typeface="Arial" panose="020B0604020202020204" pitchFamily="34" charset="0"/>
              </a:rPr>
              <a:t>Autumn Bugler</a:t>
            </a:r>
          </a:p>
          <a:p>
            <a:pPr eaLnBrk="1" hangingPunct="1"/>
            <a:r>
              <a:rPr lang="en-US" altLang="en-US">
                <a:latin typeface="Arial" panose="020B0604020202020204" pitchFamily="34" charset="0"/>
                <a:cs typeface="Arial" panose="020B0604020202020204" pitchFamily="34" charset="0"/>
              </a:rPr>
              <a:t>Blue Suede Shoes</a:t>
            </a:r>
          </a:p>
          <a:p>
            <a:pPr eaLnBrk="1" hangingPunct="1"/>
            <a:r>
              <a:rPr lang="en-US" altLang="en-US">
                <a:latin typeface="Arial" panose="020B0604020202020204" pitchFamily="34" charset="0"/>
                <a:cs typeface="Arial" panose="020B0604020202020204" pitchFamily="34" charset="0"/>
              </a:rPr>
              <a:t>Blue</a:t>
            </a:r>
          </a:p>
          <a:p>
            <a:pPr eaLnBrk="1" hangingPunct="1"/>
            <a:r>
              <a:rPr lang="en-US" altLang="en-US">
                <a:latin typeface="Arial" panose="020B0604020202020204" pitchFamily="34" charset="0"/>
                <a:cs typeface="Arial" panose="020B0604020202020204" pitchFamily="34" charset="0"/>
              </a:rPr>
              <a:t>Abigua </a:t>
            </a:r>
          </a:p>
          <a:p>
            <a:pPr eaLnBrk="1" hangingPunct="1"/>
            <a:r>
              <a:rPr lang="en-US" altLang="en-US">
                <a:latin typeface="Arial" panose="020B0604020202020204" pitchFamily="34" charset="0"/>
                <a:cs typeface="Arial" panose="020B0604020202020204" pitchFamily="34" charset="0"/>
              </a:rPr>
              <a:t>Yaquina Falls</a:t>
            </a:r>
          </a:p>
          <a:p>
            <a:pPr eaLnBrk="1" hangingPunct="1"/>
            <a:r>
              <a:rPr lang="en-US" altLang="en-US">
                <a:latin typeface="Arial" panose="020B0604020202020204" pitchFamily="34" charset="0"/>
                <a:cs typeface="Arial" panose="020B0604020202020204" pitchFamily="34" charset="0"/>
              </a:rPr>
              <a:t>Unknown White</a:t>
            </a:r>
          </a:p>
          <a:p>
            <a:pPr eaLnBrk="1" hangingPunct="1"/>
            <a:r>
              <a:rPr lang="en-US" altLang="en-US">
                <a:latin typeface="Arial" panose="020B0604020202020204" pitchFamily="34" charset="0"/>
                <a:cs typeface="Arial" panose="020B0604020202020204" pitchFamily="34" charset="0"/>
              </a:rPr>
              <a:t>Total Recall</a:t>
            </a:r>
          </a:p>
          <a:p>
            <a:pPr eaLnBrk="1" hangingPunct="1"/>
            <a:r>
              <a:rPr lang="en-US" altLang="en-US">
                <a:latin typeface="Arial" panose="020B0604020202020204" pitchFamily="34" charset="0"/>
                <a:cs typeface="Arial" panose="020B0604020202020204" pitchFamily="34" charset="0"/>
              </a:rPr>
              <a:t>Pure As Gold</a:t>
            </a:r>
          </a:p>
          <a:p>
            <a:pPr eaLnBrk="1" hangingPunct="1"/>
            <a:r>
              <a:rPr lang="en-US" altLang="en-US">
                <a:latin typeface="Arial" panose="020B0604020202020204" pitchFamily="34" charset="0"/>
                <a:cs typeface="Arial" panose="020B0604020202020204" pitchFamily="34" charset="0"/>
              </a:rPr>
              <a:t>Golden Panther</a:t>
            </a:r>
          </a:p>
          <a:p>
            <a:pPr eaLnBrk="1" hangingPunct="1"/>
            <a:r>
              <a:rPr lang="en-US" altLang="en-US">
                <a:latin typeface="Arial" panose="020B0604020202020204" pitchFamily="34" charset="0"/>
                <a:cs typeface="Arial" panose="020B0604020202020204" pitchFamily="34" charset="0"/>
              </a:rPr>
              <a:t>Orange Harvest</a:t>
            </a:r>
          </a:p>
          <a:p>
            <a:pPr eaLnBrk="1" hangingPunct="1"/>
            <a:r>
              <a:rPr lang="en-US" altLang="en-US">
                <a:latin typeface="Arial" panose="020B0604020202020204" pitchFamily="34" charset="0"/>
                <a:cs typeface="Arial" panose="020B0604020202020204" pitchFamily="34" charset="0"/>
              </a:rPr>
              <a:t>Rustle Of Spring</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Heidi Alana</a:t>
            </a:r>
          </a:p>
          <a:p>
            <a:pPr eaLnBrk="1" hangingPunct="1"/>
            <a:r>
              <a:rPr lang="en-US" altLang="en-US">
                <a:latin typeface="Arial" panose="020B0604020202020204" pitchFamily="34" charset="0"/>
                <a:cs typeface="Arial" panose="020B0604020202020204" pitchFamily="34" charset="0"/>
              </a:rPr>
              <a:t>Vanity</a:t>
            </a:r>
          </a:p>
          <a:p>
            <a:pPr eaLnBrk="1" hangingPunct="1"/>
            <a:r>
              <a:rPr lang="en-US" altLang="en-US">
                <a:latin typeface="Arial" panose="020B0604020202020204" pitchFamily="34" charset="0"/>
                <a:cs typeface="Arial" panose="020B0604020202020204" pitchFamily="34" charset="0"/>
              </a:rPr>
              <a:t>Bally Castle</a:t>
            </a:r>
          </a:p>
          <a:p>
            <a:pPr eaLnBrk="1" hangingPunct="1"/>
            <a:r>
              <a:rPr lang="en-US" altLang="en-US">
                <a:latin typeface="Arial" panose="020B0604020202020204" pitchFamily="34" charset="0"/>
                <a:cs typeface="Arial" panose="020B0604020202020204" pitchFamily="34" charset="0"/>
              </a:rPr>
              <a:t>Margarita Time</a:t>
            </a:r>
          </a:p>
          <a:p>
            <a:pPr eaLnBrk="1" hangingPunct="1"/>
            <a:r>
              <a:rPr lang="en-US" altLang="en-US">
                <a:latin typeface="Arial" panose="020B0604020202020204" pitchFamily="34" charset="0"/>
                <a:cs typeface="Arial" panose="020B0604020202020204" pitchFamily="34" charset="0"/>
              </a:rPr>
              <a:t>Foolish Fancy</a:t>
            </a:r>
          </a:p>
          <a:p>
            <a:pPr eaLnBrk="1" hangingPunct="1"/>
            <a:r>
              <a:rPr lang="en-US" altLang="en-US">
                <a:latin typeface="Arial" panose="020B0604020202020204" pitchFamily="34" charset="0"/>
                <a:cs typeface="Arial" panose="020B0604020202020204" pitchFamily="34" charset="0"/>
              </a:rPr>
              <a:t> Dynamite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0CB286FB-661B-47FE-A2FD-C6740A2EF1D7}"/>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D545BB84-A59E-4B8D-A600-9C0C4895540F}"/>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95588" name="Slide Number Placeholder 3">
            <a:extLst>
              <a:ext uri="{FF2B5EF4-FFF2-40B4-BE49-F238E27FC236}">
                <a16:creationId xmlns:a16="http://schemas.microsoft.com/office/drawing/2014/main" id="{7E820C2D-FCC2-4B1B-A259-CA0646F8A0D2}"/>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269E7AB-BAC5-45E8-84AD-1B1F23AF629E}" type="slidenum">
              <a:rPr lang="en-US" altLang="en-US" b="0" i="0">
                <a:solidFill>
                  <a:schemeClr val="tx1"/>
                </a:solidFill>
                <a:latin typeface="Arial" panose="020B0604020202020204" pitchFamily="34" charset="0"/>
              </a:rPr>
              <a:pPr eaLnBrk="1" hangingPunct="1"/>
              <a:t>20</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C537F255-7BDA-4D97-B316-5FC94AC89AF8}"/>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332AE58-58F2-4685-AC90-8953B207DA8C}" type="slidenum">
              <a:rPr lang="en-US" altLang="en-US" b="0" i="0">
                <a:solidFill>
                  <a:schemeClr val="tx1"/>
                </a:solidFill>
                <a:latin typeface="Arial" panose="020B0604020202020204" pitchFamily="34" charset="0"/>
              </a:rPr>
              <a:pPr eaLnBrk="1" hangingPunct="1"/>
              <a:t>21</a:t>
            </a:fld>
            <a:endParaRPr lang="en-US" altLang="en-US" b="0" i="0">
              <a:solidFill>
                <a:schemeClr val="tx1"/>
              </a:solidFill>
              <a:latin typeface="Arial" panose="020B0604020202020204" pitchFamily="34" charset="0"/>
            </a:endParaRPr>
          </a:p>
        </p:txBody>
      </p:sp>
      <p:sp>
        <p:nvSpPr>
          <p:cNvPr id="196611" name="Rectangle 2">
            <a:extLst>
              <a:ext uri="{FF2B5EF4-FFF2-40B4-BE49-F238E27FC236}">
                <a16:creationId xmlns:a16="http://schemas.microsoft.com/office/drawing/2014/main" id="{C278D88A-43FC-4C23-9A72-13B1E816F657}"/>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720F2B78-7BD8-44A0-89F9-BF41154044BA}"/>
              </a:ext>
            </a:extLst>
          </p:cNvPr>
          <p:cNvSpPr>
            <a:spLocks noGrp="1" noChangeArrowheads="1"/>
          </p:cNvSpPr>
          <p:nvPr>
            <p:ph type="body" idx="1"/>
          </p:nvPr>
        </p:nvSpPr>
        <p:spPr>
          <a:noFill/>
        </p:spPr>
        <p:txBody>
          <a:bodyPr/>
          <a:lstStyle/>
          <a:p>
            <a:pPr algn="ctr" eaLnBrk="1" hangingPunct="1"/>
            <a:r>
              <a:rPr lang="en-US" altLang="en-US" b="1">
                <a:latin typeface="Arial" panose="020B0604020202020204" pitchFamily="34" charset="0"/>
                <a:cs typeface="Arial" panose="020B0604020202020204" pitchFamily="34" charset="0"/>
              </a:rPr>
              <a:t>DAMFINO</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(Sharon McAllister, R. 1998), (OGB)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54243C00-EB06-4982-8341-E49CA189CBC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F66CF47-4403-44B0-B747-3316E74C55B2}" type="slidenum">
              <a:rPr lang="en-US" altLang="en-US" b="0" i="0">
                <a:solidFill>
                  <a:schemeClr val="tx1"/>
                </a:solidFill>
                <a:latin typeface="Arial" panose="020B0604020202020204" pitchFamily="34" charset="0"/>
              </a:rPr>
              <a:pPr eaLnBrk="1" hangingPunct="1"/>
              <a:t>22</a:t>
            </a:fld>
            <a:endParaRPr lang="en-US" altLang="en-US" b="0" i="0">
              <a:solidFill>
                <a:schemeClr val="tx1"/>
              </a:solidFill>
              <a:latin typeface="Arial" panose="020B0604020202020204" pitchFamily="34" charset="0"/>
            </a:endParaRPr>
          </a:p>
        </p:txBody>
      </p:sp>
      <p:sp>
        <p:nvSpPr>
          <p:cNvPr id="197635" name="Rectangle 2">
            <a:extLst>
              <a:ext uri="{FF2B5EF4-FFF2-40B4-BE49-F238E27FC236}">
                <a16:creationId xmlns:a16="http://schemas.microsoft.com/office/drawing/2014/main" id="{49B8A835-9B6D-4F9E-A28E-60F4EED9611D}"/>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0284A806-CFBB-43AE-AC79-BAEB7339813A}"/>
              </a:ext>
            </a:extLst>
          </p:cNvPr>
          <p:cNvSpPr>
            <a:spLocks noGrp="1" noChangeArrowheads="1"/>
          </p:cNvSpPr>
          <p:nvPr>
            <p:ph type="body" idx="1"/>
          </p:nvPr>
        </p:nvSpPr>
        <p:spPr>
          <a:noFill/>
        </p:spPr>
        <p:txBody>
          <a:bodyPr/>
          <a:lstStyle/>
          <a:p>
            <a:pPr algn="ctr" eaLnBrk="1" hangingPunct="1"/>
            <a:r>
              <a:rPr lang="en-US" altLang="en-US" b="1">
                <a:latin typeface="Arial" panose="020B0604020202020204" pitchFamily="34" charset="0"/>
                <a:cs typeface="Arial" panose="020B0604020202020204" pitchFamily="34" charset="0"/>
              </a:rPr>
              <a:t>SILENT TEARS</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(Les Peterson by Ardi Kary, R. 1991), (OGB-)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4FB31AE0-8A76-4D88-8DB9-15626C630810}"/>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C402598E-1FE6-4C4A-AFED-8982C3FBC78F}"/>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00708" name="Slide Number Placeholder 3">
            <a:extLst>
              <a:ext uri="{FF2B5EF4-FFF2-40B4-BE49-F238E27FC236}">
                <a16:creationId xmlns:a16="http://schemas.microsoft.com/office/drawing/2014/main" id="{AF7C93AA-99FF-4375-A78F-5E1B259E2106}"/>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0B8BB41-381D-4A33-ACFA-785EEA8E33A2}" type="slidenum">
              <a:rPr lang="en-US" altLang="en-US" b="0" i="0">
                <a:solidFill>
                  <a:schemeClr val="tx1"/>
                </a:solidFill>
                <a:latin typeface="Arial" panose="020B0604020202020204" pitchFamily="34" charset="0"/>
              </a:rPr>
              <a:pPr eaLnBrk="1" hangingPunct="1"/>
              <a:t>23</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84B84D8A-0CE2-4DC2-B534-B2AF8912137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2F13D9E-A921-4E5B-B732-3A408D2DE2CC}" type="slidenum">
              <a:rPr lang="en-US" altLang="en-US" b="0" i="0">
                <a:solidFill>
                  <a:schemeClr val="tx1"/>
                </a:solidFill>
                <a:latin typeface="Arial" panose="020B0604020202020204" pitchFamily="34" charset="0"/>
              </a:rPr>
              <a:pPr eaLnBrk="1" hangingPunct="1"/>
              <a:t>24</a:t>
            </a:fld>
            <a:endParaRPr lang="en-US" altLang="en-US" b="0" i="0">
              <a:solidFill>
                <a:schemeClr val="tx1"/>
              </a:solidFill>
              <a:latin typeface="Arial" panose="020B0604020202020204" pitchFamily="34" charset="0"/>
            </a:endParaRPr>
          </a:p>
        </p:txBody>
      </p:sp>
      <p:sp>
        <p:nvSpPr>
          <p:cNvPr id="201731" name="Rectangle 2">
            <a:extLst>
              <a:ext uri="{FF2B5EF4-FFF2-40B4-BE49-F238E27FC236}">
                <a16:creationId xmlns:a16="http://schemas.microsoft.com/office/drawing/2014/main" id="{BBCCEFA6-DE84-410D-BFF2-8E6AB1C56E15}"/>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90E72BC3-A215-4746-A1C5-0F3554EF795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EC696248-C71E-4EC8-A136-7D1276C51D00}"/>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B5BA51A-1D9A-40A1-98FD-70BF9AF02CA8}" type="slidenum">
              <a:rPr lang="en-US" altLang="en-US" b="0" i="0">
                <a:solidFill>
                  <a:schemeClr val="tx1"/>
                </a:solidFill>
                <a:latin typeface="Arial" panose="020B0604020202020204" pitchFamily="34" charset="0"/>
              </a:rPr>
              <a:pPr eaLnBrk="1" hangingPunct="1"/>
              <a:t>25</a:t>
            </a:fld>
            <a:endParaRPr lang="en-US" altLang="en-US" b="0" i="0">
              <a:solidFill>
                <a:schemeClr val="tx1"/>
              </a:solidFill>
              <a:latin typeface="Arial" panose="020B0604020202020204" pitchFamily="34" charset="0"/>
            </a:endParaRPr>
          </a:p>
        </p:txBody>
      </p:sp>
      <p:sp>
        <p:nvSpPr>
          <p:cNvPr id="203779" name="Rectangle 2">
            <a:extLst>
              <a:ext uri="{FF2B5EF4-FFF2-40B4-BE49-F238E27FC236}">
                <a16:creationId xmlns:a16="http://schemas.microsoft.com/office/drawing/2014/main" id="{85AD466F-8650-4466-840C-CF1A8CA3E4DF}"/>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DC807551-83AC-479E-BDBC-F8100C8B528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AEF79581-6467-43E2-AFE8-566E0FE74C6D}"/>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0425216-DCFA-4E8C-BD61-CB3632ADF609}" type="slidenum">
              <a:rPr lang="en-US" altLang="en-US" b="0" i="0">
                <a:solidFill>
                  <a:schemeClr val="tx1"/>
                </a:solidFill>
                <a:latin typeface="Arial" panose="020B0604020202020204" pitchFamily="34" charset="0"/>
              </a:rPr>
              <a:pPr eaLnBrk="1" hangingPunct="1"/>
              <a:t>26</a:t>
            </a:fld>
            <a:endParaRPr lang="en-US" altLang="en-US" b="0" i="0">
              <a:solidFill>
                <a:schemeClr val="tx1"/>
              </a:solidFill>
              <a:latin typeface="Arial" panose="020B0604020202020204" pitchFamily="34" charset="0"/>
            </a:endParaRPr>
          </a:p>
        </p:txBody>
      </p:sp>
      <p:sp>
        <p:nvSpPr>
          <p:cNvPr id="204803" name="Rectangle 2">
            <a:extLst>
              <a:ext uri="{FF2B5EF4-FFF2-40B4-BE49-F238E27FC236}">
                <a16:creationId xmlns:a16="http://schemas.microsoft.com/office/drawing/2014/main" id="{44887E9E-88D5-4B24-99F1-6DCAAC87E6DD}"/>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7DAB0F82-7ED5-4851-936C-7307CFB438B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7860FC83-89C1-4CA2-B979-3D9F780A73A5}"/>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8A6FF713-8FC3-4241-9960-D079F4F44823}"/>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05828" name="Slide Number Placeholder 3">
            <a:extLst>
              <a:ext uri="{FF2B5EF4-FFF2-40B4-BE49-F238E27FC236}">
                <a16:creationId xmlns:a16="http://schemas.microsoft.com/office/drawing/2014/main" id="{8A88A534-DB2C-43D4-98F3-476615A5D162}"/>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D15AD30-0926-4EA1-B80F-A8130B85B197}" type="slidenum">
              <a:rPr lang="en-US" altLang="en-US" b="0" i="0">
                <a:solidFill>
                  <a:schemeClr val="tx1"/>
                </a:solidFill>
                <a:latin typeface="Arial" panose="020B0604020202020204" pitchFamily="34" charset="0"/>
              </a:rPr>
              <a:pPr eaLnBrk="1" hangingPunct="1"/>
              <a:t>28</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54A20F46-D5FE-49E4-998A-03760FEED536}"/>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C1854D7C-FAB4-4397-9254-F31594511029}"/>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06852" name="Slide Number Placeholder 3">
            <a:extLst>
              <a:ext uri="{FF2B5EF4-FFF2-40B4-BE49-F238E27FC236}">
                <a16:creationId xmlns:a16="http://schemas.microsoft.com/office/drawing/2014/main" id="{188CE09C-B892-4D92-B0CF-A563F20ABE43}"/>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7E54A13-9A05-4508-A7A9-7DCB1C3E1A11}" type="slidenum">
              <a:rPr lang="en-US" altLang="en-US" b="0" i="0">
                <a:solidFill>
                  <a:schemeClr val="tx1"/>
                </a:solidFill>
                <a:latin typeface="Arial" panose="020B0604020202020204" pitchFamily="34" charset="0"/>
              </a:rPr>
              <a:pPr eaLnBrk="1" hangingPunct="1"/>
              <a:t>29</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655F828E-C3AF-4874-A577-B7EC25750DEA}"/>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1BBB830-C30F-43B1-A211-7EE0FA81FA38}" type="slidenum">
              <a:rPr lang="en-US" altLang="en-US" b="0" i="0">
                <a:solidFill>
                  <a:schemeClr val="tx1"/>
                </a:solidFill>
                <a:latin typeface="Arial" panose="020B0604020202020204" pitchFamily="34" charset="0"/>
              </a:rPr>
              <a:pPr eaLnBrk="1" hangingPunct="1"/>
              <a:t>30</a:t>
            </a:fld>
            <a:endParaRPr lang="en-US" altLang="en-US" b="0" i="0">
              <a:solidFill>
                <a:schemeClr val="tx1"/>
              </a:solidFill>
              <a:latin typeface="Arial" panose="020B0604020202020204" pitchFamily="34" charset="0"/>
            </a:endParaRPr>
          </a:p>
        </p:txBody>
      </p:sp>
      <p:sp>
        <p:nvSpPr>
          <p:cNvPr id="207875" name="Rectangle 2">
            <a:extLst>
              <a:ext uri="{FF2B5EF4-FFF2-40B4-BE49-F238E27FC236}">
                <a16:creationId xmlns:a16="http://schemas.microsoft.com/office/drawing/2014/main" id="{C17CF330-F0F9-41BA-A550-AD3940997CC0}"/>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730AA99A-D70D-41FB-93DC-E6E568344DD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D930FF77-72B1-4CDC-9920-C2F333940E2A}"/>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32B76010-9DC2-4DB0-9800-D0D01AF0B299}"/>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51556" name="Slide Number Placeholder 3">
            <a:extLst>
              <a:ext uri="{FF2B5EF4-FFF2-40B4-BE49-F238E27FC236}">
                <a16:creationId xmlns:a16="http://schemas.microsoft.com/office/drawing/2014/main" id="{4B8B8AFD-644E-461E-ABAE-6EF726F252ED}"/>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C4519C7-E986-4581-90CE-3DEEC3045BE8}" type="slidenum">
              <a:rPr lang="en-US" altLang="en-US" b="0" i="0">
                <a:solidFill>
                  <a:schemeClr val="tx1"/>
                </a:solidFill>
                <a:latin typeface="Arial" panose="020B0604020202020204" pitchFamily="34" charset="0"/>
              </a:rPr>
              <a:pPr eaLnBrk="1" hangingPunct="1"/>
              <a:t>3</a:t>
            </a:fld>
            <a:endParaRPr lang="en-US" altLang="en-US" b="0" i="0">
              <a:solidFill>
                <a:schemeClr val="tx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5F49BCFF-E9CA-458F-BFE8-93AC1C3B8467}"/>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FC1C08F-5258-431F-934A-5D263C184C6A}" type="slidenum">
              <a:rPr lang="en-US" altLang="en-US" b="0" i="0">
                <a:solidFill>
                  <a:schemeClr val="tx1"/>
                </a:solidFill>
                <a:latin typeface="Arial" panose="020B0604020202020204" pitchFamily="34" charset="0"/>
              </a:rPr>
              <a:pPr eaLnBrk="1" hangingPunct="1"/>
              <a:t>31</a:t>
            </a:fld>
            <a:endParaRPr lang="en-US" altLang="en-US" b="0" i="0">
              <a:solidFill>
                <a:schemeClr val="tx1"/>
              </a:solidFill>
              <a:latin typeface="Arial" panose="020B0604020202020204" pitchFamily="34" charset="0"/>
            </a:endParaRPr>
          </a:p>
        </p:txBody>
      </p:sp>
      <p:sp>
        <p:nvSpPr>
          <p:cNvPr id="208899" name="Rectangle 2">
            <a:extLst>
              <a:ext uri="{FF2B5EF4-FFF2-40B4-BE49-F238E27FC236}">
                <a16:creationId xmlns:a16="http://schemas.microsoft.com/office/drawing/2014/main" id="{814B4B5F-77F5-49E7-A20A-A870B4D543E3}"/>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9DAF6BD4-8E0D-4D9B-9E3D-3CEB34EDCDA4}"/>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This is the underside of the previous slide’s rhizome.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45A50540-27E2-4ABF-A5C9-E48A66E75A3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541BAA0-F81F-4BDB-9547-57F4218011C7}" type="slidenum">
              <a:rPr lang="en-US" altLang="en-US" b="0" i="0">
                <a:solidFill>
                  <a:schemeClr val="tx1"/>
                </a:solidFill>
                <a:latin typeface="Arial" panose="020B0604020202020204" pitchFamily="34" charset="0"/>
              </a:rPr>
              <a:pPr eaLnBrk="1" hangingPunct="1"/>
              <a:t>32</a:t>
            </a:fld>
            <a:endParaRPr lang="en-US" altLang="en-US" b="0" i="0">
              <a:solidFill>
                <a:schemeClr val="tx1"/>
              </a:solidFill>
              <a:latin typeface="Arial" panose="020B0604020202020204" pitchFamily="34" charset="0"/>
            </a:endParaRPr>
          </a:p>
        </p:txBody>
      </p:sp>
      <p:sp>
        <p:nvSpPr>
          <p:cNvPr id="209923" name="Rectangle 2">
            <a:extLst>
              <a:ext uri="{FF2B5EF4-FFF2-40B4-BE49-F238E27FC236}">
                <a16:creationId xmlns:a16="http://schemas.microsoft.com/office/drawing/2014/main" id="{0D727CC0-6DCD-406F-A50A-4004FE8C68FA}"/>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EA3CDD90-BD8F-43E6-96F0-6806F2DA549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9640EB03-8B19-4412-98FC-6DF5F216BFEB}"/>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CE4A479-5199-46B0-A102-4CB1242CA44E}" type="slidenum">
              <a:rPr lang="en-US" altLang="en-US" b="0" i="0">
                <a:solidFill>
                  <a:schemeClr val="tx1"/>
                </a:solidFill>
                <a:latin typeface="Arial" panose="020B0604020202020204" pitchFamily="34" charset="0"/>
              </a:rPr>
              <a:pPr eaLnBrk="1" hangingPunct="1"/>
              <a:t>33</a:t>
            </a:fld>
            <a:endParaRPr lang="en-US" altLang="en-US" b="0" i="0">
              <a:solidFill>
                <a:schemeClr val="tx1"/>
              </a:solidFill>
              <a:latin typeface="Arial" panose="020B0604020202020204" pitchFamily="34" charset="0"/>
            </a:endParaRPr>
          </a:p>
        </p:txBody>
      </p:sp>
      <p:sp>
        <p:nvSpPr>
          <p:cNvPr id="210947" name="Rectangle 2">
            <a:extLst>
              <a:ext uri="{FF2B5EF4-FFF2-40B4-BE49-F238E27FC236}">
                <a16:creationId xmlns:a16="http://schemas.microsoft.com/office/drawing/2014/main" id="{0C094DBB-3612-4CC0-B4BE-B02122620527}"/>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1C3C0B46-B4AE-42AD-9D33-B651260832E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7D2D5604-CBBA-43A8-8BE1-DBCD93AF4BC2}"/>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952BBCB-B6AA-40FD-8A06-71C452958686}" type="slidenum">
              <a:rPr lang="en-US" altLang="en-US" b="0" i="0">
                <a:solidFill>
                  <a:schemeClr val="tx1"/>
                </a:solidFill>
                <a:latin typeface="Arial" panose="020B0604020202020204" pitchFamily="34" charset="0"/>
              </a:rPr>
              <a:pPr eaLnBrk="1" hangingPunct="1"/>
              <a:t>34</a:t>
            </a:fld>
            <a:endParaRPr lang="en-US" altLang="en-US" b="0" i="0">
              <a:solidFill>
                <a:schemeClr val="tx1"/>
              </a:solidFill>
              <a:latin typeface="Arial" panose="020B0604020202020204" pitchFamily="34" charset="0"/>
            </a:endParaRPr>
          </a:p>
        </p:txBody>
      </p:sp>
      <p:sp>
        <p:nvSpPr>
          <p:cNvPr id="211971" name="Rectangle 2">
            <a:extLst>
              <a:ext uri="{FF2B5EF4-FFF2-40B4-BE49-F238E27FC236}">
                <a16:creationId xmlns:a16="http://schemas.microsoft.com/office/drawing/2014/main" id="{02C0A73E-A621-4D21-B84A-FEACC09C2670}"/>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373E2569-C3F3-4295-B419-363C94BBCC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A3EEC1CD-71ED-4928-B090-AC7E8EBB38C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A51F5F9-AE98-4E2E-B928-72593667F205}" type="slidenum">
              <a:rPr lang="en-US" altLang="en-US" b="0" i="0">
                <a:solidFill>
                  <a:schemeClr val="tx1"/>
                </a:solidFill>
                <a:latin typeface="Arial" panose="020B0604020202020204" pitchFamily="34" charset="0"/>
              </a:rPr>
              <a:pPr eaLnBrk="1" hangingPunct="1"/>
              <a:t>35</a:t>
            </a:fld>
            <a:endParaRPr lang="en-US" altLang="en-US" b="0" i="0">
              <a:solidFill>
                <a:schemeClr val="tx1"/>
              </a:solidFill>
              <a:latin typeface="Arial" panose="020B0604020202020204" pitchFamily="34" charset="0"/>
            </a:endParaRPr>
          </a:p>
        </p:txBody>
      </p:sp>
      <p:sp>
        <p:nvSpPr>
          <p:cNvPr id="212995" name="Rectangle 2">
            <a:extLst>
              <a:ext uri="{FF2B5EF4-FFF2-40B4-BE49-F238E27FC236}">
                <a16:creationId xmlns:a16="http://schemas.microsoft.com/office/drawing/2014/main" id="{EBBDCDA1-28C8-48C7-9063-D3629C83065E}"/>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E3B9B606-5310-4364-BC9C-5867390350C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Deciduous trees lose their leaves  over the winter and usually don’t leaf out until after Iris blooming season.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AB1D9753-2E38-4916-99C1-78BEF250285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5E29D2F-A24F-45AF-A366-12B2C5B4373A}" type="slidenum">
              <a:rPr lang="en-US" altLang="en-US" b="0" i="0">
                <a:solidFill>
                  <a:schemeClr val="tx1"/>
                </a:solidFill>
                <a:latin typeface="Arial" panose="020B0604020202020204" pitchFamily="34" charset="0"/>
              </a:rPr>
              <a:pPr eaLnBrk="1" hangingPunct="1"/>
              <a:t>36</a:t>
            </a:fld>
            <a:endParaRPr lang="en-US" altLang="en-US" b="0" i="0">
              <a:solidFill>
                <a:schemeClr val="tx1"/>
              </a:solidFill>
              <a:latin typeface="Arial" panose="020B0604020202020204" pitchFamily="34" charset="0"/>
            </a:endParaRPr>
          </a:p>
        </p:txBody>
      </p:sp>
      <p:sp>
        <p:nvSpPr>
          <p:cNvPr id="214019" name="Rectangle 2">
            <a:extLst>
              <a:ext uri="{FF2B5EF4-FFF2-40B4-BE49-F238E27FC236}">
                <a16:creationId xmlns:a16="http://schemas.microsoft.com/office/drawing/2014/main" id="{5AF9BF60-E3B0-4B8A-8557-888EA5FE4185}"/>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D46F5454-0138-4B48-B3FE-7A9DB9C5A90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80C3C44D-CB8D-4D9A-A212-C4E246E8F8F8}"/>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2B1882C-4FF0-44BF-9B2D-5C8A93CFDF34}" type="slidenum">
              <a:rPr lang="en-US" altLang="en-US" b="0" i="0">
                <a:solidFill>
                  <a:schemeClr val="tx1"/>
                </a:solidFill>
                <a:latin typeface="Arial" panose="020B0604020202020204" pitchFamily="34" charset="0"/>
              </a:rPr>
              <a:pPr eaLnBrk="1" hangingPunct="1"/>
              <a:t>37</a:t>
            </a:fld>
            <a:endParaRPr lang="en-US" altLang="en-US" b="0" i="0">
              <a:solidFill>
                <a:schemeClr val="tx1"/>
              </a:solidFill>
              <a:latin typeface="Arial" panose="020B0604020202020204" pitchFamily="34" charset="0"/>
            </a:endParaRPr>
          </a:p>
        </p:txBody>
      </p:sp>
      <p:sp>
        <p:nvSpPr>
          <p:cNvPr id="215043" name="Rectangle 2">
            <a:extLst>
              <a:ext uri="{FF2B5EF4-FFF2-40B4-BE49-F238E27FC236}">
                <a16:creationId xmlns:a16="http://schemas.microsoft.com/office/drawing/2014/main" id="{9D60ABF2-F116-4274-BE68-E558D5E46756}"/>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BBFE1637-8933-4EDC-947B-0121FD491F3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7D972EE6-3276-4101-8EEA-9B87884E5236}"/>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3C7C0EA-63A8-40FE-B82E-139BF65A2551}" type="slidenum">
              <a:rPr lang="en-US" altLang="en-US" b="0" i="0">
                <a:solidFill>
                  <a:schemeClr val="tx1"/>
                </a:solidFill>
                <a:latin typeface="Arial" panose="020B0604020202020204" pitchFamily="34" charset="0"/>
              </a:rPr>
              <a:pPr eaLnBrk="1" hangingPunct="1"/>
              <a:t>38</a:t>
            </a:fld>
            <a:endParaRPr lang="en-US" altLang="en-US" b="0" i="0">
              <a:solidFill>
                <a:schemeClr val="tx1"/>
              </a:solidFill>
              <a:latin typeface="Arial" panose="020B0604020202020204" pitchFamily="34" charset="0"/>
            </a:endParaRPr>
          </a:p>
        </p:txBody>
      </p:sp>
      <p:sp>
        <p:nvSpPr>
          <p:cNvPr id="216067" name="Rectangle 2">
            <a:extLst>
              <a:ext uri="{FF2B5EF4-FFF2-40B4-BE49-F238E27FC236}">
                <a16:creationId xmlns:a16="http://schemas.microsoft.com/office/drawing/2014/main" id="{DD128E78-3666-4D2B-8E88-99037D210A7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D0B1DEE5-8D2B-4D13-99E1-00CA5FE7012B}"/>
              </a:ext>
            </a:extLst>
          </p:cNvPr>
          <p:cNvSpPr>
            <a:spLocks noGrp="1" noChangeArrowheads="1"/>
          </p:cNvSpPr>
          <p:nvPr>
            <p:ph type="body" idx="1"/>
          </p:nvPr>
        </p:nvSpPr>
        <p:spPr>
          <a:noFill/>
        </p:spPr>
        <p:txBody>
          <a:bodyPr/>
          <a:lstStyle/>
          <a:p>
            <a:pPr eaLnBrk="1" hangingPunct="1"/>
            <a:r>
              <a:rPr lang="en-US" altLang="en-US" sz="900">
                <a:solidFill>
                  <a:schemeClr val="tx2"/>
                </a:solidFill>
                <a:latin typeface="Arial" panose="020B0604020202020204" pitchFamily="34" charset="0"/>
                <a:cs typeface="Arial" panose="020B0604020202020204" pitchFamily="34" charset="0"/>
              </a:rPr>
              <a:t>Refer to http://extension.usu.edu/files/publications/soils2n.pdf</a:t>
            </a: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a:p>
            <a:pPr eaLnBrk="1" hangingPunct="1"/>
            <a:r>
              <a:rPr lang="en-US" altLang="en-US" sz="900">
                <a:solidFill>
                  <a:schemeClr val="tx2"/>
                </a:solidFill>
                <a:latin typeface="Arial" panose="020B0604020202020204" pitchFamily="34" charset="0"/>
                <a:cs typeface="Arial" panose="020B0604020202020204" pitchFamily="34" charset="0"/>
              </a:rPr>
              <a:t>http://www.gardeningfromthegroundup.us//</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Soils in the southern NM typically have a pH of 7.5 to 8.5 creating a basic/alkaline condition. Since city water is also alkaline, the possibility of reducing pH in gardens and lawns is highly unlikely. </a:t>
            </a:r>
          </a:p>
          <a:p>
            <a:pPr eaLnBrk="1" hangingPunct="1"/>
            <a:r>
              <a:rPr lang="en-US" altLang="en-US">
                <a:latin typeface="Arial" panose="020B0604020202020204" pitchFamily="34" charset="0"/>
                <a:cs typeface="Arial" panose="020B0604020202020204" pitchFamily="34" charset="0"/>
                <a:hlinkClick r:id="rId3"/>
              </a:rPr>
              <a:t>Soil Reaction (pH)</a:t>
            </a:r>
            <a:r>
              <a:rPr lang="en-US" altLang="en-US">
                <a:latin typeface="Arial" panose="020B0604020202020204" pitchFamily="34" charset="0"/>
                <a:cs typeface="Arial" panose="020B0604020202020204" pitchFamily="34" charset="0"/>
              </a:rPr>
              <a:t>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Soil reaction or pH is a measure of the `active' hydrogen ions in the soil water (solution). Changing the pH of the soils in our area is extremely difficult if not impossible. </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75F5C0B1-B535-4E40-A986-827BBD4CEA86}"/>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0B40058-B592-45CC-AAA9-8A32FB53D19D}" type="slidenum">
              <a:rPr lang="en-US" altLang="en-US" b="0" i="0">
                <a:solidFill>
                  <a:schemeClr val="tx1"/>
                </a:solidFill>
                <a:latin typeface="Arial" panose="020B0604020202020204" pitchFamily="34" charset="0"/>
              </a:rPr>
              <a:pPr eaLnBrk="1" hangingPunct="1"/>
              <a:t>39</a:t>
            </a:fld>
            <a:endParaRPr lang="en-US" altLang="en-US" b="0" i="0">
              <a:solidFill>
                <a:schemeClr val="tx1"/>
              </a:solidFill>
              <a:latin typeface="Arial" panose="020B0604020202020204" pitchFamily="34" charset="0"/>
            </a:endParaRPr>
          </a:p>
        </p:txBody>
      </p:sp>
      <p:sp>
        <p:nvSpPr>
          <p:cNvPr id="217091" name="Rectangle 2">
            <a:extLst>
              <a:ext uri="{FF2B5EF4-FFF2-40B4-BE49-F238E27FC236}">
                <a16:creationId xmlns:a16="http://schemas.microsoft.com/office/drawing/2014/main" id="{72E8CA0F-8B76-44A3-9252-20F30A8D9185}"/>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D235E921-AA9A-4C4E-93A9-9E0610BEA315}"/>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If you do not use well-composted organic matter, then you will need to wait a few months before planting. I.e prepare the bed in the spring for fall planting.</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FF369326-CC6B-43D1-8E7B-C61E1EDAA702}"/>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7759879-749D-4413-B6C1-2DD3DF436939}" type="slidenum">
              <a:rPr lang="en-US" altLang="en-US" b="0" i="0">
                <a:solidFill>
                  <a:schemeClr val="tx1"/>
                </a:solidFill>
                <a:latin typeface="Arial" panose="020B0604020202020204" pitchFamily="34" charset="0"/>
              </a:rPr>
              <a:pPr eaLnBrk="1" hangingPunct="1"/>
              <a:t>40</a:t>
            </a:fld>
            <a:endParaRPr lang="en-US" altLang="en-US" b="0" i="0">
              <a:solidFill>
                <a:schemeClr val="tx1"/>
              </a:solidFill>
              <a:latin typeface="Arial" panose="020B0604020202020204" pitchFamily="34" charset="0"/>
            </a:endParaRPr>
          </a:p>
        </p:txBody>
      </p:sp>
      <p:sp>
        <p:nvSpPr>
          <p:cNvPr id="218115" name="Rectangle 2">
            <a:extLst>
              <a:ext uri="{FF2B5EF4-FFF2-40B4-BE49-F238E27FC236}">
                <a16:creationId xmlns:a16="http://schemas.microsoft.com/office/drawing/2014/main" id="{6E180C8B-0638-4291-BA7A-B40064F7795D}"/>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3D781B24-FDAB-4733-BEFC-A7AEB87DF5AD}"/>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Only pecan shells.  DON’T use the pods that cover the shells.  It has an growth inhibitor.  </a:t>
            </a:r>
          </a:p>
          <a:p>
            <a:pPr eaLnBrk="1" hangingPunct="1"/>
            <a:r>
              <a:rPr lang="en-US" altLang="en-US">
                <a:latin typeface="Arial" panose="020B0604020202020204" pitchFamily="34" charset="0"/>
                <a:cs typeface="Arial" panose="020B0604020202020204" pitchFamily="34" charset="0"/>
              </a:rPr>
              <a:t>Note that as the shells decompose, they will put nitrogen out of the soil.  However, it will be returned to the soil, once the process is finished.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76C5661C-1066-4D6D-80ED-35E5B5958D73}"/>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A95662E-E125-4C2D-844D-A85FFD4DD905}" type="slidenum">
              <a:rPr lang="en-US" altLang="en-US" b="0" i="0">
                <a:solidFill>
                  <a:schemeClr val="tx1"/>
                </a:solidFill>
                <a:latin typeface="Arial" panose="020B0604020202020204" pitchFamily="34" charset="0"/>
              </a:rPr>
              <a:pPr eaLnBrk="1" hangingPunct="1"/>
              <a:t>4</a:t>
            </a:fld>
            <a:endParaRPr lang="en-US" altLang="en-US" b="0" i="0">
              <a:solidFill>
                <a:schemeClr val="tx1"/>
              </a:solidFill>
              <a:latin typeface="Arial" panose="020B0604020202020204" pitchFamily="34" charset="0"/>
            </a:endParaRPr>
          </a:p>
        </p:txBody>
      </p:sp>
      <p:sp>
        <p:nvSpPr>
          <p:cNvPr id="152579" name="Rectangle 2">
            <a:extLst>
              <a:ext uri="{FF2B5EF4-FFF2-40B4-BE49-F238E27FC236}">
                <a16:creationId xmlns:a16="http://schemas.microsoft.com/office/drawing/2014/main" id="{B6AFE44D-5AFF-44D9-B058-21D54D56D3FF}"/>
              </a:ext>
            </a:extLst>
          </p:cNvPr>
          <p:cNvSpPr>
            <a:spLocks noGrp="1" noRot="1" noChangeAspect="1" noChangeArrowheads="1" noTextEdit="1"/>
          </p:cNvSpPr>
          <p:nvPr>
            <p:ph type="sldImg"/>
          </p:nvPr>
        </p:nvSpPr>
        <p:spPr>
          <a:ln/>
        </p:spPr>
      </p:sp>
      <p:sp>
        <p:nvSpPr>
          <p:cNvPr id="152580" name="Rectangle 3">
            <a:extLst>
              <a:ext uri="{FF2B5EF4-FFF2-40B4-BE49-F238E27FC236}">
                <a16:creationId xmlns:a16="http://schemas.microsoft.com/office/drawing/2014/main" id="{AF811BF1-9294-4938-B59A-D598DABBF7F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6773BD78-ADCB-4CC7-A2A8-844576237929}"/>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36A4309-6C6D-4B3C-9A5C-9385096E4BB1}" type="slidenum">
              <a:rPr lang="en-US" altLang="en-US" b="0" i="0">
                <a:solidFill>
                  <a:schemeClr val="tx1"/>
                </a:solidFill>
                <a:latin typeface="Arial" panose="020B0604020202020204" pitchFamily="34" charset="0"/>
              </a:rPr>
              <a:pPr eaLnBrk="1" hangingPunct="1"/>
              <a:t>41</a:t>
            </a:fld>
            <a:endParaRPr lang="en-US" altLang="en-US" b="0" i="0">
              <a:solidFill>
                <a:schemeClr val="tx1"/>
              </a:solidFill>
              <a:latin typeface="Arial" panose="020B0604020202020204" pitchFamily="34" charset="0"/>
            </a:endParaRPr>
          </a:p>
        </p:txBody>
      </p:sp>
      <p:sp>
        <p:nvSpPr>
          <p:cNvPr id="219139" name="Rectangle 2">
            <a:extLst>
              <a:ext uri="{FF2B5EF4-FFF2-40B4-BE49-F238E27FC236}">
                <a16:creationId xmlns:a16="http://schemas.microsoft.com/office/drawing/2014/main" id="{7BE6C189-2D39-4EBE-BCA9-CDB01C6EC307}"/>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EE380319-4C17-4FB2-A60A-AC5FD2DCC0C2}"/>
              </a:ext>
            </a:extLst>
          </p:cNvPr>
          <p:cNvSpPr>
            <a:spLocks noGrp="1" noChangeArrowheads="1"/>
          </p:cNvSpPr>
          <p:nvPr>
            <p:ph type="body" idx="1"/>
          </p:nvPr>
        </p:nvSpPr>
        <p:spPr>
          <a:noFill/>
        </p:spPr>
        <p:txBody>
          <a:bodyPr/>
          <a:lstStyle/>
          <a:p>
            <a:pPr eaLnBrk="1" hangingPunct="1"/>
            <a:r>
              <a:rPr lang="en-US" altLang="en-US" sz="1000">
                <a:latin typeface="Arial" panose="020B0604020202020204" pitchFamily="34" charset="0"/>
                <a:cs typeface="Arial" panose="020B0604020202020204" pitchFamily="34" charset="0"/>
              </a:rPr>
              <a:t>Trench Composting is a relatively straight-forward method of composting directly in the soil. This method does not require a bin. Simply dig a trench 8 inches deep in the garden area, fill with 4" of kitchen scraps and backfill with soil. </a:t>
            </a:r>
          </a:p>
          <a:p>
            <a:pPr eaLnBrk="1" hangingPunct="1"/>
            <a:r>
              <a:rPr lang="en-US" altLang="en-US" sz="1000">
                <a:latin typeface="Arial" panose="020B0604020202020204" pitchFamily="34" charset="0"/>
                <a:cs typeface="Arial" panose="020B0604020202020204" pitchFamily="34" charset="0"/>
              </a:rPr>
              <a:t>After a few months, the material will have decomposed sufficiently for planting above the compost trench or hole. </a:t>
            </a:r>
          </a:p>
          <a:p>
            <a:pPr eaLnBrk="1" hangingPunct="1"/>
            <a:r>
              <a:rPr lang="en-US" altLang="en-US" sz="1000">
                <a:latin typeface="Arial" panose="020B0604020202020204" pitchFamily="34" charset="0"/>
                <a:cs typeface="Arial" panose="020B0604020202020204" pitchFamily="34" charset="0"/>
              </a:rPr>
              <a:t>The advantages of trench composting include ease of implementation and its ability to handle kitchen scraps without attracting pests as readily as in sheet composting. To optimize this method, you need to balance carbon and nitrogen as well as wet and dry materials as you go. </a:t>
            </a:r>
          </a:p>
          <a:p>
            <a:pPr eaLnBrk="1" hangingPunct="1"/>
            <a:r>
              <a:rPr lang="en-US" altLang="en-US" sz="1000" b="1">
                <a:latin typeface="Arial" panose="020B0604020202020204" pitchFamily="34" charset="0"/>
                <a:cs typeface="Arial" panose="020B0604020202020204" pitchFamily="34" charset="0"/>
              </a:rPr>
              <a:t>Advantages</a:t>
            </a:r>
          </a:p>
          <a:p>
            <a:pPr eaLnBrk="1" hangingPunct="1"/>
            <a:r>
              <a:rPr lang="en-US" altLang="en-US" sz="1000">
                <a:latin typeface="Arial" panose="020B0604020202020204" pitchFamily="34" charset="0"/>
                <a:cs typeface="Arial" panose="020B0604020202020204" pitchFamily="34" charset="0"/>
              </a:rPr>
              <a:t>One of the simplest forms of composting. </a:t>
            </a:r>
          </a:p>
          <a:p>
            <a:pPr eaLnBrk="1" hangingPunct="1"/>
            <a:r>
              <a:rPr lang="en-US" altLang="en-US" sz="1000">
                <a:latin typeface="Arial" panose="020B0604020202020204" pitchFamily="34" charset="0"/>
                <a:cs typeface="Arial" panose="020B0604020202020204" pitchFamily="34" charset="0"/>
              </a:rPr>
              <a:t>Can rapidly improve poor soils, especially sandy ones. </a:t>
            </a:r>
          </a:p>
          <a:p>
            <a:pPr eaLnBrk="1" hangingPunct="1"/>
            <a:r>
              <a:rPr lang="en-US" altLang="en-US" sz="1000">
                <a:latin typeface="Arial" panose="020B0604020202020204" pitchFamily="34" charset="0"/>
                <a:cs typeface="Arial" panose="020B0604020202020204" pitchFamily="34" charset="0"/>
              </a:rPr>
              <a:t>Allows you to add materials a little at a time. </a:t>
            </a:r>
          </a:p>
          <a:p>
            <a:pPr eaLnBrk="1" hangingPunct="1"/>
            <a:r>
              <a:rPr lang="en-US" altLang="en-US" sz="1000">
                <a:latin typeface="Arial" panose="020B0604020202020204" pitchFamily="34" charset="0"/>
                <a:cs typeface="Arial" panose="020B0604020202020204" pitchFamily="34" charset="0"/>
              </a:rPr>
              <a:t>Can encourage earthworm activity. </a:t>
            </a:r>
          </a:p>
          <a:p>
            <a:pPr eaLnBrk="1" hangingPunct="1"/>
            <a:endParaRPr lang="en-US" altLang="en-US" sz="1000">
              <a:latin typeface="Arial" panose="020B0604020202020204" pitchFamily="34" charset="0"/>
              <a:cs typeface="Arial" panose="020B0604020202020204" pitchFamily="34" charset="0"/>
            </a:endParaRPr>
          </a:p>
          <a:p>
            <a:pPr eaLnBrk="1" hangingPunct="1"/>
            <a:r>
              <a:rPr lang="en-US" altLang="en-US" sz="1000">
                <a:latin typeface="Arial" panose="020B0604020202020204" pitchFamily="34" charset="0"/>
                <a:cs typeface="Arial" panose="020B0604020202020204" pitchFamily="34" charset="0"/>
              </a:rPr>
              <a:t>The disadvantages of trench composting include slow rate of decomposition and potential for pests to excavate trenches. Additionally, if the raw materials contain weed seed or plant pathogens, these undesirables will not be destroyed in the trench composting process. </a:t>
            </a:r>
          </a:p>
          <a:p>
            <a:pPr eaLnBrk="1" hangingPunct="1"/>
            <a:r>
              <a:rPr lang="en-US" altLang="en-US" sz="1000">
                <a:latin typeface="Arial" panose="020B0604020202020204" pitchFamily="34" charset="0"/>
                <a:cs typeface="Arial" panose="020B0604020202020204" pitchFamily="34" charset="0"/>
              </a:rPr>
              <a:t>A variant of trench composting was taught to the pilgrims by the Native Americans. You may have heard the story of how Squanto showed the pilgrims how to fertilize their corn crops by burying fish scraps underneath the corn. As the fish composted, nutrients were released for the crop.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80C8A257-F135-4787-8934-1D083CE479E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B6D87B5-3375-4C43-95B5-70582078BA76}" type="slidenum">
              <a:rPr lang="en-US" altLang="en-US" b="0" i="0">
                <a:solidFill>
                  <a:schemeClr val="tx1"/>
                </a:solidFill>
                <a:latin typeface="Arial" panose="020B0604020202020204" pitchFamily="34" charset="0"/>
              </a:rPr>
              <a:pPr eaLnBrk="1" hangingPunct="1"/>
              <a:t>42</a:t>
            </a:fld>
            <a:endParaRPr lang="en-US" altLang="en-US" b="0" i="0">
              <a:solidFill>
                <a:schemeClr val="tx1"/>
              </a:solidFill>
              <a:latin typeface="Arial" panose="020B0604020202020204" pitchFamily="34" charset="0"/>
            </a:endParaRPr>
          </a:p>
        </p:txBody>
      </p:sp>
      <p:sp>
        <p:nvSpPr>
          <p:cNvPr id="220163" name="Rectangle 2">
            <a:extLst>
              <a:ext uri="{FF2B5EF4-FFF2-40B4-BE49-F238E27FC236}">
                <a16:creationId xmlns:a16="http://schemas.microsoft.com/office/drawing/2014/main" id="{8D236DAF-7327-4460-9542-282622CCFE1A}"/>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967C771E-34AB-4C14-BBFD-0530EBE67C7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7106D41B-0534-49E1-8017-DF267D86CB77}"/>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4F82D92-D696-484C-8412-61554DB91A3C}" type="slidenum">
              <a:rPr lang="en-US" altLang="en-US" b="0" i="0">
                <a:solidFill>
                  <a:schemeClr val="tx1"/>
                </a:solidFill>
                <a:latin typeface="Arial" panose="020B0604020202020204" pitchFamily="34" charset="0"/>
              </a:rPr>
              <a:pPr eaLnBrk="1" hangingPunct="1"/>
              <a:t>43</a:t>
            </a:fld>
            <a:endParaRPr lang="en-US" altLang="en-US" b="0" i="0">
              <a:solidFill>
                <a:schemeClr val="tx1"/>
              </a:solidFill>
              <a:latin typeface="Arial" panose="020B0604020202020204" pitchFamily="34" charset="0"/>
            </a:endParaRPr>
          </a:p>
        </p:txBody>
      </p:sp>
      <p:sp>
        <p:nvSpPr>
          <p:cNvPr id="221187" name="Rectangle 2">
            <a:extLst>
              <a:ext uri="{FF2B5EF4-FFF2-40B4-BE49-F238E27FC236}">
                <a16:creationId xmlns:a16="http://schemas.microsoft.com/office/drawing/2014/main" id="{E02DC625-A942-4D6A-9D5E-1076611E7C51}"/>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187081AE-D1A2-4117-B88F-123E9A512BE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43FE6B4F-68D9-4EEA-803A-4738706B858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F5CACFF-1C1A-4C2B-AAC3-326BBD6A0EAC}" type="slidenum">
              <a:rPr lang="en-US" altLang="en-US" b="0" i="0">
                <a:solidFill>
                  <a:schemeClr val="tx1"/>
                </a:solidFill>
                <a:latin typeface="Arial" panose="020B0604020202020204" pitchFamily="34" charset="0"/>
              </a:rPr>
              <a:pPr eaLnBrk="1" hangingPunct="1"/>
              <a:t>44</a:t>
            </a:fld>
            <a:endParaRPr lang="en-US" altLang="en-US" b="0" i="0">
              <a:solidFill>
                <a:schemeClr val="tx1"/>
              </a:solidFill>
              <a:latin typeface="Arial" panose="020B0604020202020204" pitchFamily="34" charset="0"/>
            </a:endParaRPr>
          </a:p>
        </p:txBody>
      </p:sp>
      <p:sp>
        <p:nvSpPr>
          <p:cNvPr id="222211" name="Rectangle 2">
            <a:extLst>
              <a:ext uri="{FF2B5EF4-FFF2-40B4-BE49-F238E27FC236}">
                <a16:creationId xmlns:a16="http://schemas.microsoft.com/office/drawing/2014/main" id="{DB245D64-AA51-443A-B969-C3AA0A5C7A5D}"/>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20E28048-DC92-4883-B1F4-83779935E89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Sometimes yellow leaves indicates a shortage of iron and/or trace minerals.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D553EFC5-A55E-4BA5-BBF5-1876A9E54FDA}"/>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0798E87-12E1-4905-B780-543B48953C85}" type="slidenum">
              <a:rPr lang="en-US" altLang="en-US" b="0" i="0">
                <a:solidFill>
                  <a:schemeClr val="tx1"/>
                </a:solidFill>
                <a:latin typeface="Arial" panose="020B0604020202020204" pitchFamily="34" charset="0"/>
              </a:rPr>
              <a:pPr eaLnBrk="1" hangingPunct="1"/>
              <a:t>45</a:t>
            </a:fld>
            <a:endParaRPr lang="en-US" altLang="en-US" b="0" i="0">
              <a:solidFill>
                <a:schemeClr val="tx1"/>
              </a:solidFill>
              <a:latin typeface="Arial" panose="020B0604020202020204" pitchFamily="34" charset="0"/>
            </a:endParaRPr>
          </a:p>
        </p:txBody>
      </p:sp>
      <p:sp>
        <p:nvSpPr>
          <p:cNvPr id="223235" name="Rectangle 2">
            <a:extLst>
              <a:ext uri="{FF2B5EF4-FFF2-40B4-BE49-F238E27FC236}">
                <a16:creationId xmlns:a16="http://schemas.microsoft.com/office/drawing/2014/main" id="{CC562C8F-B9E6-4DCA-802D-5F40CEF9516E}"/>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3D126626-B6B0-4608-B156-C8F4C89CB22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D5379C37-254E-4E09-B566-BC0747CE5ED1}"/>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1F2190D-F301-4858-9A0D-809DC941E6C0}" type="slidenum">
              <a:rPr lang="en-US" altLang="en-US" b="0" i="0">
                <a:solidFill>
                  <a:schemeClr val="tx1"/>
                </a:solidFill>
                <a:latin typeface="Arial" panose="020B0604020202020204" pitchFamily="34" charset="0"/>
              </a:rPr>
              <a:pPr eaLnBrk="1" hangingPunct="1"/>
              <a:t>46</a:t>
            </a:fld>
            <a:endParaRPr lang="en-US" altLang="en-US" b="0" i="0">
              <a:solidFill>
                <a:schemeClr val="tx1"/>
              </a:solidFill>
              <a:latin typeface="Arial" panose="020B0604020202020204" pitchFamily="34" charset="0"/>
            </a:endParaRPr>
          </a:p>
        </p:txBody>
      </p:sp>
      <p:sp>
        <p:nvSpPr>
          <p:cNvPr id="224259" name="Rectangle 2">
            <a:extLst>
              <a:ext uri="{FF2B5EF4-FFF2-40B4-BE49-F238E27FC236}">
                <a16:creationId xmlns:a16="http://schemas.microsoft.com/office/drawing/2014/main" id="{CDDC284B-D84D-4BAC-A120-A555595D6168}"/>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F1D26DE3-B351-45E5-9662-72094AD8D8C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E6540E69-565B-4EF7-B226-BD826AB8CB88}"/>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91C58BF-779B-490B-A0CB-9B5D15C3C6EC}" type="slidenum">
              <a:rPr lang="en-US" altLang="en-US" b="0" i="0">
                <a:solidFill>
                  <a:schemeClr val="tx1"/>
                </a:solidFill>
                <a:latin typeface="Arial" panose="020B0604020202020204" pitchFamily="34" charset="0"/>
              </a:rPr>
              <a:pPr eaLnBrk="1" hangingPunct="1"/>
              <a:t>47</a:t>
            </a:fld>
            <a:endParaRPr lang="en-US" altLang="en-US" b="0" i="0">
              <a:solidFill>
                <a:schemeClr val="tx1"/>
              </a:solidFill>
              <a:latin typeface="Arial" panose="020B0604020202020204" pitchFamily="34" charset="0"/>
            </a:endParaRPr>
          </a:p>
        </p:txBody>
      </p:sp>
      <p:sp>
        <p:nvSpPr>
          <p:cNvPr id="227331" name="Rectangle 2">
            <a:extLst>
              <a:ext uri="{FF2B5EF4-FFF2-40B4-BE49-F238E27FC236}">
                <a16:creationId xmlns:a16="http://schemas.microsoft.com/office/drawing/2014/main" id="{00A59082-DAE5-44DE-8B32-F832C3DE3139}"/>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613E5DE6-F8E3-41B8-B913-BA4D2EA5577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E45E0674-9D93-4BAE-AD9D-46CB56AE3EDA}"/>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7C233F4-08B7-4D84-934C-E8C1727414C8}" type="slidenum">
              <a:rPr lang="en-US" altLang="en-US" b="0" i="0">
                <a:solidFill>
                  <a:schemeClr val="tx1"/>
                </a:solidFill>
                <a:latin typeface="Arial" panose="020B0604020202020204" pitchFamily="34" charset="0"/>
              </a:rPr>
              <a:pPr eaLnBrk="1" hangingPunct="1"/>
              <a:t>48</a:t>
            </a:fld>
            <a:endParaRPr lang="en-US" altLang="en-US" b="0" i="0">
              <a:solidFill>
                <a:schemeClr val="tx1"/>
              </a:solidFill>
              <a:latin typeface="Arial" panose="020B0604020202020204" pitchFamily="34" charset="0"/>
            </a:endParaRPr>
          </a:p>
        </p:txBody>
      </p:sp>
      <p:sp>
        <p:nvSpPr>
          <p:cNvPr id="228355" name="Rectangle 2">
            <a:extLst>
              <a:ext uri="{FF2B5EF4-FFF2-40B4-BE49-F238E27FC236}">
                <a16:creationId xmlns:a16="http://schemas.microsoft.com/office/drawing/2014/main" id="{C9233C95-8CE5-499E-B2BB-1358673705D3}"/>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BD40BAA5-5DFC-432D-87E4-111710D30F4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F9059EBC-3867-47F6-B80D-7A9F90BE6C81}"/>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72D7C40-DB9E-4C26-8229-3575E08094BF}" type="slidenum">
              <a:rPr lang="en-US" altLang="en-US" b="0" i="0">
                <a:solidFill>
                  <a:schemeClr val="tx1"/>
                </a:solidFill>
                <a:latin typeface="Arial" panose="020B0604020202020204" pitchFamily="34" charset="0"/>
              </a:rPr>
              <a:pPr eaLnBrk="1" hangingPunct="1"/>
              <a:t>49</a:t>
            </a:fld>
            <a:endParaRPr lang="en-US" altLang="en-US" b="0" i="0">
              <a:solidFill>
                <a:schemeClr val="tx1"/>
              </a:solidFill>
              <a:latin typeface="Arial" panose="020B0604020202020204" pitchFamily="34" charset="0"/>
            </a:endParaRPr>
          </a:p>
        </p:txBody>
      </p:sp>
      <p:sp>
        <p:nvSpPr>
          <p:cNvPr id="229379" name="Rectangle 2">
            <a:extLst>
              <a:ext uri="{FF2B5EF4-FFF2-40B4-BE49-F238E27FC236}">
                <a16:creationId xmlns:a16="http://schemas.microsoft.com/office/drawing/2014/main" id="{2708BB5A-7E1F-46C3-85F0-E3932CE6FE64}"/>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47595F10-D246-45D2-8CE0-375190E2760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Ex of a “fluffy mulch” would be pecan leaves.  However, they will start to pack down and rot in place once it becomes warmer.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8A234295-D3B7-4422-BDF2-81FD30464DA9}"/>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08036B0-2F47-437D-8542-81CEDFDB415A}" type="slidenum">
              <a:rPr lang="en-US" altLang="en-US" b="0" i="0">
                <a:solidFill>
                  <a:schemeClr val="tx1"/>
                </a:solidFill>
                <a:latin typeface="Arial" panose="020B0604020202020204" pitchFamily="34" charset="0"/>
              </a:rPr>
              <a:pPr eaLnBrk="1" hangingPunct="1"/>
              <a:t>50</a:t>
            </a:fld>
            <a:endParaRPr lang="en-US" altLang="en-US" b="0" i="0">
              <a:solidFill>
                <a:schemeClr val="tx1"/>
              </a:solidFill>
              <a:latin typeface="Arial" panose="020B0604020202020204" pitchFamily="34" charset="0"/>
            </a:endParaRPr>
          </a:p>
        </p:txBody>
      </p:sp>
      <p:sp>
        <p:nvSpPr>
          <p:cNvPr id="230403" name="Rectangle 2">
            <a:extLst>
              <a:ext uri="{FF2B5EF4-FFF2-40B4-BE49-F238E27FC236}">
                <a16:creationId xmlns:a16="http://schemas.microsoft.com/office/drawing/2014/main" id="{E9D1BB49-6C5B-4456-9B68-8F612E1F8AAC}"/>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CAA18982-7FC0-49C5-BA18-07B31191210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Ex of a “fluffy mulch” would be pecan leaves.  However, they will start to pack down and rot in place once it becomes warmer.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01D5A08-6F6A-4B3C-8867-6FE1AF8B298C}"/>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9DBE3F2-CD31-4C1E-860E-2187565CA40A}" type="slidenum">
              <a:rPr lang="en-US" altLang="en-US" b="0" i="0">
                <a:solidFill>
                  <a:schemeClr val="tx1"/>
                </a:solidFill>
                <a:latin typeface="Arial" panose="020B0604020202020204" pitchFamily="34" charset="0"/>
              </a:rPr>
              <a:pPr eaLnBrk="1" hangingPunct="1"/>
              <a:t>5</a:t>
            </a:fld>
            <a:endParaRPr lang="en-US" altLang="en-US" b="0" i="0">
              <a:solidFill>
                <a:schemeClr val="tx1"/>
              </a:solidFill>
              <a:latin typeface="Arial" panose="020B0604020202020204" pitchFamily="34" charset="0"/>
            </a:endParaRPr>
          </a:p>
        </p:txBody>
      </p:sp>
      <p:sp>
        <p:nvSpPr>
          <p:cNvPr id="153603" name="Rectangle 2">
            <a:extLst>
              <a:ext uri="{FF2B5EF4-FFF2-40B4-BE49-F238E27FC236}">
                <a16:creationId xmlns:a16="http://schemas.microsoft.com/office/drawing/2014/main" id="{A11B3000-0E06-480A-9885-41D2532424C5}"/>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F280B4CA-9CE0-49FC-9FF6-17DCA7E928E5}"/>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In addition to a wide variety of colors and patterns, the TBs display other qualities (such as ruffling and lacing) more frequently than do the other classes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27295025-CB62-4FC2-8324-DA52821FB6AB}"/>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BE649F0-1862-4488-B717-BBF3FE19E53F}" type="slidenum">
              <a:rPr lang="en-US" altLang="en-US" b="0" i="0">
                <a:solidFill>
                  <a:schemeClr val="tx1"/>
                </a:solidFill>
                <a:latin typeface="Arial" panose="020B0604020202020204" pitchFamily="34" charset="0"/>
              </a:rPr>
              <a:pPr eaLnBrk="1" hangingPunct="1"/>
              <a:t>51</a:t>
            </a:fld>
            <a:endParaRPr lang="en-US" altLang="en-US" b="0" i="0">
              <a:solidFill>
                <a:schemeClr val="tx1"/>
              </a:solidFill>
              <a:latin typeface="Arial" panose="020B0604020202020204" pitchFamily="34" charset="0"/>
            </a:endParaRPr>
          </a:p>
        </p:txBody>
      </p:sp>
      <p:sp>
        <p:nvSpPr>
          <p:cNvPr id="231427" name="Rectangle 2">
            <a:extLst>
              <a:ext uri="{FF2B5EF4-FFF2-40B4-BE49-F238E27FC236}">
                <a16:creationId xmlns:a16="http://schemas.microsoft.com/office/drawing/2014/main" id="{DE815332-95A2-40E5-AB23-36CD70E8908B}"/>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660B0580-BD1D-48A1-9AB8-6AFDC7E128F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C5613EE1-CFFF-423D-84AA-A57D5DCF10E1}"/>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BD8A2A8-E8A1-4B93-B9FD-8B96DBCBEDFB}" type="slidenum">
              <a:rPr lang="en-US" altLang="en-US" b="0" i="0">
                <a:solidFill>
                  <a:schemeClr val="tx1"/>
                </a:solidFill>
                <a:latin typeface="Arial" panose="020B0604020202020204" pitchFamily="34" charset="0"/>
              </a:rPr>
              <a:pPr eaLnBrk="1" hangingPunct="1"/>
              <a:t>52</a:t>
            </a:fld>
            <a:endParaRPr lang="en-US" altLang="en-US" b="0" i="0">
              <a:solidFill>
                <a:schemeClr val="tx1"/>
              </a:solidFill>
              <a:latin typeface="Arial" panose="020B0604020202020204" pitchFamily="34" charset="0"/>
            </a:endParaRPr>
          </a:p>
        </p:txBody>
      </p:sp>
      <p:sp>
        <p:nvSpPr>
          <p:cNvPr id="232451" name="Rectangle 2">
            <a:extLst>
              <a:ext uri="{FF2B5EF4-FFF2-40B4-BE49-F238E27FC236}">
                <a16:creationId xmlns:a16="http://schemas.microsoft.com/office/drawing/2014/main" id="{A50294CD-273F-4EC7-ABB7-72A212885545}"/>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E999C0FB-A771-469F-9B18-B1F5913E5E0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6B50A479-D23F-4261-B6F2-0F166EF04BBC}"/>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167AD6F-C4CE-4D9B-AE06-25C678229E27}" type="slidenum">
              <a:rPr lang="en-US" altLang="en-US" b="0" i="0">
                <a:solidFill>
                  <a:schemeClr val="tx1"/>
                </a:solidFill>
                <a:latin typeface="Arial" panose="020B0604020202020204" pitchFamily="34" charset="0"/>
              </a:rPr>
              <a:pPr eaLnBrk="1" hangingPunct="1"/>
              <a:t>53</a:t>
            </a:fld>
            <a:endParaRPr lang="en-US" altLang="en-US" b="0" i="0">
              <a:solidFill>
                <a:schemeClr val="tx1"/>
              </a:solidFill>
              <a:latin typeface="Arial" panose="020B0604020202020204" pitchFamily="34" charset="0"/>
            </a:endParaRPr>
          </a:p>
        </p:txBody>
      </p:sp>
      <p:sp>
        <p:nvSpPr>
          <p:cNvPr id="233475" name="Rectangle 2">
            <a:extLst>
              <a:ext uri="{FF2B5EF4-FFF2-40B4-BE49-F238E27FC236}">
                <a16:creationId xmlns:a16="http://schemas.microsoft.com/office/drawing/2014/main" id="{DFC5EC59-5EB6-4058-BA3B-83FFC2A9E4E4}"/>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CD1CFF3A-B1C2-440B-AE06-BBD92824FA8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153C5537-4F0D-40AC-9D8F-D3F43DD47482}"/>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9E841A4-D579-4201-BA80-6D670E964B21}" type="slidenum">
              <a:rPr lang="en-US" altLang="en-US" b="0" i="0">
                <a:solidFill>
                  <a:schemeClr val="tx1"/>
                </a:solidFill>
                <a:latin typeface="Arial" panose="020B0604020202020204" pitchFamily="34" charset="0"/>
              </a:rPr>
              <a:pPr eaLnBrk="1" hangingPunct="1"/>
              <a:t>54</a:t>
            </a:fld>
            <a:endParaRPr lang="en-US" altLang="en-US" b="0" i="0">
              <a:solidFill>
                <a:schemeClr val="tx1"/>
              </a:solidFill>
              <a:latin typeface="Arial" panose="020B0604020202020204" pitchFamily="34" charset="0"/>
            </a:endParaRPr>
          </a:p>
        </p:txBody>
      </p:sp>
      <p:sp>
        <p:nvSpPr>
          <p:cNvPr id="234499" name="Rectangle 2">
            <a:extLst>
              <a:ext uri="{FF2B5EF4-FFF2-40B4-BE49-F238E27FC236}">
                <a16:creationId xmlns:a16="http://schemas.microsoft.com/office/drawing/2014/main" id="{054B9C79-AA9C-4AD5-B2D1-FD45F5508466}"/>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18D037D6-1C62-4C58-828B-2AEAD1E4B1C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5583C581-872D-4C59-BF99-76CAC79A14DD}"/>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0511A99-3CFA-4EBB-9A9E-92152023868C}" type="slidenum">
              <a:rPr lang="en-US" altLang="en-US" b="0" i="0">
                <a:solidFill>
                  <a:schemeClr val="tx1"/>
                </a:solidFill>
                <a:latin typeface="Arial" panose="020B0604020202020204" pitchFamily="34" charset="0"/>
              </a:rPr>
              <a:pPr eaLnBrk="1" hangingPunct="1"/>
              <a:t>55</a:t>
            </a:fld>
            <a:endParaRPr lang="en-US" altLang="en-US" b="0" i="0">
              <a:solidFill>
                <a:schemeClr val="tx1"/>
              </a:solidFill>
              <a:latin typeface="Arial" panose="020B0604020202020204" pitchFamily="34" charset="0"/>
            </a:endParaRPr>
          </a:p>
        </p:txBody>
      </p:sp>
      <p:sp>
        <p:nvSpPr>
          <p:cNvPr id="235523" name="Rectangle 2">
            <a:extLst>
              <a:ext uri="{FF2B5EF4-FFF2-40B4-BE49-F238E27FC236}">
                <a16:creationId xmlns:a16="http://schemas.microsoft.com/office/drawing/2014/main" id="{B26422A5-9CA1-4C51-A8B0-6675B2425CC6}"/>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A4074A4D-4362-4CB7-9BAD-2045355E8DE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03C30263-93BB-47F3-81B9-AB729A2FDC81}"/>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5E519A1-089C-4AA9-949B-2C26498B3ADA}" type="slidenum">
              <a:rPr lang="en-US" altLang="en-US" b="0" i="0">
                <a:solidFill>
                  <a:schemeClr val="tx1"/>
                </a:solidFill>
                <a:latin typeface="Arial" panose="020B0604020202020204" pitchFamily="34" charset="0"/>
              </a:rPr>
              <a:pPr eaLnBrk="1" hangingPunct="1"/>
              <a:t>56</a:t>
            </a:fld>
            <a:endParaRPr lang="en-US" altLang="en-US" b="0" i="0">
              <a:solidFill>
                <a:schemeClr val="tx1"/>
              </a:solidFill>
              <a:latin typeface="Arial" panose="020B0604020202020204" pitchFamily="34" charset="0"/>
            </a:endParaRPr>
          </a:p>
        </p:txBody>
      </p:sp>
      <p:sp>
        <p:nvSpPr>
          <p:cNvPr id="236547" name="Rectangle 2">
            <a:extLst>
              <a:ext uri="{FF2B5EF4-FFF2-40B4-BE49-F238E27FC236}">
                <a16:creationId xmlns:a16="http://schemas.microsoft.com/office/drawing/2014/main" id="{FA1C4D4A-3738-4505-B9F3-7202F72B121A}"/>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550B968A-6ACD-4A7C-969C-94B97220621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1AFFC28B-F268-4397-A3D0-CB17DC366A79}"/>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71F6599-15F9-4853-8FBD-27AFBFB875C3}" type="slidenum">
              <a:rPr lang="en-US" altLang="en-US" b="0" i="0">
                <a:solidFill>
                  <a:schemeClr val="tx1"/>
                </a:solidFill>
                <a:latin typeface="Arial" panose="020B0604020202020204" pitchFamily="34" charset="0"/>
              </a:rPr>
              <a:pPr eaLnBrk="1" hangingPunct="1"/>
              <a:t>57</a:t>
            </a:fld>
            <a:endParaRPr lang="en-US" altLang="en-US" b="0" i="0">
              <a:solidFill>
                <a:schemeClr val="tx1"/>
              </a:solidFill>
              <a:latin typeface="Arial" panose="020B0604020202020204" pitchFamily="34" charset="0"/>
            </a:endParaRPr>
          </a:p>
        </p:txBody>
      </p:sp>
      <p:sp>
        <p:nvSpPr>
          <p:cNvPr id="237571" name="Rectangle 2">
            <a:extLst>
              <a:ext uri="{FF2B5EF4-FFF2-40B4-BE49-F238E27FC236}">
                <a16:creationId xmlns:a16="http://schemas.microsoft.com/office/drawing/2014/main" id="{4C7FECF2-21A8-46D6-AEDB-40E1D15ECD13}"/>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F5D48BDB-F320-42E3-9D3F-5BD350AFEB6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7587AF1A-02E1-4A25-91D7-ABA0BB149AED}"/>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92DEB03-57A5-4B05-898A-A09D4717A014}" type="slidenum">
              <a:rPr lang="en-US" altLang="en-US" b="0" i="0">
                <a:solidFill>
                  <a:schemeClr val="tx1"/>
                </a:solidFill>
                <a:latin typeface="Arial" panose="020B0604020202020204" pitchFamily="34" charset="0"/>
              </a:rPr>
              <a:pPr eaLnBrk="1" hangingPunct="1"/>
              <a:t>58</a:t>
            </a:fld>
            <a:endParaRPr lang="en-US" altLang="en-US" b="0" i="0">
              <a:solidFill>
                <a:schemeClr val="tx1"/>
              </a:solidFill>
              <a:latin typeface="Arial" panose="020B0604020202020204" pitchFamily="34" charset="0"/>
            </a:endParaRPr>
          </a:p>
        </p:txBody>
      </p:sp>
      <p:sp>
        <p:nvSpPr>
          <p:cNvPr id="238595" name="Rectangle 2">
            <a:extLst>
              <a:ext uri="{FF2B5EF4-FFF2-40B4-BE49-F238E27FC236}">
                <a16:creationId xmlns:a16="http://schemas.microsoft.com/office/drawing/2014/main" id="{1ED58DC2-06E7-4BB3-A804-2E7A0B8FD762}"/>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7E2EEAD9-0685-4832-86E6-17EE2AD49AB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B07093EC-7A70-48D6-BE57-95A936792EB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EDC23BA-3A75-4E53-A7D4-76314800F26B}" type="slidenum">
              <a:rPr lang="en-US" altLang="en-US" b="0" i="0">
                <a:solidFill>
                  <a:schemeClr val="tx1"/>
                </a:solidFill>
                <a:latin typeface="Arial" panose="020B0604020202020204" pitchFamily="34" charset="0"/>
              </a:rPr>
              <a:pPr eaLnBrk="1" hangingPunct="1"/>
              <a:t>59</a:t>
            </a:fld>
            <a:endParaRPr lang="en-US" altLang="en-US" b="0" i="0">
              <a:solidFill>
                <a:schemeClr val="tx1"/>
              </a:solidFill>
              <a:latin typeface="Arial" panose="020B0604020202020204" pitchFamily="34" charset="0"/>
            </a:endParaRPr>
          </a:p>
        </p:txBody>
      </p:sp>
      <p:sp>
        <p:nvSpPr>
          <p:cNvPr id="239619" name="Rectangle 2">
            <a:extLst>
              <a:ext uri="{FF2B5EF4-FFF2-40B4-BE49-F238E27FC236}">
                <a16:creationId xmlns:a16="http://schemas.microsoft.com/office/drawing/2014/main" id="{DC6508D4-4F15-4769-80E3-AE832BF952A4}"/>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6D2C7098-A013-4079-91C5-27B15A68B56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DEB2B1F8-C442-4B42-99D6-F93FF8585A84}"/>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92F72EA-8E11-402B-B796-9C84F7757584}" type="slidenum">
              <a:rPr lang="en-US" altLang="en-US" b="0" i="0">
                <a:solidFill>
                  <a:schemeClr val="tx1"/>
                </a:solidFill>
                <a:latin typeface="Arial" panose="020B0604020202020204" pitchFamily="34" charset="0"/>
              </a:rPr>
              <a:pPr eaLnBrk="1" hangingPunct="1"/>
              <a:t>60</a:t>
            </a:fld>
            <a:endParaRPr lang="en-US" altLang="en-US" b="0" i="0">
              <a:solidFill>
                <a:schemeClr val="tx1"/>
              </a:solidFill>
              <a:latin typeface="Arial" panose="020B0604020202020204" pitchFamily="34" charset="0"/>
            </a:endParaRPr>
          </a:p>
        </p:txBody>
      </p:sp>
      <p:sp>
        <p:nvSpPr>
          <p:cNvPr id="240643" name="Rectangle 2">
            <a:extLst>
              <a:ext uri="{FF2B5EF4-FFF2-40B4-BE49-F238E27FC236}">
                <a16:creationId xmlns:a16="http://schemas.microsoft.com/office/drawing/2014/main" id="{F1C56EEE-D7CE-40FC-9D3E-022DF40C512E}"/>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9D101D48-0341-452C-9E96-3FB164855D8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9456B450-B4DC-4F96-AA56-6CC54E248904}"/>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B0112A4-A25F-4307-BDF4-7ED0815B35DA}" type="slidenum">
              <a:rPr lang="en-US" altLang="en-US" b="0" i="0">
                <a:solidFill>
                  <a:schemeClr val="tx1"/>
                </a:solidFill>
                <a:latin typeface="Arial" panose="020B0604020202020204" pitchFamily="34" charset="0"/>
              </a:rPr>
              <a:pPr eaLnBrk="1" hangingPunct="1"/>
              <a:t>6</a:t>
            </a:fld>
            <a:endParaRPr lang="en-US" altLang="en-US" b="0" i="0">
              <a:solidFill>
                <a:schemeClr val="tx1"/>
              </a:solidFill>
              <a:latin typeface="Arial" panose="020B0604020202020204" pitchFamily="34" charset="0"/>
            </a:endParaRPr>
          </a:p>
        </p:txBody>
      </p:sp>
      <p:sp>
        <p:nvSpPr>
          <p:cNvPr id="179203" name="Rectangle 2">
            <a:extLst>
              <a:ext uri="{FF2B5EF4-FFF2-40B4-BE49-F238E27FC236}">
                <a16:creationId xmlns:a16="http://schemas.microsoft.com/office/drawing/2014/main" id="{05B3BA23-CF19-4513-B8CA-58D9C3350D29}"/>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DAC29B95-682D-47BE-A58E-B7514C3D9E41}"/>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The MDBs will bloom but usually will not be the mound of flowers that they will be up north.  Note that MDBs usually do not display lacing and ruffles like the TBs.  However, they have color patterns that are not usually seen on the TBs.  This is changing  as TBs are being bred down and MDBs are being bred up.</a:t>
            </a:r>
          </a:p>
          <a:p>
            <a:pPr eaLnBrk="1" hangingPunct="1"/>
            <a:r>
              <a:rPr lang="en-US" altLang="en-US">
                <a:latin typeface="Arial" panose="020B0604020202020204" pitchFamily="34" charset="0"/>
                <a:cs typeface="Arial" panose="020B0604020202020204" pitchFamily="34" charset="0"/>
              </a:rPr>
              <a:t>Stems usually carry two flowers, but many more modern varieties now have three buds, which all goes to prolonging the flowering time. </a:t>
            </a:r>
            <a:br>
              <a:rPr lang="en-US" altLang="en-US">
                <a:latin typeface="Arial" panose="020B0604020202020204" pitchFamily="34" charset="0"/>
                <a:cs typeface="Arial" panose="020B0604020202020204" pitchFamily="34" charset="0"/>
              </a:rPr>
            </a:b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5EB25F5B-738B-44E7-B562-83DE56474CB4}"/>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E4A2E9E-D0D2-4306-86DD-9524924F1BBB}" type="slidenum">
              <a:rPr lang="en-US" altLang="en-US" b="0" i="0">
                <a:solidFill>
                  <a:schemeClr val="tx1"/>
                </a:solidFill>
                <a:latin typeface="Arial" panose="020B0604020202020204" pitchFamily="34" charset="0"/>
              </a:rPr>
              <a:pPr eaLnBrk="1" hangingPunct="1"/>
              <a:t>61</a:t>
            </a:fld>
            <a:endParaRPr lang="en-US" altLang="en-US" b="0" i="0">
              <a:solidFill>
                <a:schemeClr val="tx1"/>
              </a:solidFill>
              <a:latin typeface="Arial" panose="020B0604020202020204" pitchFamily="34" charset="0"/>
            </a:endParaRPr>
          </a:p>
        </p:txBody>
      </p:sp>
      <p:sp>
        <p:nvSpPr>
          <p:cNvPr id="241667" name="Rectangle 2">
            <a:extLst>
              <a:ext uri="{FF2B5EF4-FFF2-40B4-BE49-F238E27FC236}">
                <a16:creationId xmlns:a16="http://schemas.microsoft.com/office/drawing/2014/main" id="{ACB52EFB-C017-40C9-8D5D-60F54CB35724}"/>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F359C3C6-8D78-41DF-AB68-8B4AC18EF47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1D8959D5-0CED-44FA-8A77-A08062AA93DC}"/>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C62F663-3E37-4B71-91C7-D1572A793744}" type="slidenum">
              <a:rPr lang="en-US" altLang="en-US" b="0" i="0">
                <a:solidFill>
                  <a:schemeClr val="tx1"/>
                </a:solidFill>
                <a:latin typeface="Arial" panose="020B0604020202020204" pitchFamily="34" charset="0"/>
              </a:rPr>
              <a:pPr eaLnBrk="1" hangingPunct="1"/>
              <a:t>62</a:t>
            </a:fld>
            <a:endParaRPr lang="en-US" altLang="en-US" b="0" i="0">
              <a:solidFill>
                <a:schemeClr val="tx1"/>
              </a:solidFill>
              <a:latin typeface="Arial" panose="020B0604020202020204" pitchFamily="34" charset="0"/>
            </a:endParaRPr>
          </a:p>
        </p:txBody>
      </p:sp>
      <p:sp>
        <p:nvSpPr>
          <p:cNvPr id="243715" name="Rectangle 2">
            <a:extLst>
              <a:ext uri="{FF2B5EF4-FFF2-40B4-BE49-F238E27FC236}">
                <a16:creationId xmlns:a16="http://schemas.microsoft.com/office/drawing/2014/main" id="{78B6C033-A00C-4AA3-BE20-90F61415DC51}"/>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AF4DA812-AB33-4D8C-8A70-3DDF248AC1A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A lot of people like to trim the irise leaves at the end of the summer.  It doesn’t seem to hurt the irises.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5B3EEFD7-2011-4B32-A666-A4E4F7B65313}"/>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463A8AB-FA7C-485A-A099-934076D13FB6}" type="slidenum">
              <a:rPr lang="en-US" altLang="en-US" b="0" i="0">
                <a:solidFill>
                  <a:schemeClr val="tx1"/>
                </a:solidFill>
                <a:latin typeface="Arial" panose="020B0604020202020204" pitchFamily="34" charset="0"/>
              </a:rPr>
              <a:pPr eaLnBrk="1" hangingPunct="1"/>
              <a:t>63</a:t>
            </a:fld>
            <a:endParaRPr lang="en-US" altLang="en-US" b="0" i="0">
              <a:solidFill>
                <a:schemeClr val="tx1"/>
              </a:solidFill>
              <a:latin typeface="Arial" panose="020B0604020202020204" pitchFamily="34" charset="0"/>
            </a:endParaRPr>
          </a:p>
        </p:txBody>
      </p:sp>
      <p:sp>
        <p:nvSpPr>
          <p:cNvPr id="244739" name="Rectangle 2">
            <a:extLst>
              <a:ext uri="{FF2B5EF4-FFF2-40B4-BE49-F238E27FC236}">
                <a16:creationId xmlns:a16="http://schemas.microsoft.com/office/drawing/2014/main" id="{05435D30-0AB3-4ECA-B2FD-493E1F82C69C}"/>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A604EB90-1895-4A49-8BE2-34C2CE1C6AC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Ladybugs winter over in the Sacremento mountains.  When they wake up, they spread through out the Tularosa Basin.  People collect them in the mountains and sell at the local nurseries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5D205C56-4D8E-413F-973B-534D686B0240}"/>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F56C30E-2EC2-4E57-BBEF-46B6CAC09996}" type="slidenum">
              <a:rPr lang="en-US" altLang="en-US" b="0" i="0">
                <a:solidFill>
                  <a:schemeClr val="tx1"/>
                </a:solidFill>
                <a:latin typeface="Arial" panose="020B0604020202020204" pitchFamily="34" charset="0"/>
              </a:rPr>
              <a:pPr eaLnBrk="1" hangingPunct="1"/>
              <a:t>64</a:t>
            </a:fld>
            <a:endParaRPr lang="en-US" altLang="en-US" b="0" i="0">
              <a:solidFill>
                <a:schemeClr val="tx1"/>
              </a:solidFill>
              <a:latin typeface="Arial" panose="020B0604020202020204" pitchFamily="34" charset="0"/>
            </a:endParaRPr>
          </a:p>
        </p:txBody>
      </p:sp>
      <p:sp>
        <p:nvSpPr>
          <p:cNvPr id="245763" name="Rectangle 2">
            <a:extLst>
              <a:ext uri="{FF2B5EF4-FFF2-40B4-BE49-F238E27FC236}">
                <a16:creationId xmlns:a16="http://schemas.microsoft.com/office/drawing/2014/main" id="{B55ED5A1-9550-435C-83BC-F9B844930ADC}"/>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5652C38B-D4C1-4C09-A39D-465FD0C918E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EBFB085C-E7A0-4E9C-8C9A-D47275D35FA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DB669DC-7A8B-4D5B-9480-ABCC8FB88705}" type="slidenum">
              <a:rPr lang="en-US" altLang="en-US" b="0" i="0">
                <a:solidFill>
                  <a:schemeClr val="tx1"/>
                </a:solidFill>
                <a:latin typeface="Arial" panose="020B0604020202020204" pitchFamily="34" charset="0"/>
              </a:rPr>
              <a:pPr eaLnBrk="1" hangingPunct="1"/>
              <a:t>65</a:t>
            </a:fld>
            <a:endParaRPr lang="en-US" altLang="en-US" b="0" i="0">
              <a:solidFill>
                <a:schemeClr val="tx1"/>
              </a:solidFill>
              <a:latin typeface="Arial" panose="020B0604020202020204" pitchFamily="34" charset="0"/>
            </a:endParaRPr>
          </a:p>
        </p:txBody>
      </p:sp>
      <p:sp>
        <p:nvSpPr>
          <p:cNvPr id="246787" name="Rectangle 2">
            <a:extLst>
              <a:ext uri="{FF2B5EF4-FFF2-40B4-BE49-F238E27FC236}">
                <a16:creationId xmlns:a16="http://schemas.microsoft.com/office/drawing/2014/main" id="{BF2CEEC2-0461-462F-82A7-406339AD04D8}"/>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0E540A20-CA89-4D22-B02D-4E3408D59CD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5DD2EB88-4F00-419F-8B49-2A4EDCA2FDB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D1A8393-CF27-429C-9BB4-DD58517997D4}" type="slidenum">
              <a:rPr lang="en-US" altLang="en-US" b="0" i="0">
                <a:solidFill>
                  <a:schemeClr val="tx1"/>
                </a:solidFill>
                <a:latin typeface="Arial" panose="020B0604020202020204" pitchFamily="34" charset="0"/>
              </a:rPr>
              <a:pPr eaLnBrk="1" hangingPunct="1"/>
              <a:t>66</a:t>
            </a:fld>
            <a:endParaRPr lang="en-US" altLang="en-US" b="0" i="0">
              <a:solidFill>
                <a:schemeClr val="tx1"/>
              </a:solidFill>
              <a:latin typeface="Arial" panose="020B0604020202020204" pitchFamily="34" charset="0"/>
            </a:endParaRPr>
          </a:p>
        </p:txBody>
      </p:sp>
      <p:sp>
        <p:nvSpPr>
          <p:cNvPr id="247811" name="Rectangle 2">
            <a:extLst>
              <a:ext uri="{FF2B5EF4-FFF2-40B4-BE49-F238E27FC236}">
                <a16:creationId xmlns:a16="http://schemas.microsoft.com/office/drawing/2014/main" id="{B8B5F134-8F0C-4225-B5F6-651092335CA1}"/>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4D28CDCD-0E32-4A2D-99C0-4FB9ECD550F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24158521-60D3-4880-ADB2-9035422796EE}"/>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02C9263-2CD0-438C-90C9-E90B90B59CE9}" type="slidenum">
              <a:rPr lang="en-US" altLang="en-US" b="0" i="0">
                <a:solidFill>
                  <a:schemeClr val="tx1"/>
                </a:solidFill>
                <a:latin typeface="Arial" panose="020B0604020202020204" pitchFamily="34" charset="0"/>
              </a:rPr>
              <a:pPr eaLnBrk="1" hangingPunct="1"/>
              <a:t>67</a:t>
            </a:fld>
            <a:endParaRPr lang="en-US" altLang="en-US" b="0" i="0">
              <a:solidFill>
                <a:schemeClr val="tx1"/>
              </a:solidFill>
              <a:latin typeface="Arial" panose="020B0604020202020204" pitchFamily="34" charset="0"/>
            </a:endParaRPr>
          </a:p>
        </p:txBody>
      </p:sp>
      <p:sp>
        <p:nvSpPr>
          <p:cNvPr id="273411" name="Rectangle 2">
            <a:extLst>
              <a:ext uri="{FF2B5EF4-FFF2-40B4-BE49-F238E27FC236}">
                <a16:creationId xmlns:a16="http://schemas.microsoft.com/office/drawing/2014/main" id="{4F854ED1-02C9-44C4-9285-CAB5C3604774}"/>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4943988B-5EA7-48C3-A76D-000B4BEF861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43D0B940-C496-494E-836F-4860FDE22846}"/>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4F47ADB-3D67-4FF3-9F0A-E7667774DDF8}" type="slidenum">
              <a:rPr lang="en-US" altLang="en-US" b="0" i="0">
                <a:solidFill>
                  <a:schemeClr val="tx1"/>
                </a:solidFill>
                <a:latin typeface="Arial" panose="020B0604020202020204" pitchFamily="34" charset="0"/>
              </a:rPr>
              <a:pPr eaLnBrk="1" hangingPunct="1"/>
              <a:t>68</a:t>
            </a:fld>
            <a:endParaRPr lang="en-US" altLang="en-US" b="0" i="0">
              <a:solidFill>
                <a:schemeClr val="tx1"/>
              </a:solidFill>
              <a:latin typeface="Arial" panose="020B0604020202020204" pitchFamily="34" charset="0"/>
            </a:endParaRPr>
          </a:p>
        </p:txBody>
      </p:sp>
      <p:sp>
        <p:nvSpPr>
          <p:cNvPr id="280579" name="Rectangle 2">
            <a:extLst>
              <a:ext uri="{FF2B5EF4-FFF2-40B4-BE49-F238E27FC236}">
                <a16:creationId xmlns:a16="http://schemas.microsoft.com/office/drawing/2014/main" id="{FC4F40A3-BB64-498B-ADFF-0555DE8D366E}"/>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B5C640D4-7A73-4DF3-835F-B96F6EF37542}"/>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Setting up for the 2006 Annual Sale on Friday between 8:30 and 10:00 PM</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79C28E16-B745-4C6D-9922-61E205BD6CC2}"/>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0E70F25-C831-4B3E-B752-55D3347F81E5}" type="slidenum">
              <a:rPr lang="en-US" altLang="en-US" b="0" i="0">
                <a:solidFill>
                  <a:schemeClr val="tx1"/>
                </a:solidFill>
                <a:latin typeface="Arial" panose="020B0604020202020204" pitchFamily="34" charset="0"/>
              </a:rPr>
              <a:pPr eaLnBrk="1" hangingPunct="1"/>
              <a:t>69</a:t>
            </a:fld>
            <a:endParaRPr lang="en-US" altLang="en-US" b="0" i="0">
              <a:solidFill>
                <a:schemeClr val="tx1"/>
              </a:solidFill>
              <a:latin typeface="Arial" panose="020B0604020202020204" pitchFamily="34" charset="0"/>
            </a:endParaRPr>
          </a:p>
        </p:txBody>
      </p:sp>
      <p:sp>
        <p:nvSpPr>
          <p:cNvPr id="288771" name="Rectangle 2">
            <a:extLst>
              <a:ext uri="{FF2B5EF4-FFF2-40B4-BE49-F238E27FC236}">
                <a16:creationId xmlns:a16="http://schemas.microsoft.com/office/drawing/2014/main" id="{75B7F0F7-0C33-472C-80DD-5701DD095681}"/>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14615CBE-6A32-4D61-A261-96D22FEB470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8377A37B-075C-47E2-ABF1-5F565650262B}"/>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4DA569C-B211-4061-9562-E9CCF2D23E89}" type="slidenum">
              <a:rPr lang="en-US" altLang="en-US" b="0" i="0">
                <a:solidFill>
                  <a:schemeClr val="tx1"/>
                </a:solidFill>
                <a:latin typeface="Arial" panose="020B0604020202020204" pitchFamily="34" charset="0"/>
              </a:rPr>
              <a:pPr eaLnBrk="1" hangingPunct="1"/>
              <a:t>70</a:t>
            </a:fld>
            <a:endParaRPr lang="en-US" altLang="en-US" b="0" i="0">
              <a:solidFill>
                <a:schemeClr val="tx1"/>
              </a:solidFill>
              <a:latin typeface="Arial" panose="020B0604020202020204" pitchFamily="34" charset="0"/>
            </a:endParaRPr>
          </a:p>
        </p:txBody>
      </p:sp>
      <p:sp>
        <p:nvSpPr>
          <p:cNvPr id="289795" name="Rectangle 2">
            <a:extLst>
              <a:ext uri="{FF2B5EF4-FFF2-40B4-BE49-F238E27FC236}">
                <a16:creationId xmlns:a16="http://schemas.microsoft.com/office/drawing/2014/main" id="{B72771E6-7664-48A4-8ED4-247DDE3BC00A}"/>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C4023623-96FF-48BF-8113-4BB430629B6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00233B96-DBDA-4CA5-93DA-07155889B3A7}"/>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20228EE-7944-4BB6-95AC-252AEB8A39CA}" type="slidenum">
              <a:rPr lang="en-US" altLang="en-US" b="0" i="0">
                <a:solidFill>
                  <a:schemeClr val="tx1"/>
                </a:solidFill>
                <a:latin typeface="Arial" panose="020B0604020202020204" pitchFamily="34" charset="0"/>
              </a:rPr>
              <a:pPr eaLnBrk="1" hangingPunct="1"/>
              <a:t>7</a:t>
            </a:fld>
            <a:endParaRPr lang="en-US" altLang="en-US" b="0" i="0">
              <a:solidFill>
                <a:schemeClr val="tx1"/>
              </a:solidFill>
              <a:latin typeface="Arial" panose="020B0604020202020204" pitchFamily="34" charset="0"/>
            </a:endParaRPr>
          </a:p>
        </p:txBody>
      </p:sp>
      <p:sp>
        <p:nvSpPr>
          <p:cNvPr id="180227" name="Rectangle 2">
            <a:extLst>
              <a:ext uri="{FF2B5EF4-FFF2-40B4-BE49-F238E27FC236}">
                <a16:creationId xmlns:a16="http://schemas.microsoft.com/office/drawing/2014/main" id="{8693B799-E4CD-47D7-992A-CA0A5C21CF33}"/>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67133497-70DC-4DE8-B168-A8F947DACB0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For all medians, it can be said that the smaller the iris, the more important color is.</a:t>
            </a:r>
          </a:p>
          <a:p>
            <a:pPr eaLnBrk="1" hangingPunct="1"/>
            <a:r>
              <a:rPr lang="en-US" altLang="en-US">
                <a:latin typeface="Arial" panose="020B0604020202020204" pitchFamily="34" charset="0"/>
                <a:cs typeface="Arial" panose="020B0604020202020204" pitchFamily="34" charset="0"/>
              </a:rPr>
              <a:t>Strictly speaking a dwarf refers to a Miniature Dwarf Bearded and not a Standard Dwarf Bearded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A3F905AD-568C-47D4-A851-BBA5D44577D6}"/>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55159AC-AD79-417E-8249-ACD4C6E10A3D}" type="slidenum">
              <a:rPr lang="en-US" altLang="en-US" b="0" i="0">
                <a:solidFill>
                  <a:schemeClr val="tx1"/>
                </a:solidFill>
                <a:latin typeface="Arial" panose="020B0604020202020204" pitchFamily="34" charset="0"/>
              </a:rPr>
              <a:pPr eaLnBrk="1" hangingPunct="1"/>
              <a:t>71</a:t>
            </a:fld>
            <a:endParaRPr lang="en-US" altLang="en-US" b="0" i="0">
              <a:solidFill>
                <a:schemeClr val="tx1"/>
              </a:solidFill>
              <a:latin typeface="Arial" panose="020B0604020202020204" pitchFamily="34" charset="0"/>
            </a:endParaRPr>
          </a:p>
        </p:txBody>
      </p:sp>
      <p:sp>
        <p:nvSpPr>
          <p:cNvPr id="290819" name="Rectangle 2">
            <a:extLst>
              <a:ext uri="{FF2B5EF4-FFF2-40B4-BE49-F238E27FC236}">
                <a16:creationId xmlns:a16="http://schemas.microsoft.com/office/drawing/2014/main" id="{3C308806-5CE7-4C3E-A70A-1D67C08CADA0}"/>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3CC88428-B7E0-4C5A-9E35-3C714139C27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C2963AA7-6E63-4130-B17D-5DEF80A224B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F97A977-D9BF-4C27-B0A9-B9A867B4E3DF}" type="slidenum">
              <a:rPr lang="en-US" altLang="en-US" b="0" i="0">
                <a:solidFill>
                  <a:schemeClr val="tx1"/>
                </a:solidFill>
                <a:latin typeface="Arial" panose="020B0604020202020204" pitchFamily="34" charset="0"/>
              </a:rPr>
              <a:pPr eaLnBrk="1" hangingPunct="1"/>
              <a:t>72</a:t>
            </a:fld>
            <a:endParaRPr lang="en-US" altLang="en-US" b="0" i="0">
              <a:solidFill>
                <a:schemeClr val="tx1"/>
              </a:solidFill>
              <a:latin typeface="Arial" panose="020B0604020202020204" pitchFamily="34" charset="0"/>
            </a:endParaRPr>
          </a:p>
        </p:txBody>
      </p:sp>
      <p:sp>
        <p:nvSpPr>
          <p:cNvPr id="154627" name="Rectangle 2">
            <a:extLst>
              <a:ext uri="{FF2B5EF4-FFF2-40B4-BE49-F238E27FC236}">
                <a16:creationId xmlns:a16="http://schemas.microsoft.com/office/drawing/2014/main" id="{C8582551-39D3-4B6B-822E-D632DCFCCBD2}"/>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13122447-1210-4B10-BD09-972EDB82340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45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574A7E1B-EBF2-4F56-B3A5-D5B0492CB21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40342C3-BE2D-4EC2-A2C4-7BF4349A5339}" type="slidenum">
              <a:rPr lang="en-US" altLang="en-US" b="0" i="0">
                <a:solidFill>
                  <a:schemeClr val="tx1"/>
                </a:solidFill>
                <a:latin typeface="Arial" panose="020B0604020202020204" pitchFamily="34" charset="0"/>
              </a:rPr>
              <a:pPr eaLnBrk="1" hangingPunct="1"/>
              <a:t>73</a:t>
            </a:fld>
            <a:endParaRPr lang="en-US" altLang="en-US" b="0" i="0">
              <a:solidFill>
                <a:schemeClr val="tx1"/>
              </a:solidFill>
              <a:latin typeface="Arial" panose="020B0604020202020204" pitchFamily="34" charset="0"/>
            </a:endParaRPr>
          </a:p>
        </p:txBody>
      </p:sp>
      <p:sp>
        <p:nvSpPr>
          <p:cNvPr id="157699" name="Rectangle 2">
            <a:extLst>
              <a:ext uri="{FF2B5EF4-FFF2-40B4-BE49-F238E27FC236}">
                <a16:creationId xmlns:a16="http://schemas.microsoft.com/office/drawing/2014/main" id="{E72C16A3-9108-40E2-BD78-340B9AFB312D}"/>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A223B3C7-8320-4EFD-88A9-2D69BF9C202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3190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5BC74E0E-FA1F-41A5-AFEF-B3ABEF634963}"/>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EC1A6B57-2CD3-469D-B51B-A8504A090BCC}"/>
              </a:ext>
            </a:extLst>
          </p:cNvPr>
          <p:cNvSpPr>
            <a:spLocks noGrp="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59748" name="Slide Number Placeholder 3">
            <a:extLst>
              <a:ext uri="{FF2B5EF4-FFF2-40B4-BE49-F238E27FC236}">
                <a16:creationId xmlns:a16="http://schemas.microsoft.com/office/drawing/2014/main" id="{D2AF5B56-1864-4BE5-AECD-D72AC23B582C}"/>
              </a:ext>
            </a:extLst>
          </p:cNvPr>
          <p:cNvSpPr>
            <a:spLocks noGrp="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A33279F-3E77-433D-BED8-FC2BA5A67653}" type="slidenum">
              <a:rPr lang="en-US" altLang="en-US" b="0" i="0">
                <a:solidFill>
                  <a:schemeClr val="tx1"/>
                </a:solidFill>
                <a:latin typeface="Arial" panose="020B0604020202020204" pitchFamily="34" charset="0"/>
              </a:rPr>
              <a:pPr eaLnBrk="1" hangingPunct="1"/>
              <a:t>74</a:t>
            </a:fld>
            <a:endParaRPr lang="en-US" altLang="en-US" b="0" i="0">
              <a:solidFill>
                <a:schemeClr val="tx1"/>
              </a:solidFill>
              <a:latin typeface="Arial" panose="020B0604020202020204" pitchFamily="34" charset="0"/>
            </a:endParaRPr>
          </a:p>
        </p:txBody>
      </p:sp>
    </p:spTree>
    <p:extLst>
      <p:ext uri="{BB962C8B-B14F-4D97-AF65-F5344CB8AC3E}">
        <p14:creationId xmlns:p14="http://schemas.microsoft.com/office/powerpoint/2010/main" val="3243403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5A6EAB3A-8274-4C96-9763-9C83B7713DB0}"/>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F233A4A-AB03-406E-B834-36E3289D4DBF}" type="slidenum">
              <a:rPr lang="en-US" altLang="en-US" b="0" i="0">
                <a:solidFill>
                  <a:schemeClr val="tx1"/>
                </a:solidFill>
                <a:latin typeface="Arial" panose="020B0604020202020204" pitchFamily="34" charset="0"/>
              </a:rPr>
              <a:pPr eaLnBrk="1" hangingPunct="1"/>
              <a:t>75</a:t>
            </a:fld>
            <a:endParaRPr lang="en-US" altLang="en-US" b="0" i="0">
              <a:solidFill>
                <a:schemeClr val="tx1"/>
              </a:solidFill>
              <a:latin typeface="Arial" panose="020B0604020202020204" pitchFamily="34" charset="0"/>
            </a:endParaRPr>
          </a:p>
        </p:txBody>
      </p:sp>
      <p:sp>
        <p:nvSpPr>
          <p:cNvPr id="163843" name="Rectangle 2">
            <a:extLst>
              <a:ext uri="{FF2B5EF4-FFF2-40B4-BE49-F238E27FC236}">
                <a16:creationId xmlns:a16="http://schemas.microsoft.com/office/drawing/2014/main" id="{84F774E8-F7D3-4C1C-870B-F42998EAAF54}"/>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580EA5D5-99EC-4160-B493-2EBE0F461512}"/>
              </a:ext>
            </a:extLst>
          </p:cNvPr>
          <p:cNvSpPr>
            <a:spLocks noGrp="1" noChangeArrowheads="1"/>
          </p:cNvSpPr>
          <p:nvPr>
            <p:ph type="body" idx="1"/>
          </p:nvPr>
        </p:nvSpPr>
        <p:spPr>
          <a:noFill/>
        </p:spPr>
        <p:txBody>
          <a:bodyPr/>
          <a:lstStyle/>
          <a:p>
            <a:pPr eaLnBrk="1" hangingPunct="1"/>
            <a:r>
              <a:rPr lang="en-US" altLang="en-US" b="1">
                <a:latin typeface="Arial" panose="020B0604020202020204" pitchFamily="34" charset="0"/>
                <a:cs typeface="Arial" panose="020B0604020202020204" pitchFamily="34" charset="0"/>
              </a:rPr>
              <a:t>Peppering:</a:t>
            </a:r>
            <a:r>
              <a:rPr lang="en-US" altLang="en-US">
                <a:latin typeface="Arial" panose="020B0604020202020204" pitchFamily="34" charset="0"/>
                <a:cs typeface="Arial" panose="020B0604020202020204" pitchFamily="34" charset="0"/>
              </a:rPr>
              <a:t> found on plicatas -- as if you shook a pepper shaker of contrasting color over an iris with a yellow or white background color. </a:t>
            </a:r>
            <a:br>
              <a:rPr lang="en-US" altLang="en-US">
                <a:latin typeface="Arial" panose="020B0604020202020204" pitchFamily="34" charset="0"/>
                <a:cs typeface="Arial" panose="020B0604020202020204" pitchFamily="34" charset="0"/>
              </a:rPr>
            </a:br>
            <a:r>
              <a:rPr lang="en-US" altLang="en-US" b="1">
                <a:latin typeface="Arial" panose="020B0604020202020204" pitchFamily="34" charset="0"/>
                <a:cs typeface="Arial" panose="020B0604020202020204" pitchFamily="34" charset="0"/>
              </a:rPr>
              <a:t>Stitching:</a:t>
            </a:r>
            <a:r>
              <a:rPr lang="en-US" altLang="en-US">
                <a:latin typeface="Arial" panose="020B0604020202020204" pitchFamily="34" charset="0"/>
                <a:cs typeface="Arial" panose="020B0604020202020204" pitchFamily="34" charset="0"/>
              </a:rPr>
              <a:t> may go with "peppering", as if one had button-hole stitched around the edges of the falls or all of the petals. "Stitches" may be so close together as to look like a thin or thick solid rim around the petals. </a:t>
            </a:r>
          </a:p>
        </p:txBody>
      </p:sp>
    </p:spTree>
    <p:extLst>
      <p:ext uri="{BB962C8B-B14F-4D97-AF65-F5344CB8AC3E}">
        <p14:creationId xmlns:p14="http://schemas.microsoft.com/office/powerpoint/2010/main" val="10411733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61699FD5-A029-4B00-AF51-DD1B652A99F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AF2192E-EEC6-4DAF-BA31-FF3D29FF6F67}" type="slidenum">
              <a:rPr lang="en-US" altLang="en-US" b="0" i="0">
                <a:solidFill>
                  <a:schemeClr val="tx1"/>
                </a:solidFill>
                <a:latin typeface="Arial" panose="020B0604020202020204" pitchFamily="34" charset="0"/>
              </a:rPr>
              <a:pPr eaLnBrk="1" hangingPunct="1"/>
              <a:t>76</a:t>
            </a:fld>
            <a:endParaRPr lang="en-US" altLang="en-US" b="0" i="0">
              <a:solidFill>
                <a:schemeClr val="tx1"/>
              </a:solidFill>
              <a:latin typeface="Arial" panose="020B0604020202020204" pitchFamily="34" charset="0"/>
            </a:endParaRPr>
          </a:p>
        </p:txBody>
      </p:sp>
      <p:sp>
        <p:nvSpPr>
          <p:cNvPr id="165891" name="Rectangle 2">
            <a:extLst>
              <a:ext uri="{FF2B5EF4-FFF2-40B4-BE49-F238E27FC236}">
                <a16:creationId xmlns:a16="http://schemas.microsoft.com/office/drawing/2014/main" id="{0B4804E4-687A-48B1-8E17-087B718824AC}"/>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89CC1E93-E7FF-4673-AEC7-45D51FE5868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5281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1F2C51F8-444A-4EA3-A1BB-2B4FA4B7E555}"/>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737F6C5-D7DA-42A9-9A1A-AB4D7CA74744}" type="slidenum">
              <a:rPr lang="en-US" altLang="en-US" b="0" i="0">
                <a:solidFill>
                  <a:schemeClr val="tx1"/>
                </a:solidFill>
                <a:latin typeface="Arial" panose="020B0604020202020204" pitchFamily="34" charset="0"/>
              </a:rPr>
              <a:pPr eaLnBrk="1" hangingPunct="1"/>
              <a:t>77</a:t>
            </a:fld>
            <a:endParaRPr lang="en-US" altLang="en-US" b="0" i="0">
              <a:solidFill>
                <a:schemeClr val="tx1"/>
              </a:solidFill>
              <a:latin typeface="Arial" panose="020B0604020202020204" pitchFamily="34" charset="0"/>
            </a:endParaRPr>
          </a:p>
        </p:txBody>
      </p:sp>
      <p:sp>
        <p:nvSpPr>
          <p:cNvPr id="166915" name="Rectangle 2">
            <a:extLst>
              <a:ext uri="{FF2B5EF4-FFF2-40B4-BE49-F238E27FC236}">
                <a16:creationId xmlns:a16="http://schemas.microsoft.com/office/drawing/2014/main" id="{5E9D7FFD-F9DE-4AEC-8230-4E288FF6A4A4}"/>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76B450E8-CF42-45A2-A30C-A868C7C23FD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Note that Imprimus is an attempt to create a bluer pink rather than a peach pink</a:t>
            </a:r>
          </a:p>
        </p:txBody>
      </p:sp>
    </p:spTree>
    <p:extLst>
      <p:ext uri="{BB962C8B-B14F-4D97-AF65-F5344CB8AC3E}">
        <p14:creationId xmlns:p14="http://schemas.microsoft.com/office/powerpoint/2010/main" val="5184851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81583D4D-2931-42E9-BA2E-C8874EE5529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3EC3091-E188-41E4-93CA-0A120ED1F25C}" type="slidenum">
              <a:rPr lang="en-US" altLang="en-US" b="0" i="0">
                <a:solidFill>
                  <a:schemeClr val="tx1"/>
                </a:solidFill>
                <a:latin typeface="Arial" panose="020B0604020202020204" pitchFamily="34" charset="0"/>
              </a:rPr>
              <a:pPr eaLnBrk="1" hangingPunct="1"/>
              <a:t>78</a:t>
            </a:fld>
            <a:endParaRPr lang="en-US" altLang="en-US" b="0" i="0">
              <a:solidFill>
                <a:schemeClr val="tx1"/>
              </a:solidFill>
              <a:latin typeface="Arial" panose="020B0604020202020204" pitchFamily="34" charset="0"/>
            </a:endParaRPr>
          </a:p>
        </p:txBody>
      </p:sp>
      <p:sp>
        <p:nvSpPr>
          <p:cNvPr id="167939" name="Rectangle 2">
            <a:extLst>
              <a:ext uri="{FF2B5EF4-FFF2-40B4-BE49-F238E27FC236}">
                <a16:creationId xmlns:a16="http://schemas.microsoft.com/office/drawing/2014/main" id="{3E2E74F9-1297-4062-B618-F9432A9A72A0}"/>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4D978C1A-85D8-4933-861C-4ACC54384A8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Note how the dark violet falls are overlaid with paler veining and margins, typical of the luminata color pattern. </a:t>
            </a:r>
          </a:p>
        </p:txBody>
      </p:sp>
    </p:spTree>
    <p:extLst>
      <p:ext uri="{BB962C8B-B14F-4D97-AF65-F5344CB8AC3E}">
        <p14:creationId xmlns:p14="http://schemas.microsoft.com/office/powerpoint/2010/main" val="22461644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FE90A2A2-7673-4B25-82EF-EA4F8A34F39F}"/>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F1002C6-46A2-4F2D-8DBF-8DCA726B8BB6}" type="slidenum">
              <a:rPr lang="en-US" altLang="en-US" b="0" i="0">
                <a:solidFill>
                  <a:schemeClr val="tx1"/>
                </a:solidFill>
                <a:latin typeface="Arial" panose="020B0604020202020204" pitchFamily="34" charset="0"/>
              </a:rPr>
              <a:pPr eaLnBrk="1" hangingPunct="1"/>
              <a:t>79</a:t>
            </a:fld>
            <a:endParaRPr lang="en-US" altLang="en-US" b="0" i="0">
              <a:solidFill>
                <a:schemeClr val="tx1"/>
              </a:solidFill>
              <a:latin typeface="Arial" panose="020B0604020202020204" pitchFamily="34" charset="0"/>
            </a:endParaRPr>
          </a:p>
        </p:txBody>
      </p:sp>
      <p:sp>
        <p:nvSpPr>
          <p:cNvPr id="168963" name="Rectangle 2">
            <a:extLst>
              <a:ext uri="{FF2B5EF4-FFF2-40B4-BE49-F238E27FC236}">
                <a16:creationId xmlns:a16="http://schemas.microsoft.com/office/drawing/2014/main" id="{037D3E38-6CD5-453A-863D-94DE388C7966}"/>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A54F925B-4237-4BCF-ADA3-334F7D7B6E9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265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FBF8FA40-EC8E-4370-9E97-3D41F6117476}"/>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AFCC53F-BD77-4EF9-BB8A-04267E52AC8F}" type="slidenum">
              <a:rPr lang="en-US" altLang="en-US" b="0" i="0">
                <a:solidFill>
                  <a:schemeClr val="tx1"/>
                </a:solidFill>
                <a:latin typeface="Arial" panose="020B0604020202020204" pitchFamily="34" charset="0"/>
              </a:rPr>
              <a:pPr eaLnBrk="1" hangingPunct="1"/>
              <a:t>80</a:t>
            </a:fld>
            <a:endParaRPr lang="en-US" altLang="en-US" b="0" i="0">
              <a:solidFill>
                <a:schemeClr val="tx1"/>
              </a:solidFill>
              <a:latin typeface="Arial" panose="020B0604020202020204" pitchFamily="34" charset="0"/>
            </a:endParaRPr>
          </a:p>
        </p:txBody>
      </p:sp>
      <p:sp>
        <p:nvSpPr>
          <p:cNvPr id="169987" name="Rectangle 2">
            <a:extLst>
              <a:ext uri="{FF2B5EF4-FFF2-40B4-BE49-F238E27FC236}">
                <a16:creationId xmlns:a16="http://schemas.microsoft.com/office/drawing/2014/main" id="{448EF2A8-6196-4355-9C00-805F4738D6F7}"/>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B49B2C0B-152F-4232-ABB6-D53104060FB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these lack all anthocyanin pigments and are pure whites, yellows, pinks, or oranges, formerly called ices.</a:t>
            </a:r>
            <a:br>
              <a:rPr lang="en-US" altLang="en-US" b="1">
                <a:latin typeface="Arial" panose="020B0604020202020204" pitchFamily="34" charset="0"/>
                <a:cs typeface="Arial" panose="020B0604020202020204" pitchFamily="34" charset="0"/>
              </a:rPr>
            </a:br>
            <a:endParaRPr lang="en-US"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221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9D8E39C2-7947-4068-A01D-6227F461C8C3}"/>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6D21AE3-BE37-446E-83AA-02EF9C2F079D}" type="slidenum">
              <a:rPr lang="en-US" altLang="en-US" b="0" i="0">
                <a:solidFill>
                  <a:schemeClr val="tx1"/>
                </a:solidFill>
                <a:latin typeface="Arial" panose="020B0604020202020204" pitchFamily="34" charset="0"/>
              </a:rPr>
              <a:pPr eaLnBrk="1" hangingPunct="1"/>
              <a:t>8</a:t>
            </a:fld>
            <a:endParaRPr lang="en-US" altLang="en-US" b="0" i="0">
              <a:solidFill>
                <a:schemeClr val="tx1"/>
              </a:solidFill>
              <a:latin typeface="Arial" panose="020B0604020202020204" pitchFamily="34" charset="0"/>
            </a:endParaRPr>
          </a:p>
        </p:txBody>
      </p:sp>
      <p:sp>
        <p:nvSpPr>
          <p:cNvPr id="181251" name="Rectangle 2">
            <a:extLst>
              <a:ext uri="{FF2B5EF4-FFF2-40B4-BE49-F238E27FC236}">
                <a16:creationId xmlns:a16="http://schemas.microsoft.com/office/drawing/2014/main" id="{D19F1A10-E81A-4E72-B7C0-44581C9461AE}"/>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9A2158FA-F5A2-4277-8F57-07A52C81795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Ideally the flower should not be in the foliage but should be above the plant.</a:t>
            </a:r>
          </a:p>
          <a:p>
            <a:pPr eaLnBrk="1" hangingPunct="1"/>
            <a:r>
              <a:rPr lang="en-US" altLang="en-US">
                <a:latin typeface="Arial" panose="020B0604020202020204" pitchFamily="34" charset="0"/>
                <a:cs typeface="Arial" panose="020B0604020202020204" pitchFamily="34" charset="0"/>
              </a:rPr>
              <a:t>The Cook Douglas medal is awarded to a SDB</a:t>
            </a:r>
          </a:p>
          <a:p>
            <a:pPr eaLnBrk="1" hangingPunct="1"/>
            <a:r>
              <a:rPr lang="en-US" altLang="en-US">
                <a:latin typeface="Arial" panose="020B0604020202020204" pitchFamily="34" charset="0"/>
                <a:cs typeface="Arial" panose="020B0604020202020204" pitchFamily="34" charset="0"/>
              </a:rPr>
              <a:t>Normally, the SDB iris has only 2 buds per bloomstalk</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94BBA8F-F8E9-49F3-B2F3-F8D3969B89D0}"/>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95EE9FD-903E-4908-93DD-5E03E8DC5DF0}" type="slidenum">
              <a:rPr lang="en-US" altLang="en-US" b="0" i="0">
                <a:solidFill>
                  <a:schemeClr val="tx1"/>
                </a:solidFill>
                <a:latin typeface="Arial" panose="020B0604020202020204" pitchFamily="34" charset="0"/>
              </a:rPr>
              <a:pPr eaLnBrk="1" hangingPunct="1"/>
              <a:t>81</a:t>
            </a:fld>
            <a:endParaRPr lang="en-US" altLang="en-US" b="0" i="0">
              <a:solidFill>
                <a:schemeClr val="tx1"/>
              </a:solidFill>
              <a:latin typeface="Arial" panose="020B0604020202020204" pitchFamily="34" charset="0"/>
            </a:endParaRPr>
          </a:p>
        </p:txBody>
      </p:sp>
      <p:sp>
        <p:nvSpPr>
          <p:cNvPr id="171011" name="Rectangle 2">
            <a:extLst>
              <a:ext uri="{FF2B5EF4-FFF2-40B4-BE49-F238E27FC236}">
                <a16:creationId xmlns:a16="http://schemas.microsoft.com/office/drawing/2014/main" id="{026A3892-08E7-4EBB-845D-AB5629B0BD50}"/>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5053C25D-D15C-42AE-9C79-E3DFD5190A4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692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ECFDD0B-182C-4428-B881-D1D99DFC0F44}"/>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1985389-38FD-4E9D-AD9A-0DFB2BE60067}" type="slidenum">
              <a:rPr lang="en-US" altLang="en-US" b="0" i="0">
                <a:solidFill>
                  <a:schemeClr val="tx1"/>
                </a:solidFill>
                <a:latin typeface="Arial" panose="020B0604020202020204" pitchFamily="34" charset="0"/>
              </a:rPr>
              <a:pPr eaLnBrk="1" hangingPunct="1"/>
              <a:t>82</a:t>
            </a:fld>
            <a:endParaRPr lang="en-US" altLang="en-US" b="0" i="0">
              <a:solidFill>
                <a:schemeClr val="tx1"/>
              </a:solidFill>
              <a:latin typeface="Arial" panose="020B0604020202020204" pitchFamily="34" charset="0"/>
            </a:endParaRPr>
          </a:p>
        </p:txBody>
      </p:sp>
      <p:sp>
        <p:nvSpPr>
          <p:cNvPr id="172035" name="Rectangle 2">
            <a:extLst>
              <a:ext uri="{FF2B5EF4-FFF2-40B4-BE49-F238E27FC236}">
                <a16:creationId xmlns:a16="http://schemas.microsoft.com/office/drawing/2014/main" id="{4D285968-19D5-4D6F-9767-118332B04DD3}"/>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DBD1B734-F163-4E4F-906E-70CC314440A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8423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586F3152-6A74-4C2D-8CC1-644DAA581E1C}"/>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A07CBBD-E745-4137-ACAB-335456738A06}" type="slidenum">
              <a:rPr lang="en-US" altLang="en-US" b="0" i="0">
                <a:solidFill>
                  <a:schemeClr val="tx1"/>
                </a:solidFill>
                <a:latin typeface="Arial" panose="020B0604020202020204" pitchFamily="34" charset="0"/>
              </a:rPr>
              <a:pPr eaLnBrk="1" hangingPunct="1"/>
              <a:t>83</a:t>
            </a:fld>
            <a:endParaRPr lang="en-US" altLang="en-US" b="0" i="0">
              <a:solidFill>
                <a:schemeClr val="tx1"/>
              </a:solidFill>
              <a:latin typeface="Arial" panose="020B0604020202020204" pitchFamily="34" charset="0"/>
            </a:endParaRPr>
          </a:p>
        </p:txBody>
      </p:sp>
      <p:sp>
        <p:nvSpPr>
          <p:cNvPr id="173059" name="Rectangle 2">
            <a:extLst>
              <a:ext uri="{FF2B5EF4-FFF2-40B4-BE49-F238E27FC236}">
                <a16:creationId xmlns:a16="http://schemas.microsoft.com/office/drawing/2014/main" id="{3562A684-F01F-4BBA-872E-024635B1F381}"/>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7E9AA33B-E6D6-424D-9B94-B0E45108BF7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27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59C8976A-7FAD-455B-9BEB-25D4AF0CF97A}"/>
              </a:ext>
            </a:extLst>
          </p:cNvPr>
          <p:cNvSpPr>
            <a:spLocks noGrp="1" noChangeArrowheads="1"/>
          </p:cNvSpPr>
          <p:nvPr>
            <p:ph type="sldNum" sz="quarter" idx="5"/>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9628F56-47A1-4715-9150-5A31041E1CAC}" type="slidenum">
              <a:rPr lang="en-US" altLang="en-US" b="0" i="0">
                <a:solidFill>
                  <a:schemeClr val="tx1"/>
                </a:solidFill>
                <a:latin typeface="Arial" panose="020B0604020202020204" pitchFamily="34" charset="0"/>
              </a:rPr>
              <a:pPr eaLnBrk="1" hangingPunct="1"/>
              <a:t>9</a:t>
            </a:fld>
            <a:endParaRPr lang="en-US" altLang="en-US" b="0" i="0">
              <a:solidFill>
                <a:schemeClr val="tx1"/>
              </a:solidFill>
              <a:latin typeface="Arial" panose="020B0604020202020204" pitchFamily="34" charset="0"/>
            </a:endParaRPr>
          </a:p>
        </p:txBody>
      </p:sp>
      <p:sp>
        <p:nvSpPr>
          <p:cNvPr id="182275" name="Rectangle 2">
            <a:extLst>
              <a:ext uri="{FF2B5EF4-FFF2-40B4-BE49-F238E27FC236}">
                <a16:creationId xmlns:a16="http://schemas.microsoft.com/office/drawing/2014/main" id="{1367F052-30E4-437C-A5D9-CC453D9D0E23}"/>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0A27222E-E6FB-428F-9870-6E88EAF46D7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The Hans and Jacob Medal is awarded to an IB</a:t>
            </a:r>
          </a:p>
          <a:p>
            <a:pPr eaLnBrk="1" hangingPunct="1"/>
            <a:r>
              <a:rPr lang="en-US" altLang="en-US">
                <a:latin typeface="Arial" panose="020B0604020202020204" pitchFamily="34" charset="0"/>
                <a:cs typeface="Arial" panose="020B0604020202020204" pitchFamily="34" charset="0"/>
              </a:rPr>
              <a:t>Because modern Intermediates irises incorporate many different species in their background, they exhibit a variety of plant, stalk and flower types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a:extLst>
              <a:ext uri="{FF2B5EF4-FFF2-40B4-BE49-F238E27FC236}">
                <a16:creationId xmlns:a16="http://schemas.microsoft.com/office/drawing/2014/main" id="{9ACF0ED5-DE03-462D-BCBD-7E2B57DE89A3}"/>
              </a:ext>
            </a:extLst>
          </p:cNvPr>
          <p:cNvGrpSpPr>
            <a:grpSpLocks/>
          </p:cNvGrpSpPr>
          <p:nvPr userDrawn="1"/>
        </p:nvGrpSpPr>
        <p:grpSpPr bwMode="auto">
          <a:xfrm>
            <a:off x="0" y="0"/>
            <a:ext cx="9144000" cy="6915150"/>
            <a:chOff x="0" y="0"/>
            <a:chExt cx="5760" cy="4356"/>
          </a:xfrm>
        </p:grpSpPr>
        <p:pic>
          <p:nvPicPr>
            <p:cNvPr id="5" name="Picture 18" descr="image001">
              <a:extLst>
                <a:ext uri="{FF2B5EF4-FFF2-40B4-BE49-F238E27FC236}">
                  <a16:creationId xmlns:a16="http://schemas.microsoft.com/office/drawing/2014/main" id="{12460BF3-82B1-4A25-BD2A-51D2328640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image001">
              <a:extLst>
                <a:ext uri="{FF2B5EF4-FFF2-40B4-BE49-F238E27FC236}">
                  <a16:creationId xmlns:a16="http://schemas.microsoft.com/office/drawing/2014/main" id="{3246D598-CCB6-4335-9373-A29B208146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3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image001">
              <a:extLst>
                <a:ext uri="{FF2B5EF4-FFF2-40B4-BE49-F238E27FC236}">
                  <a16:creationId xmlns:a16="http://schemas.microsoft.com/office/drawing/2014/main" id="{4A10E58C-7F14-4A39-A224-D2529D3BA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image001">
              <a:extLst>
                <a:ext uri="{FF2B5EF4-FFF2-40B4-BE49-F238E27FC236}">
                  <a16:creationId xmlns:a16="http://schemas.microsoft.com/office/drawing/2014/main" id="{E8B79FFC-CA71-4CDA-8F7B-86971C3DA6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9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image001">
              <a:extLst>
                <a:ext uri="{FF2B5EF4-FFF2-40B4-BE49-F238E27FC236}">
                  <a16:creationId xmlns:a16="http://schemas.microsoft.com/office/drawing/2014/main" id="{7FC56407-7729-4A0D-8D4E-64736DACC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2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image001">
              <a:extLst>
                <a:ext uri="{FF2B5EF4-FFF2-40B4-BE49-F238E27FC236}">
                  <a16:creationId xmlns:a16="http://schemas.microsoft.com/office/drawing/2014/main" id="{5937E9EB-15DE-43DD-AF06-D70A309307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6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image001">
              <a:extLst>
                <a:ext uri="{FF2B5EF4-FFF2-40B4-BE49-F238E27FC236}">
                  <a16:creationId xmlns:a16="http://schemas.microsoft.com/office/drawing/2014/main" id="{6C151628-5F7C-4E11-A004-0D69602772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9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image001">
              <a:extLst>
                <a:ext uri="{FF2B5EF4-FFF2-40B4-BE49-F238E27FC236}">
                  <a16:creationId xmlns:a16="http://schemas.microsoft.com/office/drawing/2014/main" id="{A4640D53-023C-4E4B-8752-6113497E8B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2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descr="image001">
              <a:extLst>
                <a:ext uri="{FF2B5EF4-FFF2-40B4-BE49-F238E27FC236}">
                  <a16:creationId xmlns:a16="http://schemas.microsoft.com/office/drawing/2014/main" id="{E4F58D87-8726-4E1B-9114-4C6ACEFB26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5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7" descr="image001">
              <a:extLst>
                <a:ext uri="{FF2B5EF4-FFF2-40B4-BE49-F238E27FC236}">
                  <a16:creationId xmlns:a16="http://schemas.microsoft.com/office/drawing/2014/main" id="{F7C79D3B-D85D-4382-892C-C90E247943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8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34">
            <a:extLst>
              <a:ext uri="{FF2B5EF4-FFF2-40B4-BE49-F238E27FC236}">
                <a16:creationId xmlns:a16="http://schemas.microsoft.com/office/drawing/2014/main" id="{C8350014-9195-4E2A-92E6-DE8DC4B3DB9B}"/>
              </a:ext>
            </a:extLst>
          </p:cNvPr>
          <p:cNvGrpSpPr>
            <a:grpSpLocks/>
          </p:cNvGrpSpPr>
          <p:nvPr userDrawn="1"/>
        </p:nvGrpSpPr>
        <p:grpSpPr bwMode="auto">
          <a:xfrm>
            <a:off x="152400" y="0"/>
            <a:ext cx="3000375" cy="2057400"/>
            <a:chOff x="2400" y="0"/>
            <a:chExt cx="1890" cy="1296"/>
          </a:xfrm>
        </p:grpSpPr>
        <p:pic>
          <p:nvPicPr>
            <p:cNvPr id="16" name="Picture 33" descr="BeigeIris">
              <a:extLst>
                <a:ext uri="{FF2B5EF4-FFF2-40B4-BE49-F238E27FC236}">
                  <a16:creationId xmlns:a16="http://schemas.microsoft.com/office/drawing/2014/main" id="{D2B367D4-585D-41D7-AF99-085AA2142B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13">
              <a:extLst>
                <a:ext uri="{FF2B5EF4-FFF2-40B4-BE49-F238E27FC236}">
                  <a16:creationId xmlns:a16="http://schemas.microsoft.com/office/drawing/2014/main" id="{142C6A94-53FB-495B-9C17-22C73453B138}"/>
                </a:ext>
              </a:extLst>
            </p:cNvPr>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8" name="WordArt 31">
              <a:extLst>
                <a:ext uri="{FF2B5EF4-FFF2-40B4-BE49-F238E27FC236}">
                  <a16:creationId xmlns:a16="http://schemas.microsoft.com/office/drawing/2014/main" id="{17CD728C-1DAA-4898-890D-CAC9C33A08DF}"/>
                </a:ext>
              </a:extLst>
            </p:cNvPr>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r>
                <a:rPr lang="en-US" sz="1400" kern="10">
                  <a:ln w="9525">
                    <a:solidFill>
                      <a:srgbClr val="990000"/>
                    </a:solidFill>
                    <a:round/>
                    <a:headEnd/>
                    <a:tailEnd/>
                  </a:ln>
                  <a:solidFill>
                    <a:srgbClr val="D64700"/>
                  </a:solidFill>
                </a:rPr>
                <a:t>Mesilla Valley Iris Society</a:t>
              </a:r>
            </a:p>
          </p:txBody>
        </p:sp>
      </p:grpSp>
      <p:sp>
        <p:nvSpPr>
          <p:cNvPr id="26626" name="Rectangle 2"/>
          <p:cNvSpPr>
            <a:spLocks noGrp="1" noChangeArrowheads="1"/>
          </p:cNvSpPr>
          <p:nvPr>
            <p:ph type="ctrTitle"/>
          </p:nvPr>
        </p:nvSpPr>
        <p:spPr>
          <a:xfrm>
            <a:off x="1179513" y="2209800"/>
            <a:ext cx="7623175" cy="175260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5000" b="0"/>
            </a:lvl1pPr>
          </a:lstStyle>
          <a:p>
            <a:pPr lvl="0"/>
            <a:r>
              <a:rPr lang="en-US" altLang="en-US" noProof="0"/>
              <a:t>Click to edit Master title style</a:t>
            </a:r>
          </a:p>
        </p:txBody>
      </p:sp>
      <p:sp>
        <p:nvSpPr>
          <p:cNvPr id="26627" name="Rectangle 3"/>
          <p:cNvSpPr>
            <a:spLocks noGrp="1" noChangeArrowheads="1"/>
          </p:cNvSpPr>
          <p:nvPr>
            <p:ph type="subTitle" idx="1"/>
          </p:nvPr>
        </p:nvSpPr>
        <p:spPr>
          <a:xfrm>
            <a:off x="1714500" y="3962400"/>
            <a:ext cx="6553200" cy="1752600"/>
          </a:xfrm>
        </p:spPr>
        <p:txBody>
          <a:bodyPr/>
          <a:lstStyle>
            <a:lvl1pPr marL="0" indent="0">
              <a:buFont typeface="Wingdings" pitchFamily="2" charset="2"/>
              <a:buNone/>
              <a:defRPr sz="2200">
                <a:solidFill>
                  <a:schemeClr val="hlink"/>
                </a:solidFill>
                <a:latin typeface="Comic Sans MS" pitchFamily="66" charset="0"/>
              </a:defRPr>
            </a:lvl1pPr>
          </a:lstStyle>
          <a:p>
            <a:pPr lvl="0"/>
            <a:r>
              <a:rPr lang="en-US" altLang="en-US" noProof="0"/>
              <a:t>Click to edit Master subtitle style</a:t>
            </a:r>
          </a:p>
        </p:txBody>
      </p:sp>
      <p:sp>
        <p:nvSpPr>
          <p:cNvPr id="19" name="Rectangle 4">
            <a:extLst>
              <a:ext uri="{FF2B5EF4-FFF2-40B4-BE49-F238E27FC236}">
                <a16:creationId xmlns:a16="http://schemas.microsoft.com/office/drawing/2014/main" id="{A3AE169D-3026-41D6-9166-03E1C7AF36DF}"/>
              </a:ext>
            </a:extLst>
          </p:cNvPr>
          <p:cNvSpPr>
            <a:spLocks noGrp="1" noChangeArrowheads="1"/>
          </p:cNvSpPr>
          <p:nvPr>
            <p:ph type="dt" sz="half" idx="10"/>
          </p:nvPr>
        </p:nvSpPr>
        <p:spPr>
          <a:xfrm>
            <a:off x="990600" y="6248400"/>
            <a:ext cx="2133600" cy="457200"/>
          </a:xfrm>
        </p:spPr>
        <p:txBody>
          <a:bodyPr/>
          <a:lstStyle>
            <a:lvl1pPr>
              <a:defRPr smtClean="0">
                <a:solidFill>
                  <a:schemeClr val="tx1"/>
                </a:solidFill>
              </a:defRPr>
            </a:lvl1pPr>
          </a:lstStyle>
          <a:p>
            <a:pPr>
              <a:defRPr/>
            </a:pPr>
            <a:fld id="{EE1F0AA5-A7B5-4599-9541-DAE7D25E0C21}" type="datetime1">
              <a:rPr lang="en-US"/>
              <a:pPr>
                <a:defRPr/>
              </a:pPr>
              <a:t>11/30/2021</a:t>
            </a:fld>
            <a:endParaRPr lang="en-US" altLang="en-US"/>
          </a:p>
        </p:txBody>
      </p:sp>
      <p:sp>
        <p:nvSpPr>
          <p:cNvPr id="20" name="Rectangle 5">
            <a:extLst>
              <a:ext uri="{FF2B5EF4-FFF2-40B4-BE49-F238E27FC236}">
                <a16:creationId xmlns:a16="http://schemas.microsoft.com/office/drawing/2014/main" id="{EAC83F02-7676-43FF-960F-EACFD4C87E99}"/>
              </a:ext>
            </a:extLst>
          </p:cNvPr>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en-US"/>
          </a:p>
        </p:txBody>
      </p:sp>
      <p:sp>
        <p:nvSpPr>
          <p:cNvPr id="21" name="Rectangle 6">
            <a:extLst>
              <a:ext uri="{FF2B5EF4-FFF2-40B4-BE49-F238E27FC236}">
                <a16:creationId xmlns:a16="http://schemas.microsoft.com/office/drawing/2014/main" id="{F31298E3-E109-4C30-8436-37F1355FBC77}"/>
              </a:ext>
            </a:extLst>
          </p:cNvPr>
          <p:cNvSpPr>
            <a:spLocks noGrp="1" noChangeArrowheads="1"/>
          </p:cNvSpPr>
          <p:nvPr>
            <p:ph type="sldNum" sz="quarter" idx="12"/>
          </p:nvPr>
        </p:nvSpPr>
        <p:spPr>
          <a:xfrm>
            <a:off x="6553200" y="6243638"/>
            <a:ext cx="2133600" cy="457200"/>
          </a:xfrm>
        </p:spPr>
        <p:txBody>
          <a:bodyPr/>
          <a:lstStyle>
            <a:lvl1pPr>
              <a:defRPr>
                <a:solidFill>
                  <a:schemeClr val="tx1"/>
                </a:solidFill>
              </a:defRPr>
            </a:lvl1pPr>
          </a:lstStyle>
          <a:p>
            <a:fld id="{8EE88081-5951-4CB1-B5BE-78AB600E27BF}" type="slidenum">
              <a:rPr lang="en-US" altLang="en-US"/>
              <a:pPr/>
              <a:t>‹#›</a:t>
            </a:fld>
            <a:endParaRPr lang="en-US" altLang="en-US"/>
          </a:p>
        </p:txBody>
      </p:sp>
    </p:spTree>
    <p:extLst>
      <p:ext uri="{BB962C8B-B14F-4D97-AF65-F5344CB8AC3E}">
        <p14:creationId xmlns:p14="http://schemas.microsoft.com/office/powerpoint/2010/main" val="3736679944"/>
      </p:ext>
    </p:extLst>
  </p:cSld>
  <p:clrMapOvr>
    <a:masterClrMapping/>
  </p:clrMapOvr>
  <p:transition advTm="1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E937A2-34D0-4CE2-A415-ACCE2400F140}"/>
              </a:ext>
            </a:extLst>
          </p:cNvPr>
          <p:cNvSpPr>
            <a:spLocks noGrp="1" noChangeArrowheads="1"/>
          </p:cNvSpPr>
          <p:nvPr>
            <p:ph type="dt" sz="half" idx="10"/>
          </p:nvPr>
        </p:nvSpPr>
        <p:spPr>
          <a:ln/>
        </p:spPr>
        <p:txBody>
          <a:bodyPr/>
          <a:lstStyle>
            <a:lvl1pPr>
              <a:defRPr/>
            </a:lvl1pPr>
          </a:lstStyle>
          <a:p>
            <a:pPr>
              <a:defRPr/>
            </a:pPr>
            <a:fld id="{36C567DA-EFC1-469D-9F02-AB4DB2F5B55C}" type="datetime1">
              <a:rPr lang="en-US"/>
              <a:pPr>
                <a:defRPr/>
              </a:pPr>
              <a:t>11/30/2021</a:t>
            </a:fld>
            <a:endParaRPr lang="en-US" altLang="en-US"/>
          </a:p>
        </p:txBody>
      </p:sp>
      <p:sp>
        <p:nvSpPr>
          <p:cNvPr id="5" name="Rectangle 5">
            <a:extLst>
              <a:ext uri="{FF2B5EF4-FFF2-40B4-BE49-F238E27FC236}">
                <a16:creationId xmlns:a16="http://schemas.microsoft.com/office/drawing/2014/main" id="{075C51E5-2E02-4760-9E14-8BAB333F3B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869304-F905-4164-927F-130A19DCB373}"/>
              </a:ext>
            </a:extLst>
          </p:cNvPr>
          <p:cNvSpPr>
            <a:spLocks noGrp="1" noChangeArrowheads="1"/>
          </p:cNvSpPr>
          <p:nvPr>
            <p:ph type="sldNum" sz="quarter" idx="12"/>
          </p:nvPr>
        </p:nvSpPr>
        <p:spPr>
          <a:ln/>
        </p:spPr>
        <p:txBody>
          <a:bodyPr/>
          <a:lstStyle>
            <a:lvl1pPr>
              <a:defRPr/>
            </a:lvl1pPr>
          </a:lstStyle>
          <a:p>
            <a:fld id="{02212258-6236-4C87-91ED-1BDA1662165A}" type="slidenum">
              <a:rPr lang="en-US" altLang="en-US"/>
              <a:pPr/>
              <a:t>‹#›</a:t>
            </a:fld>
            <a:endParaRPr lang="en-US" altLang="en-US"/>
          </a:p>
        </p:txBody>
      </p:sp>
    </p:spTree>
    <p:extLst>
      <p:ext uri="{BB962C8B-B14F-4D97-AF65-F5344CB8AC3E}">
        <p14:creationId xmlns:p14="http://schemas.microsoft.com/office/powerpoint/2010/main" val="1494348109"/>
      </p:ext>
    </p:extLst>
  </p:cSld>
  <p:clrMapOvr>
    <a:masterClrMapping/>
  </p:clrMapOvr>
  <p:transition advTm="1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62850" y="277813"/>
            <a:ext cx="1428750" cy="59293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76600" y="277813"/>
            <a:ext cx="4133850" cy="59293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CFB2C6-44C6-46F3-B3DE-EA51C5B4318B}"/>
              </a:ext>
            </a:extLst>
          </p:cNvPr>
          <p:cNvSpPr>
            <a:spLocks noGrp="1" noChangeArrowheads="1"/>
          </p:cNvSpPr>
          <p:nvPr>
            <p:ph type="dt" sz="half" idx="10"/>
          </p:nvPr>
        </p:nvSpPr>
        <p:spPr>
          <a:ln/>
        </p:spPr>
        <p:txBody>
          <a:bodyPr/>
          <a:lstStyle>
            <a:lvl1pPr>
              <a:defRPr/>
            </a:lvl1pPr>
          </a:lstStyle>
          <a:p>
            <a:pPr>
              <a:defRPr/>
            </a:pPr>
            <a:fld id="{E08B7C96-E875-4180-B4FA-723F26B3D2B1}" type="datetime1">
              <a:rPr lang="en-US"/>
              <a:pPr>
                <a:defRPr/>
              </a:pPr>
              <a:t>11/30/2021</a:t>
            </a:fld>
            <a:endParaRPr lang="en-US" altLang="en-US"/>
          </a:p>
        </p:txBody>
      </p:sp>
      <p:sp>
        <p:nvSpPr>
          <p:cNvPr id="5" name="Rectangle 5">
            <a:extLst>
              <a:ext uri="{FF2B5EF4-FFF2-40B4-BE49-F238E27FC236}">
                <a16:creationId xmlns:a16="http://schemas.microsoft.com/office/drawing/2014/main" id="{15509F4E-9776-437E-A0AA-B7B1696692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7EEC65-9B2C-4C06-AA8F-375B6BFC0A7B}"/>
              </a:ext>
            </a:extLst>
          </p:cNvPr>
          <p:cNvSpPr>
            <a:spLocks noGrp="1" noChangeArrowheads="1"/>
          </p:cNvSpPr>
          <p:nvPr>
            <p:ph type="sldNum" sz="quarter" idx="12"/>
          </p:nvPr>
        </p:nvSpPr>
        <p:spPr>
          <a:ln/>
        </p:spPr>
        <p:txBody>
          <a:bodyPr/>
          <a:lstStyle>
            <a:lvl1pPr>
              <a:defRPr/>
            </a:lvl1pPr>
          </a:lstStyle>
          <a:p>
            <a:fld id="{A3BA881B-9267-47F4-B9D1-6103CE85BA0C}" type="slidenum">
              <a:rPr lang="en-US" altLang="en-US"/>
              <a:pPr/>
              <a:t>‹#›</a:t>
            </a:fld>
            <a:endParaRPr lang="en-US" altLang="en-US"/>
          </a:p>
        </p:txBody>
      </p:sp>
    </p:spTree>
    <p:extLst>
      <p:ext uri="{BB962C8B-B14F-4D97-AF65-F5344CB8AC3E}">
        <p14:creationId xmlns:p14="http://schemas.microsoft.com/office/powerpoint/2010/main" val="2177134435"/>
      </p:ext>
    </p:extLst>
  </p:cSld>
  <p:clrMapOvr>
    <a:masterClrMapping/>
  </p:clrMapOvr>
  <p:transition advTm="13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277813"/>
            <a:ext cx="5410200" cy="1322387"/>
          </a:xfrm>
        </p:spPr>
        <p:txBody>
          <a:bodyPr/>
          <a:lstStyle/>
          <a:p>
            <a:r>
              <a:rPr lang="en-US"/>
              <a:t>Click to edit Master title style</a:t>
            </a:r>
          </a:p>
        </p:txBody>
      </p:sp>
      <p:sp>
        <p:nvSpPr>
          <p:cNvPr id="3" name="Text Placeholder 2"/>
          <p:cNvSpPr>
            <a:spLocks noGrp="1"/>
          </p:cNvSpPr>
          <p:nvPr>
            <p:ph type="body" sz="half" idx="1"/>
          </p:nvPr>
        </p:nvSpPr>
        <p:spPr>
          <a:xfrm>
            <a:off x="5638800" y="1905000"/>
            <a:ext cx="16002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391400" y="1905000"/>
            <a:ext cx="1600200" cy="207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391400" y="4132263"/>
            <a:ext cx="1600200" cy="2074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91DC761-4637-4585-8A88-9F9973360107}"/>
              </a:ext>
            </a:extLst>
          </p:cNvPr>
          <p:cNvSpPr>
            <a:spLocks noGrp="1"/>
          </p:cNvSpPr>
          <p:nvPr>
            <p:ph type="dt" sz="half" idx="10"/>
          </p:nvPr>
        </p:nvSpPr>
        <p:spPr/>
        <p:txBody>
          <a:bodyPr/>
          <a:lstStyle>
            <a:lvl1pPr>
              <a:defRPr smtClean="0"/>
            </a:lvl1pPr>
          </a:lstStyle>
          <a:p>
            <a:pPr>
              <a:defRPr/>
            </a:pPr>
            <a:fld id="{822EF434-C49F-4806-A28A-A00253F25213}" type="datetime1">
              <a:rPr lang="en-US"/>
              <a:pPr>
                <a:defRPr/>
              </a:pPr>
              <a:t>11/30/2021</a:t>
            </a:fld>
            <a:endParaRPr lang="en-US" altLang="en-US"/>
          </a:p>
        </p:txBody>
      </p:sp>
      <p:sp>
        <p:nvSpPr>
          <p:cNvPr id="7" name="Footer Placeholder 6">
            <a:extLst>
              <a:ext uri="{FF2B5EF4-FFF2-40B4-BE49-F238E27FC236}">
                <a16:creationId xmlns:a16="http://schemas.microsoft.com/office/drawing/2014/main" id="{0EB4AA45-B317-4B00-8DE5-7EBE1AFD472A}"/>
              </a:ext>
            </a:extLst>
          </p:cNvPr>
          <p:cNvSpPr>
            <a:spLocks noGrp="1"/>
          </p:cNvSpPr>
          <p:nvPr>
            <p:ph type="ftr" sz="quarter" idx="11"/>
          </p:nvPr>
        </p:nvSpPr>
        <p:spPr/>
        <p:txBody>
          <a:bodyPr/>
          <a:lstStyle>
            <a:lvl1pPr>
              <a:defRPr smtClean="0"/>
            </a:lvl1pPr>
          </a:lstStyle>
          <a:p>
            <a:pPr>
              <a:defRPr/>
            </a:pPr>
            <a:endParaRPr lang="en-US" altLang="en-US"/>
          </a:p>
        </p:txBody>
      </p:sp>
      <p:sp>
        <p:nvSpPr>
          <p:cNvPr id="8" name="Slide Number Placeholder 7">
            <a:extLst>
              <a:ext uri="{FF2B5EF4-FFF2-40B4-BE49-F238E27FC236}">
                <a16:creationId xmlns:a16="http://schemas.microsoft.com/office/drawing/2014/main" id="{01FCC416-35D1-4DC4-A2F7-8ED2CD3D52BB}"/>
              </a:ext>
            </a:extLst>
          </p:cNvPr>
          <p:cNvSpPr>
            <a:spLocks noGrp="1"/>
          </p:cNvSpPr>
          <p:nvPr>
            <p:ph type="sldNum" sz="quarter" idx="12"/>
          </p:nvPr>
        </p:nvSpPr>
        <p:spPr/>
        <p:txBody>
          <a:bodyPr/>
          <a:lstStyle>
            <a:lvl1pPr>
              <a:defRPr/>
            </a:lvl1pPr>
          </a:lstStyle>
          <a:p>
            <a:fld id="{2C9C1447-B467-4D43-8C8D-03978836368E}" type="slidenum">
              <a:rPr lang="en-US" altLang="en-US"/>
              <a:pPr/>
              <a:t>‹#›</a:t>
            </a:fld>
            <a:endParaRPr lang="en-US" altLang="en-US"/>
          </a:p>
        </p:txBody>
      </p:sp>
    </p:spTree>
    <p:extLst>
      <p:ext uri="{BB962C8B-B14F-4D97-AF65-F5344CB8AC3E}">
        <p14:creationId xmlns:p14="http://schemas.microsoft.com/office/powerpoint/2010/main" val="4174490629"/>
      </p:ext>
    </p:extLst>
  </p:cSld>
  <p:clrMapOvr>
    <a:masterClrMapping/>
  </p:clrMapOvr>
  <p:transition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76600" y="277813"/>
            <a:ext cx="5410200" cy="1322387"/>
          </a:xfrm>
        </p:spPr>
        <p:txBody>
          <a:bodyPr/>
          <a:lstStyle/>
          <a:p>
            <a:r>
              <a:rPr lang="en-US"/>
              <a:t>Click to edit Master title style</a:t>
            </a:r>
          </a:p>
        </p:txBody>
      </p:sp>
      <p:sp>
        <p:nvSpPr>
          <p:cNvPr id="3" name="Text Placeholder 2"/>
          <p:cNvSpPr>
            <a:spLocks noGrp="1"/>
          </p:cNvSpPr>
          <p:nvPr>
            <p:ph type="body" sz="half" idx="1"/>
          </p:nvPr>
        </p:nvSpPr>
        <p:spPr>
          <a:xfrm>
            <a:off x="5638800" y="1905000"/>
            <a:ext cx="16002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1905000"/>
            <a:ext cx="16002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9DB1A-2316-40AF-B6B4-EE6CB57C4BCE}"/>
              </a:ext>
            </a:extLst>
          </p:cNvPr>
          <p:cNvSpPr>
            <a:spLocks noGrp="1"/>
          </p:cNvSpPr>
          <p:nvPr>
            <p:ph type="dt" sz="half" idx="10"/>
          </p:nvPr>
        </p:nvSpPr>
        <p:spPr/>
        <p:txBody>
          <a:bodyPr/>
          <a:lstStyle>
            <a:lvl1pPr>
              <a:defRPr smtClean="0"/>
            </a:lvl1pPr>
          </a:lstStyle>
          <a:p>
            <a:pPr>
              <a:defRPr/>
            </a:pPr>
            <a:fld id="{841B17C9-DC0F-4AE3-ACE1-1EDE6AF7AD03}" type="datetime1">
              <a:rPr lang="en-US"/>
              <a:pPr>
                <a:defRPr/>
              </a:pPr>
              <a:t>11/30/2021</a:t>
            </a:fld>
            <a:endParaRPr lang="en-US" altLang="en-US"/>
          </a:p>
        </p:txBody>
      </p:sp>
      <p:sp>
        <p:nvSpPr>
          <p:cNvPr id="6" name="Footer Placeholder 5">
            <a:extLst>
              <a:ext uri="{FF2B5EF4-FFF2-40B4-BE49-F238E27FC236}">
                <a16:creationId xmlns:a16="http://schemas.microsoft.com/office/drawing/2014/main" id="{511FD1EE-0420-4A6A-B225-C6BC6C3FC32B}"/>
              </a:ext>
            </a:extLst>
          </p:cNvPr>
          <p:cNvSpPr>
            <a:spLocks noGrp="1"/>
          </p:cNvSpPr>
          <p:nvPr>
            <p:ph type="ftr" sz="quarter" idx="11"/>
          </p:nvPr>
        </p:nvSpPr>
        <p:spPr/>
        <p:txBody>
          <a:bodyPr/>
          <a:lstStyle>
            <a:lvl1pPr>
              <a:defRPr smtClean="0"/>
            </a:lvl1pPr>
          </a:lstStyle>
          <a:p>
            <a:pPr>
              <a:defRPr/>
            </a:pPr>
            <a:endParaRPr lang="en-US" altLang="en-US"/>
          </a:p>
        </p:txBody>
      </p:sp>
      <p:sp>
        <p:nvSpPr>
          <p:cNvPr id="7" name="Slide Number Placeholder 6">
            <a:extLst>
              <a:ext uri="{FF2B5EF4-FFF2-40B4-BE49-F238E27FC236}">
                <a16:creationId xmlns:a16="http://schemas.microsoft.com/office/drawing/2014/main" id="{F9487002-4920-4F56-9EBC-E260812D7A3A}"/>
              </a:ext>
            </a:extLst>
          </p:cNvPr>
          <p:cNvSpPr>
            <a:spLocks noGrp="1"/>
          </p:cNvSpPr>
          <p:nvPr>
            <p:ph type="sldNum" sz="quarter" idx="12"/>
          </p:nvPr>
        </p:nvSpPr>
        <p:spPr/>
        <p:txBody>
          <a:bodyPr/>
          <a:lstStyle>
            <a:lvl1pPr>
              <a:defRPr/>
            </a:lvl1pPr>
          </a:lstStyle>
          <a:p>
            <a:fld id="{38932F06-9E62-4E62-B3E5-370293475F6C}" type="slidenum">
              <a:rPr lang="en-US" altLang="en-US"/>
              <a:pPr/>
              <a:t>‹#›</a:t>
            </a:fld>
            <a:endParaRPr lang="en-US" altLang="en-US"/>
          </a:p>
        </p:txBody>
      </p:sp>
    </p:spTree>
    <p:extLst>
      <p:ext uri="{BB962C8B-B14F-4D97-AF65-F5344CB8AC3E}">
        <p14:creationId xmlns:p14="http://schemas.microsoft.com/office/powerpoint/2010/main" val="4263104612"/>
      </p:ext>
    </p:extLst>
  </p:cSld>
  <p:clrMapOvr>
    <a:masterClrMapping/>
  </p:clrMapOvr>
  <p:transition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9483A1-F4E9-496D-916C-514E06C6D5D6}"/>
              </a:ext>
            </a:extLst>
          </p:cNvPr>
          <p:cNvSpPr>
            <a:spLocks noGrp="1" noChangeArrowheads="1"/>
          </p:cNvSpPr>
          <p:nvPr>
            <p:ph type="dt" sz="half" idx="10"/>
          </p:nvPr>
        </p:nvSpPr>
        <p:spPr>
          <a:ln/>
        </p:spPr>
        <p:txBody>
          <a:bodyPr/>
          <a:lstStyle>
            <a:lvl1pPr>
              <a:defRPr/>
            </a:lvl1pPr>
          </a:lstStyle>
          <a:p>
            <a:pPr>
              <a:defRPr/>
            </a:pPr>
            <a:fld id="{313C0631-B7D6-4818-8258-C0E65C2A2DA9}" type="datetime1">
              <a:rPr lang="en-US"/>
              <a:pPr>
                <a:defRPr/>
              </a:pPr>
              <a:t>11/30/2021</a:t>
            </a:fld>
            <a:endParaRPr lang="en-US"/>
          </a:p>
        </p:txBody>
      </p:sp>
      <p:sp>
        <p:nvSpPr>
          <p:cNvPr id="5" name="Rectangle 5">
            <a:extLst>
              <a:ext uri="{FF2B5EF4-FFF2-40B4-BE49-F238E27FC236}">
                <a16:creationId xmlns:a16="http://schemas.microsoft.com/office/drawing/2014/main" id="{C1DCD968-03EC-4F27-9479-9EC6FDE3B3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8D2F28-431C-479A-9270-4122BA4FCB76}"/>
              </a:ext>
            </a:extLst>
          </p:cNvPr>
          <p:cNvSpPr>
            <a:spLocks noGrp="1" noChangeArrowheads="1"/>
          </p:cNvSpPr>
          <p:nvPr>
            <p:ph type="sldNum" sz="quarter" idx="12"/>
          </p:nvPr>
        </p:nvSpPr>
        <p:spPr>
          <a:ln/>
        </p:spPr>
        <p:txBody>
          <a:bodyPr/>
          <a:lstStyle>
            <a:lvl1pPr>
              <a:defRPr/>
            </a:lvl1pPr>
          </a:lstStyle>
          <a:p>
            <a:fld id="{60650D7D-6020-402F-9C02-E8F43B2EF422}" type="slidenum">
              <a:rPr lang="en-US" altLang="en-US"/>
              <a:pPr/>
              <a:t>‹#›</a:t>
            </a:fld>
            <a:endParaRPr lang="en-US" altLang="en-US"/>
          </a:p>
        </p:txBody>
      </p:sp>
    </p:spTree>
    <p:extLst>
      <p:ext uri="{BB962C8B-B14F-4D97-AF65-F5344CB8AC3E}">
        <p14:creationId xmlns:p14="http://schemas.microsoft.com/office/powerpoint/2010/main" val="771598075"/>
      </p:ext>
    </p:extLst>
  </p:cSld>
  <p:clrMapOvr>
    <a:masterClrMapping/>
  </p:clrMapOvr>
  <p:transition advTm="1300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1BD693-D051-4581-8665-A4D762B1CBF2}"/>
              </a:ext>
            </a:extLst>
          </p:cNvPr>
          <p:cNvSpPr>
            <a:spLocks noGrp="1" noChangeArrowheads="1"/>
          </p:cNvSpPr>
          <p:nvPr>
            <p:ph type="dt" sz="half" idx="10"/>
          </p:nvPr>
        </p:nvSpPr>
        <p:spPr>
          <a:ln/>
        </p:spPr>
        <p:txBody>
          <a:bodyPr/>
          <a:lstStyle>
            <a:lvl1pPr>
              <a:defRPr/>
            </a:lvl1pPr>
          </a:lstStyle>
          <a:p>
            <a:pPr>
              <a:defRPr/>
            </a:pPr>
            <a:fld id="{16A85EFB-3B07-421A-8AB9-4376F12D0C7C}" type="datetime1">
              <a:rPr lang="en-US"/>
              <a:pPr>
                <a:defRPr/>
              </a:pPr>
              <a:t>11/30/2021</a:t>
            </a:fld>
            <a:endParaRPr lang="en-US"/>
          </a:p>
        </p:txBody>
      </p:sp>
      <p:sp>
        <p:nvSpPr>
          <p:cNvPr id="5" name="Rectangle 5">
            <a:extLst>
              <a:ext uri="{FF2B5EF4-FFF2-40B4-BE49-F238E27FC236}">
                <a16:creationId xmlns:a16="http://schemas.microsoft.com/office/drawing/2014/main" id="{24D820AD-1E5E-4FEB-BB24-8C4952965D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B71F5-9169-4D28-900B-89D39609090C}"/>
              </a:ext>
            </a:extLst>
          </p:cNvPr>
          <p:cNvSpPr>
            <a:spLocks noGrp="1" noChangeArrowheads="1"/>
          </p:cNvSpPr>
          <p:nvPr>
            <p:ph type="sldNum" sz="quarter" idx="12"/>
          </p:nvPr>
        </p:nvSpPr>
        <p:spPr>
          <a:ln/>
        </p:spPr>
        <p:txBody>
          <a:bodyPr/>
          <a:lstStyle>
            <a:lvl1pPr>
              <a:defRPr/>
            </a:lvl1pPr>
          </a:lstStyle>
          <a:p>
            <a:fld id="{00B0E0E8-E300-4FF0-AFEF-FCB160DA5757}" type="slidenum">
              <a:rPr lang="en-US" altLang="en-US"/>
              <a:pPr/>
              <a:t>‹#›</a:t>
            </a:fld>
            <a:endParaRPr lang="en-US" altLang="en-US"/>
          </a:p>
        </p:txBody>
      </p:sp>
    </p:spTree>
    <p:extLst>
      <p:ext uri="{BB962C8B-B14F-4D97-AF65-F5344CB8AC3E}">
        <p14:creationId xmlns:p14="http://schemas.microsoft.com/office/powerpoint/2010/main" val="504616434"/>
      </p:ext>
    </p:extLst>
  </p:cSld>
  <p:clrMapOvr>
    <a:masterClrMapping/>
  </p:clrMapOvr>
  <p:transition advTm="1300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13CE7E-ABA5-4506-AE24-2BCF3653A7FE}"/>
              </a:ext>
            </a:extLst>
          </p:cNvPr>
          <p:cNvSpPr>
            <a:spLocks noGrp="1" noChangeArrowheads="1"/>
          </p:cNvSpPr>
          <p:nvPr>
            <p:ph type="dt" sz="half" idx="10"/>
          </p:nvPr>
        </p:nvSpPr>
        <p:spPr>
          <a:ln/>
        </p:spPr>
        <p:txBody>
          <a:bodyPr/>
          <a:lstStyle>
            <a:lvl1pPr>
              <a:defRPr/>
            </a:lvl1pPr>
          </a:lstStyle>
          <a:p>
            <a:pPr>
              <a:defRPr/>
            </a:pPr>
            <a:fld id="{365B05CF-4278-4390-9286-6BFC73AEE211}" type="datetime1">
              <a:rPr lang="en-US"/>
              <a:pPr>
                <a:defRPr/>
              </a:pPr>
              <a:t>11/30/2021</a:t>
            </a:fld>
            <a:endParaRPr lang="en-US"/>
          </a:p>
        </p:txBody>
      </p:sp>
      <p:sp>
        <p:nvSpPr>
          <p:cNvPr id="5" name="Rectangle 5">
            <a:extLst>
              <a:ext uri="{FF2B5EF4-FFF2-40B4-BE49-F238E27FC236}">
                <a16:creationId xmlns:a16="http://schemas.microsoft.com/office/drawing/2014/main" id="{A9B9A15A-BF5E-4C54-B2DE-DD868E7BF2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05BD16-FF69-47EB-B292-FD2FAD047992}"/>
              </a:ext>
            </a:extLst>
          </p:cNvPr>
          <p:cNvSpPr>
            <a:spLocks noGrp="1" noChangeArrowheads="1"/>
          </p:cNvSpPr>
          <p:nvPr>
            <p:ph type="sldNum" sz="quarter" idx="12"/>
          </p:nvPr>
        </p:nvSpPr>
        <p:spPr>
          <a:ln/>
        </p:spPr>
        <p:txBody>
          <a:bodyPr/>
          <a:lstStyle>
            <a:lvl1pPr>
              <a:defRPr/>
            </a:lvl1pPr>
          </a:lstStyle>
          <a:p>
            <a:fld id="{D264F34E-5837-42E7-B2AD-9868756C2CD2}" type="slidenum">
              <a:rPr lang="en-US" altLang="en-US"/>
              <a:pPr/>
              <a:t>‹#›</a:t>
            </a:fld>
            <a:endParaRPr lang="en-US" altLang="en-US"/>
          </a:p>
        </p:txBody>
      </p:sp>
    </p:spTree>
    <p:extLst>
      <p:ext uri="{BB962C8B-B14F-4D97-AF65-F5344CB8AC3E}">
        <p14:creationId xmlns:p14="http://schemas.microsoft.com/office/powerpoint/2010/main" val="2354176591"/>
      </p:ext>
    </p:extLst>
  </p:cSld>
  <p:clrMapOvr>
    <a:masterClrMapping/>
  </p:clrMapOvr>
  <p:transition advTm="1300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8CC070-680C-4830-A561-AEECAADC6375}"/>
              </a:ext>
            </a:extLst>
          </p:cNvPr>
          <p:cNvSpPr>
            <a:spLocks noGrp="1" noChangeArrowheads="1"/>
          </p:cNvSpPr>
          <p:nvPr>
            <p:ph type="dt" sz="half" idx="10"/>
          </p:nvPr>
        </p:nvSpPr>
        <p:spPr>
          <a:ln/>
        </p:spPr>
        <p:txBody>
          <a:bodyPr/>
          <a:lstStyle>
            <a:lvl1pPr>
              <a:defRPr/>
            </a:lvl1pPr>
          </a:lstStyle>
          <a:p>
            <a:pPr>
              <a:defRPr/>
            </a:pPr>
            <a:fld id="{FC518565-320E-403A-B356-F7FEFF6F180B}" type="datetime1">
              <a:rPr lang="en-US"/>
              <a:pPr>
                <a:defRPr/>
              </a:pPr>
              <a:t>11/30/2021</a:t>
            </a:fld>
            <a:endParaRPr lang="en-US"/>
          </a:p>
        </p:txBody>
      </p:sp>
      <p:sp>
        <p:nvSpPr>
          <p:cNvPr id="6" name="Rectangle 5">
            <a:extLst>
              <a:ext uri="{FF2B5EF4-FFF2-40B4-BE49-F238E27FC236}">
                <a16:creationId xmlns:a16="http://schemas.microsoft.com/office/drawing/2014/main" id="{8E7C3739-E898-4827-B53C-1F31F76F1A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FD0C5A-4E19-47B0-BF31-D481D28B3B62}"/>
              </a:ext>
            </a:extLst>
          </p:cNvPr>
          <p:cNvSpPr>
            <a:spLocks noGrp="1" noChangeArrowheads="1"/>
          </p:cNvSpPr>
          <p:nvPr>
            <p:ph type="sldNum" sz="quarter" idx="12"/>
          </p:nvPr>
        </p:nvSpPr>
        <p:spPr>
          <a:ln/>
        </p:spPr>
        <p:txBody>
          <a:bodyPr/>
          <a:lstStyle>
            <a:lvl1pPr>
              <a:defRPr/>
            </a:lvl1pPr>
          </a:lstStyle>
          <a:p>
            <a:fld id="{A227F9A5-ACA8-4686-8048-BA9C2B1ECE77}" type="slidenum">
              <a:rPr lang="en-US" altLang="en-US"/>
              <a:pPr/>
              <a:t>‹#›</a:t>
            </a:fld>
            <a:endParaRPr lang="en-US" altLang="en-US"/>
          </a:p>
        </p:txBody>
      </p:sp>
    </p:spTree>
    <p:extLst>
      <p:ext uri="{BB962C8B-B14F-4D97-AF65-F5344CB8AC3E}">
        <p14:creationId xmlns:p14="http://schemas.microsoft.com/office/powerpoint/2010/main" val="1205382575"/>
      </p:ext>
    </p:extLst>
  </p:cSld>
  <p:clrMapOvr>
    <a:masterClrMapping/>
  </p:clrMapOvr>
  <p:transition advTm="1300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FC4AEF-1D73-4FF9-9F79-756E76E4131A}"/>
              </a:ext>
            </a:extLst>
          </p:cNvPr>
          <p:cNvSpPr>
            <a:spLocks noGrp="1" noChangeArrowheads="1"/>
          </p:cNvSpPr>
          <p:nvPr>
            <p:ph type="dt" sz="half" idx="10"/>
          </p:nvPr>
        </p:nvSpPr>
        <p:spPr>
          <a:ln/>
        </p:spPr>
        <p:txBody>
          <a:bodyPr/>
          <a:lstStyle>
            <a:lvl1pPr>
              <a:defRPr/>
            </a:lvl1pPr>
          </a:lstStyle>
          <a:p>
            <a:pPr>
              <a:defRPr/>
            </a:pPr>
            <a:fld id="{13FCE3CA-13F8-47D6-8F37-94ABF6385AFA}" type="datetime1">
              <a:rPr lang="en-US"/>
              <a:pPr>
                <a:defRPr/>
              </a:pPr>
              <a:t>11/30/2021</a:t>
            </a:fld>
            <a:endParaRPr lang="en-US"/>
          </a:p>
        </p:txBody>
      </p:sp>
      <p:sp>
        <p:nvSpPr>
          <p:cNvPr id="8" name="Rectangle 5">
            <a:extLst>
              <a:ext uri="{FF2B5EF4-FFF2-40B4-BE49-F238E27FC236}">
                <a16:creationId xmlns:a16="http://schemas.microsoft.com/office/drawing/2014/main" id="{4C61377D-C506-45C6-8A0F-77BAF429EF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B6F2CD-E81A-48A1-99C9-7FC5915E7DF3}"/>
              </a:ext>
            </a:extLst>
          </p:cNvPr>
          <p:cNvSpPr>
            <a:spLocks noGrp="1" noChangeArrowheads="1"/>
          </p:cNvSpPr>
          <p:nvPr>
            <p:ph type="sldNum" sz="quarter" idx="12"/>
          </p:nvPr>
        </p:nvSpPr>
        <p:spPr>
          <a:ln/>
        </p:spPr>
        <p:txBody>
          <a:bodyPr/>
          <a:lstStyle>
            <a:lvl1pPr>
              <a:defRPr/>
            </a:lvl1pPr>
          </a:lstStyle>
          <a:p>
            <a:fld id="{F2D45C54-E93E-4388-92F1-EC7521CB2011}" type="slidenum">
              <a:rPr lang="en-US" altLang="en-US"/>
              <a:pPr/>
              <a:t>‹#›</a:t>
            </a:fld>
            <a:endParaRPr lang="en-US" altLang="en-US"/>
          </a:p>
        </p:txBody>
      </p:sp>
    </p:spTree>
    <p:extLst>
      <p:ext uri="{BB962C8B-B14F-4D97-AF65-F5344CB8AC3E}">
        <p14:creationId xmlns:p14="http://schemas.microsoft.com/office/powerpoint/2010/main" val="846405998"/>
      </p:ext>
    </p:extLst>
  </p:cSld>
  <p:clrMapOvr>
    <a:masterClrMapping/>
  </p:clrMapOvr>
  <p:transition advTm="1300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6C20D5-3A9C-43D6-A789-62C8387E147B}"/>
              </a:ext>
            </a:extLst>
          </p:cNvPr>
          <p:cNvSpPr>
            <a:spLocks noGrp="1" noChangeArrowheads="1"/>
          </p:cNvSpPr>
          <p:nvPr>
            <p:ph type="dt" sz="half" idx="10"/>
          </p:nvPr>
        </p:nvSpPr>
        <p:spPr>
          <a:ln/>
        </p:spPr>
        <p:txBody>
          <a:bodyPr/>
          <a:lstStyle>
            <a:lvl1pPr>
              <a:defRPr/>
            </a:lvl1pPr>
          </a:lstStyle>
          <a:p>
            <a:pPr>
              <a:defRPr/>
            </a:pPr>
            <a:fld id="{7B9C5180-1451-47A1-9068-D309017CFA13}" type="datetime1">
              <a:rPr lang="en-US"/>
              <a:pPr>
                <a:defRPr/>
              </a:pPr>
              <a:t>11/30/2021</a:t>
            </a:fld>
            <a:endParaRPr lang="en-US"/>
          </a:p>
        </p:txBody>
      </p:sp>
      <p:sp>
        <p:nvSpPr>
          <p:cNvPr id="4" name="Rectangle 5">
            <a:extLst>
              <a:ext uri="{FF2B5EF4-FFF2-40B4-BE49-F238E27FC236}">
                <a16:creationId xmlns:a16="http://schemas.microsoft.com/office/drawing/2014/main" id="{A2B7A07A-E948-409C-A352-72F3759158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E82CD5-98E4-42D2-80E2-ACB613AA27E3}"/>
              </a:ext>
            </a:extLst>
          </p:cNvPr>
          <p:cNvSpPr>
            <a:spLocks noGrp="1" noChangeArrowheads="1"/>
          </p:cNvSpPr>
          <p:nvPr>
            <p:ph type="sldNum" sz="quarter" idx="12"/>
          </p:nvPr>
        </p:nvSpPr>
        <p:spPr>
          <a:ln/>
        </p:spPr>
        <p:txBody>
          <a:bodyPr/>
          <a:lstStyle>
            <a:lvl1pPr>
              <a:defRPr/>
            </a:lvl1pPr>
          </a:lstStyle>
          <a:p>
            <a:fld id="{3E2EB966-7022-473D-9CB8-3CA48CCD6279}" type="slidenum">
              <a:rPr lang="en-US" altLang="en-US"/>
              <a:pPr/>
              <a:t>‹#›</a:t>
            </a:fld>
            <a:endParaRPr lang="en-US" altLang="en-US"/>
          </a:p>
        </p:txBody>
      </p:sp>
    </p:spTree>
    <p:extLst>
      <p:ext uri="{BB962C8B-B14F-4D97-AF65-F5344CB8AC3E}">
        <p14:creationId xmlns:p14="http://schemas.microsoft.com/office/powerpoint/2010/main" val="339347442"/>
      </p:ext>
    </p:extLst>
  </p:cSld>
  <p:clrMapOvr>
    <a:masterClrMapping/>
  </p:clrMapOvr>
  <p:transition advTm="1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86AD8B-E4C2-43C4-B109-B1BA958940B0}"/>
              </a:ext>
            </a:extLst>
          </p:cNvPr>
          <p:cNvSpPr>
            <a:spLocks noGrp="1" noChangeArrowheads="1"/>
          </p:cNvSpPr>
          <p:nvPr>
            <p:ph type="dt" sz="half" idx="10"/>
          </p:nvPr>
        </p:nvSpPr>
        <p:spPr>
          <a:ln/>
        </p:spPr>
        <p:txBody>
          <a:bodyPr/>
          <a:lstStyle>
            <a:lvl1pPr>
              <a:defRPr/>
            </a:lvl1pPr>
          </a:lstStyle>
          <a:p>
            <a:pPr>
              <a:defRPr/>
            </a:pPr>
            <a:fld id="{01A73897-BCF1-4FDB-9F01-8C0A638496CA}" type="datetime1">
              <a:rPr lang="en-US"/>
              <a:pPr>
                <a:defRPr/>
              </a:pPr>
              <a:t>11/30/2021</a:t>
            </a:fld>
            <a:endParaRPr lang="en-US" altLang="en-US"/>
          </a:p>
        </p:txBody>
      </p:sp>
      <p:sp>
        <p:nvSpPr>
          <p:cNvPr id="5" name="Rectangle 5">
            <a:extLst>
              <a:ext uri="{FF2B5EF4-FFF2-40B4-BE49-F238E27FC236}">
                <a16:creationId xmlns:a16="http://schemas.microsoft.com/office/drawing/2014/main" id="{E2D6FC43-1907-4751-BD85-292F889B46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B1002DC-0D92-4815-9337-83333413AA4B}"/>
              </a:ext>
            </a:extLst>
          </p:cNvPr>
          <p:cNvSpPr>
            <a:spLocks noGrp="1" noChangeArrowheads="1"/>
          </p:cNvSpPr>
          <p:nvPr>
            <p:ph type="sldNum" sz="quarter" idx="12"/>
          </p:nvPr>
        </p:nvSpPr>
        <p:spPr>
          <a:ln/>
        </p:spPr>
        <p:txBody>
          <a:bodyPr/>
          <a:lstStyle>
            <a:lvl1pPr>
              <a:defRPr/>
            </a:lvl1pPr>
          </a:lstStyle>
          <a:p>
            <a:fld id="{B9182725-8751-4D92-8BBE-5DCDFF40B65D}" type="slidenum">
              <a:rPr lang="en-US" altLang="en-US"/>
              <a:pPr/>
              <a:t>‹#›</a:t>
            </a:fld>
            <a:endParaRPr lang="en-US" altLang="en-US"/>
          </a:p>
        </p:txBody>
      </p:sp>
    </p:spTree>
    <p:extLst>
      <p:ext uri="{BB962C8B-B14F-4D97-AF65-F5344CB8AC3E}">
        <p14:creationId xmlns:p14="http://schemas.microsoft.com/office/powerpoint/2010/main" val="2061364253"/>
      </p:ext>
    </p:extLst>
  </p:cSld>
  <p:clrMapOvr>
    <a:masterClrMapping/>
  </p:clrMapOvr>
  <p:transition advTm="1300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F6E890-EF2B-4E62-BD5E-4A03E8D58047}"/>
              </a:ext>
            </a:extLst>
          </p:cNvPr>
          <p:cNvSpPr>
            <a:spLocks noGrp="1" noChangeArrowheads="1"/>
          </p:cNvSpPr>
          <p:nvPr>
            <p:ph type="dt" sz="half" idx="10"/>
          </p:nvPr>
        </p:nvSpPr>
        <p:spPr>
          <a:ln/>
        </p:spPr>
        <p:txBody>
          <a:bodyPr/>
          <a:lstStyle>
            <a:lvl1pPr>
              <a:defRPr/>
            </a:lvl1pPr>
          </a:lstStyle>
          <a:p>
            <a:pPr>
              <a:defRPr/>
            </a:pPr>
            <a:fld id="{BF3D3C7F-A1F0-441B-828E-55F1F7A3A2A8}" type="datetime1">
              <a:rPr lang="en-US"/>
              <a:pPr>
                <a:defRPr/>
              </a:pPr>
              <a:t>11/30/2021</a:t>
            </a:fld>
            <a:endParaRPr lang="en-US"/>
          </a:p>
        </p:txBody>
      </p:sp>
      <p:sp>
        <p:nvSpPr>
          <p:cNvPr id="3" name="Rectangle 5">
            <a:extLst>
              <a:ext uri="{FF2B5EF4-FFF2-40B4-BE49-F238E27FC236}">
                <a16:creationId xmlns:a16="http://schemas.microsoft.com/office/drawing/2014/main" id="{BDE30452-421F-45E6-8A1D-316567B28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8FD767-A466-476A-918B-C80747033721}"/>
              </a:ext>
            </a:extLst>
          </p:cNvPr>
          <p:cNvSpPr>
            <a:spLocks noGrp="1" noChangeArrowheads="1"/>
          </p:cNvSpPr>
          <p:nvPr>
            <p:ph type="sldNum" sz="quarter" idx="12"/>
          </p:nvPr>
        </p:nvSpPr>
        <p:spPr>
          <a:ln/>
        </p:spPr>
        <p:txBody>
          <a:bodyPr/>
          <a:lstStyle>
            <a:lvl1pPr>
              <a:defRPr/>
            </a:lvl1pPr>
          </a:lstStyle>
          <a:p>
            <a:fld id="{3BB32DD8-F862-4301-B85B-DBF3D0905028}" type="slidenum">
              <a:rPr lang="en-US" altLang="en-US"/>
              <a:pPr/>
              <a:t>‹#›</a:t>
            </a:fld>
            <a:endParaRPr lang="en-US" altLang="en-US"/>
          </a:p>
        </p:txBody>
      </p:sp>
    </p:spTree>
    <p:extLst>
      <p:ext uri="{BB962C8B-B14F-4D97-AF65-F5344CB8AC3E}">
        <p14:creationId xmlns:p14="http://schemas.microsoft.com/office/powerpoint/2010/main" val="3189383911"/>
      </p:ext>
    </p:extLst>
  </p:cSld>
  <p:clrMapOvr>
    <a:masterClrMapping/>
  </p:clrMapOvr>
  <p:transition advTm="1300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1740CC-5756-450D-9158-A6B66EC23899}"/>
              </a:ext>
            </a:extLst>
          </p:cNvPr>
          <p:cNvSpPr>
            <a:spLocks noGrp="1" noChangeArrowheads="1"/>
          </p:cNvSpPr>
          <p:nvPr>
            <p:ph type="dt" sz="half" idx="10"/>
          </p:nvPr>
        </p:nvSpPr>
        <p:spPr>
          <a:ln/>
        </p:spPr>
        <p:txBody>
          <a:bodyPr/>
          <a:lstStyle>
            <a:lvl1pPr>
              <a:defRPr/>
            </a:lvl1pPr>
          </a:lstStyle>
          <a:p>
            <a:pPr>
              <a:defRPr/>
            </a:pPr>
            <a:fld id="{B143C11E-3ADA-4E22-B35F-725CA783396D}" type="datetime1">
              <a:rPr lang="en-US"/>
              <a:pPr>
                <a:defRPr/>
              </a:pPr>
              <a:t>11/30/2021</a:t>
            </a:fld>
            <a:endParaRPr lang="en-US"/>
          </a:p>
        </p:txBody>
      </p:sp>
      <p:sp>
        <p:nvSpPr>
          <p:cNvPr id="6" name="Rectangle 5">
            <a:extLst>
              <a:ext uri="{FF2B5EF4-FFF2-40B4-BE49-F238E27FC236}">
                <a16:creationId xmlns:a16="http://schemas.microsoft.com/office/drawing/2014/main" id="{A78D6902-B736-4AAD-9CA5-97147F0D0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A2DBB3-CB03-4CB9-870E-F3E4A60853EE}"/>
              </a:ext>
            </a:extLst>
          </p:cNvPr>
          <p:cNvSpPr>
            <a:spLocks noGrp="1" noChangeArrowheads="1"/>
          </p:cNvSpPr>
          <p:nvPr>
            <p:ph type="sldNum" sz="quarter" idx="12"/>
          </p:nvPr>
        </p:nvSpPr>
        <p:spPr>
          <a:ln/>
        </p:spPr>
        <p:txBody>
          <a:bodyPr/>
          <a:lstStyle>
            <a:lvl1pPr>
              <a:defRPr/>
            </a:lvl1pPr>
          </a:lstStyle>
          <a:p>
            <a:fld id="{04C7CEE2-8B42-4986-B73E-9DE762C0E095}" type="slidenum">
              <a:rPr lang="en-US" altLang="en-US"/>
              <a:pPr/>
              <a:t>‹#›</a:t>
            </a:fld>
            <a:endParaRPr lang="en-US" altLang="en-US"/>
          </a:p>
        </p:txBody>
      </p:sp>
    </p:spTree>
    <p:extLst>
      <p:ext uri="{BB962C8B-B14F-4D97-AF65-F5344CB8AC3E}">
        <p14:creationId xmlns:p14="http://schemas.microsoft.com/office/powerpoint/2010/main" val="3338291295"/>
      </p:ext>
    </p:extLst>
  </p:cSld>
  <p:clrMapOvr>
    <a:masterClrMapping/>
  </p:clrMapOvr>
  <p:transition advTm="1300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782917-7022-4DEB-856C-871593B7E068}"/>
              </a:ext>
            </a:extLst>
          </p:cNvPr>
          <p:cNvSpPr>
            <a:spLocks noGrp="1" noChangeArrowheads="1"/>
          </p:cNvSpPr>
          <p:nvPr>
            <p:ph type="dt" sz="half" idx="10"/>
          </p:nvPr>
        </p:nvSpPr>
        <p:spPr>
          <a:ln/>
        </p:spPr>
        <p:txBody>
          <a:bodyPr/>
          <a:lstStyle>
            <a:lvl1pPr>
              <a:defRPr/>
            </a:lvl1pPr>
          </a:lstStyle>
          <a:p>
            <a:pPr>
              <a:defRPr/>
            </a:pPr>
            <a:fld id="{228A75BA-5968-4949-AFBA-35311B261F96}" type="datetime1">
              <a:rPr lang="en-US"/>
              <a:pPr>
                <a:defRPr/>
              </a:pPr>
              <a:t>11/30/2021</a:t>
            </a:fld>
            <a:endParaRPr lang="en-US"/>
          </a:p>
        </p:txBody>
      </p:sp>
      <p:sp>
        <p:nvSpPr>
          <p:cNvPr id="6" name="Rectangle 5">
            <a:extLst>
              <a:ext uri="{FF2B5EF4-FFF2-40B4-BE49-F238E27FC236}">
                <a16:creationId xmlns:a16="http://schemas.microsoft.com/office/drawing/2014/main" id="{916BB3AA-B162-47EC-A089-272E0EFAF8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BFE053-7D68-4223-A546-21310F39421B}"/>
              </a:ext>
            </a:extLst>
          </p:cNvPr>
          <p:cNvSpPr>
            <a:spLocks noGrp="1" noChangeArrowheads="1"/>
          </p:cNvSpPr>
          <p:nvPr>
            <p:ph type="sldNum" sz="quarter" idx="12"/>
          </p:nvPr>
        </p:nvSpPr>
        <p:spPr>
          <a:ln/>
        </p:spPr>
        <p:txBody>
          <a:bodyPr/>
          <a:lstStyle>
            <a:lvl1pPr>
              <a:defRPr/>
            </a:lvl1pPr>
          </a:lstStyle>
          <a:p>
            <a:fld id="{59AE30B5-414E-436C-BE88-F6D03AF097FB}" type="slidenum">
              <a:rPr lang="en-US" altLang="en-US"/>
              <a:pPr/>
              <a:t>‹#›</a:t>
            </a:fld>
            <a:endParaRPr lang="en-US" altLang="en-US"/>
          </a:p>
        </p:txBody>
      </p:sp>
    </p:spTree>
    <p:extLst>
      <p:ext uri="{BB962C8B-B14F-4D97-AF65-F5344CB8AC3E}">
        <p14:creationId xmlns:p14="http://schemas.microsoft.com/office/powerpoint/2010/main" val="3281282708"/>
      </p:ext>
    </p:extLst>
  </p:cSld>
  <p:clrMapOvr>
    <a:masterClrMapping/>
  </p:clrMapOvr>
  <p:transition advTm="1300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88F0CA-E5EE-4F14-B08B-CBC9D0A866A5}"/>
              </a:ext>
            </a:extLst>
          </p:cNvPr>
          <p:cNvSpPr>
            <a:spLocks noGrp="1" noChangeArrowheads="1"/>
          </p:cNvSpPr>
          <p:nvPr>
            <p:ph type="dt" sz="half" idx="10"/>
          </p:nvPr>
        </p:nvSpPr>
        <p:spPr>
          <a:ln/>
        </p:spPr>
        <p:txBody>
          <a:bodyPr/>
          <a:lstStyle>
            <a:lvl1pPr>
              <a:defRPr/>
            </a:lvl1pPr>
          </a:lstStyle>
          <a:p>
            <a:pPr>
              <a:defRPr/>
            </a:pPr>
            <a:fld id="{BDF072D3-388E-41C0-9541-2A1C951A3C2B}" type="datetime1">
              <a:rPr lang="en-US"/>
              <a:pPr>
                <a:defRPr/>
              </a:pPr>
              <a:t>11/30/2021</a:t>
            </a:fld>
            <a:endParaRPr lang="en-US"/>
          </a:p>
        </p:txBody>
      </p:sp>
      <p:sp>
        <p:nvSpPr>
          <p:cNvPr id="5" name="Rectangle 5">
            <a:extLst>
              <a:ext uri="{FF2B5EF4-FFF2-40B4-BE49-F238E27FC236}">
                <a16:creationId xmlns:a16="http://schemas.microsoft.com/office/drawing/2014/main" id="{ED92821E-F772-46B9-9063-2DE2D23E62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DB0423-5B92-4D48-AA52-94060AA6EC4F}"/>
              </a:ext>
            </a:extLst>
          </p:cNvPr>
          <p:cNvSpPr>
            <a:spLocks noGrp="1" noChangeArrowheads="1"/>
          </p:cNvSpPr>
          <p:nvPr>
            <p:ph type="sldNum" sz="quarter" idx="12"/>
          </p:nvPr>
        </p:nvSpPr>
        <p:spPr>
          <a:ln/>
        </p:spPr>
        <p:txBody>
          <a:bodyPr/>
          <a:lstStyle>
            <a:lvl1pPr>
              <a:defRPr/>
            </a:lvl1pPr>
          </a:lstStyle>
          <a:p>
            <a:fld id="{F19769A5-028F-433E-B054-EF6CCA67A9E9}" type="slidenum">
              <a:rPr lang="en-US" altLang="en-US"/>
              <a:pPr/>
              <a:t>‹#›</a:t>
            </a:fld>
            <a:endParaRPr lang="en-US" altLang="en-US"/>
          </a:p>
        </p:txBody>
      </p:sp>
    </p:spTree>
    <p:extLst>
      <p:ext uri="{BB962C8B-B14F-4D97-AF65-F5344CB8AC3E}">
        <p14:creationId xmlns:p14="http://schemas.microsoft.com/office/powerpoint/2010/main" val="3060568105"/>
      </p:ext>
    </p:extLst>
  </p:cSld>
  <p:clrMapOvr>
    <a:masterClrMapping/>
  </p:clrMapOvr>
  <p:transition advTm="1300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29EAF7-C373-4E13-89FA-C7E6EFF047C5}"/>
              </a:ext>
            </a:extLst>
          </p:cNvPr>
          <p:cNvSpPr>
            <a:spLocks noGrp="1" noChangeArrowheads="1"/>
          </p:cNvSpPr>
          <p:nvPr>
            <p:ph type="dt" sz="half" idx="10"/>
          </p:nvPr>
        </p:nvSpPr>
        <p:spPr>
          <a:ln/>
        </p:spPr>
        <p:txBody>
          <a:bodyPr/>
          <a:lstStyle>
            <a:lvl1pPr>
              <a:defRPr/>
            </a:lvl1pPr>
          </a:lstStyle>
          <a:p>
            <a:pPr>
              <a:defRPr/>
            </a:pPr>
            <a:fld id="{16FDA9AE-27DF-431A-875B-3E4F55775D37}" type="datetime1">
              <a:rPr lang="en-US"/>
              <a:pPr>
                <a:defRPr/>
              </a:pPr>
              <a:t>11/30/2021</a:t>
            </a:fld>
            <a:endParaRPr lang="en-US"/>
          </a:p>
        </p:txBody>
      </p:sp>
      <p:sp>
        <p:nvSpPr>
          <p:cNvPr id="5" name="Rectangle 5">
            <a:extLst>
              <a:ext uri="{FF2B5EF4-FFF2-40B4-BE49-F238E27FC236}">
                <a16:creationId xmlns:a16="http://schemas.microsoft.com/office/drawing/2014/main" id="{DC98A8DC-19AE-4B8C-887E-65D4435B50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26CD3F-8743-4219-A2EC-D615963D93D3}"/>
              </a:ext>
            </a:extLst>
          </p:cNvPr>
          <p:cNvSpPr>
            <a:spLocks noGrp="1" noChangeArrowheads="1"/>
          </p:cNvSpPr>
          <p:nvPr>
            <p:ph type="sldNum" sz="quarter" idx="12"/>
          </p:nvPr>
        </p:nvSpPr>
        <p:spPr>
          <a:ln/>
        </p:spPr>
        <p:txBody>
          <a:bodyPr/>
          <a:lstStyle>
            <a:lvl1pPr>
              <a:defRPr/>
            </a:lvl1pPr>
          </a:lstStyle>
          <a:p>
            <a:fld id="{FD13BCF2-7228-439F-92CA-8E54522DC1CC}" type="slidenum">
              <a:rPr lang="en-US" altLang="en-US"/>
              <a:pPr/>
              <a:t>‹#›</a:t>
            </a:fld>
            <a:endParaRPr lang="en-US" altLang="en-US"/>
          </a:p>
        </p:txBody>
      </p:sp>
    </p:spTree>
    <p:extLst>
      <p:ext uri="{BB962C8B-B14F-4D97-AF65-F5344CB8AC3E}">
        <p14:creationId xmlns:p14="http://schemas.microsoft.com/office/powerpoint/2010/main" val="552091345"/>
      </p:ext>
    </p:extLst>
  </p:cSld>
  <p:clrMapOvr>
    <a:masterClrMapping/>
  </p:clrMapOvr>
  <p:transition advTm="1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95B5B4-79E3-442C-9D23-02491883E5B1}"/>
              </a:ext>
            </a:extLst>
          </p:cNvPr>
          <p:cNvSpPr>
            <a:spLocks noGrp="1" noChangeArrowheads="1"/>
          </p:cNvSpPr>
          <p:nvPr>
            <p:ph type="dt" sz="half" idx="10"/>
          </p:nvPr>
        </p:nvSpPr>
        <p:spPr>
          <a:ln/>
        </p:spPr>
        <p:txBody>
          <a:bodyPr/>
          <a:lstStyle>
            <a:lvl1pPr>
              <a:defRPr/>
            </a:lvl1pPr>
          </a:lstStyle>
          <a:p>
            <a:pPr>
              <a:defRPr/>
            </a:pPr>
            <a:fld id="{42FBAD65-CDA5-451F-884E-416CF6AB6FB5}" type="datetime1">
              <a:rPr lang="en-US"/>
              <a:pPr>
                <a:defRPr/>
              </a:pPr>
              <a:t>11/30/2021</a:t>
            </a:fld>
            <a:endParaRPr lang="en-US" altLang="en-US"/>
          </a:p>
        </p:txBody>
      </p:sp>
      <p:sp>
        <p:nvSpPr>
          <p:cNvPr id="5" name="Rectangle 5">
            <a:extLst>
              <a:ext uri="{FF2B5EF4-FFF2-40B4-BE49-F238E27FC236}">
                <a16:creationId xmlns:a16="http://schemas.microsoft.com/office/drawing/2014/main" id="{37B15673-40A9-479E-B3AF-AAED1F4AA9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BEC7635-5E81-4C04-AA74-E3FC7BC57BBF}"/>
              </a:ext>
            </a:extLst>
          </p:cNvPr>
          <p:cNvSpPr>
            <a:spLocks noGrp="1" noChangeArrowheads="1"/>
          </p:cNvSpPr>
          <p:nvPr>
            <p:ph type="sldNum" sz="quarter" idx="12"/>
          </p:nvPr>
        </p:nvSpPr>
        <p:spPr>
          <a:ln/>
        </p:spPr>
        <p:txBody>
          <a:bodyPr/>
          <a:lstStyle>
            <a:lvl1pPr>
              <a:defRPr/>
            </a:lvl1pPr>
          </a:lstStyle>
          <a:p>
            <a:fld id="{F452BABF-49F0-4138-B428-BE6B9BDD55E2}" type="slidenum">
              <a:rPr lang="en-US" altLang="en-US"/>
              <a:pPr/>
              <a:t>‹#›</a:t>
            </a:fld>
            <a:endParaRPr lang="en-US" altLang="en-US"/>
          </a:p>
        </p:txBody>
      </p:sp>
    </p:spTree>
    <p:extLst>
      <p:ext uri="{BB962C8B-B14F-4D97-AF65-F5344CB8AC3E}">
        <p14:creationId xmlns:p14="http://schemas.microsoft.com/office/powerpoint/2010/main" val="1863365707"/>
      </p:ext>
    </p:extLst>
  </p:cSld>
  <p:clrMapOvr>
    <a:masterClrMapping/>
  </p:clrMapOvr>
  <p:transition advTm="1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38800" y="1905000"/>
            <a:ext cx="16002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1905000"/>
            <a:ext cx="16002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F3A8D0-0EFC-482A-A2FE-8A16119658CC}"/>
              </a:ext>
            </a:extLst>
          </p:cNvPr>
          <p:cNvSpPr>
            <a:spLocks noGrp="1" noChangeArrowheads="1"/>
          </p:cNvSpPr>
          <p:nvPr>
            <p:ph type="dt" sz="half" idx="10"/>
          </p:nvPr>
        </p:nvSpPr>
        <p:spPr>
          <a:ln/>
        </p:spPr>
        <p:txBody>
          <a:bodyPr/>
          <a:lstStyle>
            <a:lvl1pPr>
              <a:defRPr/>
            </a:lvl1pPr>
          </a:lstStyle>
          <a:p>
            <a:pPr>
              <a:defRPr/>
            </a:pPr>
            <a:fld id="{F1980F6A-C3F9-4F5D-A7D8-9258CFB5A1A8}" type="datetime1">
              <a:rPr lang="en-US"/>
              <a:pPr>
                <a:defRPr/>
              </a:pPr>
              <a:t>11/30/2021</a:t>
            </a:fld>
            <a:endParaRPr lang="en-US" altLang="en-US"/>
          </a:p>
        </p:txBody>
      </p:sp>
      <p:sp>
        <p:nvSpPr>
          <p:cNvPr id="6" name="Rectangle 5">
            <a:extLst>
              <a:ext uri="{FF2B5EF4-FFF2-40B4-BE49-F238E27FC236}">
                <a16:creationId xmlns:a16="http://schemas.microsoft.com/office/drawing/2014/main" id="{1196E1FD-2481-4685-BE70-9E272719FB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4A6EFD-19C1-4B67-AE36-FC5B60A55F93}"/>
              </a:ext>
            </a:extLst>
          </p:cNvPr>
          <p:cNvSpPr>
            <a:spLocks noGrp="1" noChangeArrowheads="1"/>
          </p:cNvSpPr>
          <p:nvPr>
            <p:ph type="sldNum" sz="quarter" idx="12"/>
          </p:nvPr>
        </p:nvSpPr>
        <p:spPr>
          <a:ln/>
        </p:spPr>
        <p:txBody>
          <a:bodyPr/>
          <a:lstStyle>
            <a:lvl1pPr>
              <a:defRPr/>
            </a:lvl1pPr>
          </a:lstStyle>
          <a:p>
            <a:fld id="{E837E94E-F8B5-4B5A-A88F-8E53516DC98E}" type="slidenum">
              <a:rPr lang="en-US" altLang="en-US"/>
              <a:pPr/>
              <a:t>‹#›</a:t>
            </a:fld>
            <a:endParaRPr lang="en-US" altLang="en-US"/>
          </a:p>
        </p:txBody>
      </p:sp>
    </p:spTree>
    <p:extLst>
      <p:ext uri="{BB962C8B-B14F-4D97-AF65-F5344CB8AC3E}">
        <p14:creationId xmlns:p14="http://schemas.microsoft.com/office/powerpoint/2010/main" val="3035288965"/>
      </p:ext>
    </p:extLst>
  </p:cSld>
  <p:clrMapOvr>
    <a:masterClrMapping/>
  </p:clrMapOvr>
  <p:transition advTm="1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BEB852-3C06-4F0B-8686-4101FD2FF17C}"/>
              </a:ext>
            </a:extLst>
          </p:cNvPr>
          <p:cNvSpPr>
            <a:spLocks noGrp="1" noChangeArrowheads="1"/>
          </p:cNvSpPr>
          <p:nvPr>
            <p:ph type="dt" sz="half" idx="10"/>
          </p:nvPr>
        </p:nvSpPr>
        <p:spPr>
          <a:ln/>
        </p:spPr>
        <p:txBody>
          <a:bodyPr/>
          <a:lstStyle>
            <a:lvl1pPr>
              <a:defRPr/>
            </a:lvl1pPr>
          </a:lstStyle>
          <a:p>
            <a:pPr>
              <a:defRPr/>
            </a:pPr>
            <a:fld id="{561A86CF-3AF3-403F-B9A8-DA6EB68CAA79}" type="datetime1">
              <a:rPr lang="en-US"/>
              <a:pPr>
                <a:defRPr/>
              </a:pPr>
              <a:t>11/30/2021</a:t>
            </a:fld>
            <a:endParaRPr lang="en-US" altLang="en-US"/>
          </a:p>
        </p:txBody>
      </p:sp>
      <p:sp>
        <p:nvSpPr>
          <p:cNvPr id="8" name="Rectangle 5">
            <a:extLst>
              <a:ext uri="{FF2B5EF4-FFF2-40B4-BE49-F238E27FC236}">
                <a16:creationId xmlns:a16="http://schemas.microsoft.com/office/drawing/2014/main" id="{4BD5D82C-56FF-4EAD-B79D-9A767BF13E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D5D38FD-90EC-47C0-9F68-B0B49B859D28}"/>
              </a:ext>
            </a:extLst>
          </p:cNvPr>
          <p:cNvSpPr>
            <a:spLocks noGrp="1" noChangeArrowheads="1"/>
          </p:cNvSpPr>
          <p:nvPr>
            <p:ph type="sldNum" sz="quarter" idx="12"/>
          </p:nvPr>
        </p:nvSpPr>
        <p:spPr>
          <a:ln/>
        </p:spPr>
        <p:txBody>
          <a:bodyPr/>
          <a:lstStyle>
            <a:lvl1pPr>
              <a:defRPr/>
            </a:lvl1pPr>
          </a:lstStyle>
          <a:p>
            <a:fld id="{20C138AB-A8A5-443B-B151-7B780DDAF35A}" type="slidenum">
              <a:rPr lang="en-US" altLang="en-US"/>
              <a:pPr/>
              <a:t>‹#›</a:t>
            </a:fld>
            <a:endParaRPr lang="en-US" altLang="en-US"/>
          </a:p>
        </p:txBody>
      </p:sp>
    </p:spTree>
    <p:extLst>
      <p:ext uri="{BB962C8B-B14F-4D97-AF65-F5344CB8AC3E}">
        <p14:creationId xmlns:p14="http://schemas.microsoft.com/office/powerpoint/2010/main" val="4251644881"/>
      </p:ext>
    </p:extLst>
  </p:cSld>
  <p:clrMapOvr>
    <a:masterClrMapping/>
  </p:clrMapOvr>
  <p:transition advTm="1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F5BEE0-9B1D-4335-86C5-A76A0D90760E}"/>
              </a:ext>
            </a:extLst>
          </p:cNvPr>
          <p:cNvSpPr>
            <a:spLocks noGrp="1" noChangeArrowheads="1"/>
          </p:cNvSpPr>
          <p:nvPr>
            <p:ph type="dt" sz="half" idx="10"/>
          </p:nvPr>
        </p:nvSpPr>
        <p:spPr>
          <a:ln/>
        </p:spPr>
        <p:txBody>
          <a:bodyPr/>
          <a:lstStyle>
            <a:lvl1pPr>
              <a:defRPr/>
            </a:lvl1pPr>
          </a:lstStyle>
          <a:p>
            <a:pPr>
              <a:defRPr/>
            </a:pPr>
            <a:fld id="{E9018328-1C8F-4043-9331-98E01D6E8F83}" type="datetime1">
              <a:rPr lang="en-US"/>
              <a:pPr>
                <a:defRPr/>
              </a:pPr>
              <a:t>11/30/2021</a:t>
            </a:fld>
            <a:endParaRPr lang="en-US" altLang="en-US"/>
          </a:p>
        </p:txBody>
      </p:sp>
      <p:sp>
        <p:nvSpPr>
          <p:cNvPr id="4" name="Rectangle 5">
            <a:extLst>
              <a:ext uri="{FF2B5EF4-FFF2-40B4-BE49-F238E27FC236}">
                <a16:creationId xmlns:a16="http://schemas.microsoft.com/office/drawing/2014/main" id="{37732AEC-4B89-4AA4-8254-037F215A20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81EF66D-26CB-4AC3-B404-F2A32669E9E7}"/>
              </a:ext>
            </a:extLst>
          </p:cNvPr>
          <p:cNvSpPr>
            <a:spLocks noGrp="1" noChangeArrowheads="1"/>
          </p:cNvSpPr>
          <p:nvPr>
            <p:ph type="sldNum" sz="quarter" idx="12"/>
          </p:nvPr>
        </p:nvSpPr>
        <p:spPr>
          <a:ln/>
        </p:spPr>
        <p:txBody>
          <a:bodyPr/>
          <a:lstStyle>
            <a:lvl1pPr>
              <a:defRPr/>
            </a:lvl1pPr>
          </a:lstStyle>
          <a:p>
            <a:fld id="{12FC6244-2B37-4102-A5B7-CE830112099A}" type="slidenum">
              <a:rPr lang="en-US" altLang="en-US"/>
              <a:pPr/>
              <a:t>‹#›</a:t>
            </a:fld>
            <a:endParaRPr lang="en-US" altLang="en-US"/>
          </a:p>
        </p:txBody>
      </p:sp>
    </p:spTree>
    <p:extLst>
      <p:ext uri="{BB962C8B-B14F-4D97-AF65-F5344CB8AC3E}">
        <p14:creationId xmlns:p14="http://schemas.microsoft.com/office/powerpoint/2010/main" val="2292345144"/>
      </p:ext>
    </p:extLst>
  </p:cSld>
  <p:clrMapOvr>
    <a:masterClrMapping/>
  </p:clrMapOvr>
  <p:transition advTm="1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58CDEC-C36F-49CA-93EE-807BA4FDA8D9}"/>
              </a:ext>
            </a:extLst>
          </p:cNvPr>
          <p:cNvSpPr>
            <a:spLocks noGrp="1" noChangeArrowheads="1"/>
          </p:cNvSpPr>
          <p:nvPr>
            <p:ph type="dt" sz="half" idx="10"/>
          </p:nvPr>
        </p:nvSpPr>
        <p:spPr>
          <a:ln/>
        </p:spPr>
        <p:txBody>
          <a:bodyPr/>
          <a:lstStyle>
            <a:lvl1pPr>
              <a:defRPr/>
            </a:lvl1pPr>
          </a:lstStyle>
          <a:p>
            <a:pPr>
              <a:defRPr/>
            </a:pPr>
            <a:fld id="{5C7F7BDD-71BD-489B-BA29-8B640938D7DF}" type="datetime1">
              <a:rPr lang="en-US"/>
              <a:pPr>
                <a:defRPr/>
              </a:pPr>
              <a:t>11/30/2021</a:t>
            </a:fld>
            <a:endParaRPr lang="en-US" altLang="en-US"/>
          </a:p>
        </p:txBody>
      </p:sp>
      <p:sp>
        <p:nvSpPr>
          <p:cNvPr id="3" name="Rectangle 5">
            <a:extLst>
              <a:ext uri="{FF2B5EF4-FFF2-40B4-BE49-F238E27FC236}">
                <a16:creationId xmlns:a16="http://schemas.microsoft.com/office/drawing/2014/main" id="{A9BBD08D-63BF-41C2-8395-78DCDB3AC7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00DFDC6-9013-4167-B1A8-627A8AF0F285}"/>
              </a:ext>
            </a:extLst>
          </p:cNvPr>
          <p:cNvSpPr>
            <a:spLocks noGrp="1" noChangeArrowheads="1"/>
          </p:cNvSpPr>
          <p:nvPr>
            <p:ph type="sldNum" sz="quarter" idx="12"/>
          </p:nvPr>
        </p:nvSpPr>
        <p:spPr>
          <a:ln/>
        </p:spPr>
        <p:txBody>
          <a:bodyPr/>
          <a:lstStyle>
            <a:lvl1pPr>
              <a:defRPr/>
            </a:lvl1pPr>
          </a:lstStyle>
          <a:p>
            <a:fld id="{A164C485-361A-45BB-B8C1-2FFE29A7BF88}" type="slidenum">
              <a:rPr lang="en-US" altLang="en-US"/>
              <a:pPr/>
              <a:t>‹#›</a:t>
            </a:fld>
            <a:endParaRPr lang="en-US" altLang="en-US"/>
          </a:p>
        </p:txBody>
      </p:sp>
    </p:spTree>
    <p:extLst>
      <p:ext uri="{BB962C8B-B14F-4D97-AF65-F5344CB8AC3E}">
        <p14:creationId xmlns:p14="http://schemas.microsoft.com/office/powerpoint/2010/main" val="2840786027"/>
      </p:ext>
    </p:extLst>
  </p:cSld>
  <p:clrMapOvr>
    <a:masterClrMapping/>
  </p:clrMapOvr>
  <p:transition advTm="1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A2C4F6-F0E1-41D3-9014-69BC0CA388E3}"/>
              </a:ext>
            </a:extLst>
          </p:cNvPr>
          <p:cNvSpPr>
            <a:spLocks noGrp="1" noChangeArrowheads="1"/>
          </p:cNvSpPr>
          <p:nvPr>
            <p:ph type="dt" sz="half" idx="10"/>
          </p:nvPr>
        </p:nvSpPr>
        <p:spPr>
          <a:ln/>
        </p:spPr>
        <p:txBody>
          <a:bodyPr/>
          <a:lstStyle>
            <a:lvl1pPr>
              <a:defRPr/>
            </a:lvl1pPr>
          </a:lstStyle>
          <a:p>
            <a:pPr>
              <a:defRPr/>
            </a:pPr>
            <a:fld id="{3DD378DF-F6F2-4740-8A9F-6F162A849B97}" type="datetime1">
              <a:rPr lang="en-US"/>
              <a:pPr>
                <a:defRPr/>
              </a:pPr>
              <a:t>11/30/2021</a:t>
            </a:fld>
            <a:endParaRPr lang="en-US" altLang="en-US"/>
          </a:p>
        </p:txBody>
      </p:sp>
      <p:sp>
        <p:nvSpPr>
          <p:cNvPr id="6" name="Rectangle 5">
            <a:extLst>
              <a:ext uri="{FF2B5EF4-FFF2-40B4-BE49-F238E27FC236}">
                <a16:creationId xmlns:a16="http://schemas.microsoft.com/office/drawing/2014/main" id="{7B1A1884-2A98-428A-9121-29C0122016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1833176-D46A-4E4E-BAE5-A91F722C906B}"/>
              </a:ext>
            </a:extLst>
          </p:cNvPr>
          <p:cNvSpPr>
            <a:spLocks noGrp="1" noChangeArrowheads="1"/>
          </p:cNvSpPr>
          <p:nvPr>
            <p:ph type="sldNum" sz="quarter" idx="12"/>
          </p:nvPr>
        </p:nvSpPr>
        <p:spPr>
          <a:ln/>
        </p:spPr>
        <p:txBody>
          <a:bodyPr/>
          <a:lstStyle>
            <a:lvl1pPr>
              <a:defRPr/>
            </a:lvl1pPr>
          </a:lstStyle>
          <a:p>
            <a:fld id="{8E9FEBE8-D6D6-4C45-9008-EF6148386925}" type="slidenum">
              <a:rPr lang="en-US" altLang="en-US"/>
              <a:pPr/>
              <a:t>‹#›</a:t>
            </a:fld>
            <a:endParaRPr lang="en-US" altLang="en-US"/>
          </a:p>
        </p:txBody>
      </p:sp>
    </p:spTree>
    <p:extLst>
      <p:ext uri="{BB962C8B-B14F-4D97-AF65-F5344CB8AC3E}">
        <p14:creationId xmlns:p14="http://schemas.microsoft.com/office/powerpoint/2010/main" val="3956234006"/>
      </p:ext>
    </p:extLst>
  </p:cSld>
  <p:clrMapOvr>
    <a:masterClrMapping/>
  </p:clrMapOvr>
  <p:transition advTm="1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1980BD-9194-46D1-A270-D44E88736596}"/>
              </a:ext>
            </a:extLst>
          </p:cNvPr>
          <p:cNvSpPr>
            <a:spLocks noGrp="1" noChangeArrowheads="1"/>
          </p:cNvSpPr>
          <p:nvPr>
            <p:ph type="dt" sz="half" idx="10"/>
          </p:nvPr>
        </p:nvSpPr>
        <p:spPr>
          <a:ln/>
        </p:spPr>
        <p:txBody>
          <a:bodyPr/>
          <a:lstStyle>
            <a:lvl1pPr>
              <a:defRPr/>
            </a:lvl1pPr>
          </a:lstStyle>
          <a:p>
            <a:pPr>
              <a:defRPr/>
            </a:pPr>
            <a:fld id="{C012547D-E37C-4ABF-AE31-6FE74E3CF228}" type="datetime1">
              <a:rPr lang="en-US"/>
              <a:pPr>
                <a:defRPr/>
              </a:pPr>
              <a:t>11/30/2021</a:t>
            </a:fld>
            <a:endParaRPr lang="en-US" altLang="en-US"/>
          </a:p>
        </p:txBody>
      </p:sp>
      <p:sp>
        <p:nvSpPr>
          <p:cNvPr id="6" name="Rectangle 5">
            <a:extLst>
              <a:ext uri="{FF2B5EF4-FFF2-40B4-BE49-F238E27FC236}">
                <a16:creationId xmlns:a16="http://schemas.microsoft.com/office/drawing/2014/main" id="{F95B5AD5-708B-46C9-80B4-B929A02829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2985269-D723-427C-848A-9D197FBA4672}"/>
              </a:ext>
            </a:extLst>
          </p:cNvPr>
          <p:cNvSpPr>
            <a:spLocks noGrp="1" noChangeArrowheads="1"/>
          </p:cNvSpPr>
          <p:nvPr>
            <p:ph type="sldNum" sz="quarter" idx="12"/>
          </p:nvPr>
        </p:nvSpPr>
        <p:spPr>
          <a:ln/>
        </p:spPr>
        <p:txBody>
          <a:bodyPr/>
          <a:lstStyle>
            <a:lvl1pPr>
              <a:defRPr/>
            </a:lvl1pPr>
          </a:lstStyle>
          <a:p>
            <a:fld id="{72AB0927-E566-4AB5-91D9-1C60CD9EDD1F}" type="slidenum">
              <a:rPr lang="en-US" altLang="en-US"/>
              <a:pPr/>
              <a:t>‹#›</a:t>
            </a:fld>
            <a:endParaRPr lang="en-US" altLang="en-US"/>
          </a:p>
        </p:txBody>
      </p:sp>
    </p:spTree>
    <p:extLst>
      <p:ext uri="{BB962C8B-B14F-4D97-AF65-F5344CB8AC3E}">
        <p14:creationId xmlns:p14="http://schemas.microsoft.com/office/powerpoint/2010/main" val="4158032458"/>
      </p:ext>
    </p:extLst>
  </p:cSld>
  <p:clrMapOvr>
    <a:masterClrMapping/>
  </p:clrMapOvr>
  <p:transition advTm="1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4">
            <a:extLst>
              <a:ext uri="{FF2B5EF4-FFF2-40B4-BE49-F238E27FC236}">
                <a16:creationId xmlns:a16="http://schemas.microsoft.com/office/drawing/2014/main" id="{9CF109C3-B7FD-4C03-94B1-F04C5103BD56}"/>
              </a:ext>
            </a:extLst>
          </p:cNvPr>
          <p:cNvGrpSpPr>
            <a:grpSpLocks/>
          </p:cNvGrpSpPr>
          <p:nvPr userDrawn="1"/>
        </p:nvGrpSpPr>
        <p:grpSpPr bwMode="auto">
          <a:xfrm>
            <a:off x="0" y="-152400"/>
            <a:ext cx="9144000" cy="7010400"/>
            <a:chOff x="0" y="0"/>
            <a:chExt cx="5760" cy="4356"/>
          </a:xfrm>
        </p:grpSpPr>
        <p:pic>
          <p:nvPicPr>
            <p:cNvPr id="1037" name="Picture 15" descr="image001">
              <a:extLst>
                <a:ext uri="{FF2B5EF4-FFF2-40B4-BE49-F238E27FC236}">
                  <a16:creationId xmlns:a16="http://schemas.microsoft.com/office/drawing/2014/main" id="{F38ED59C-AFD2-4A48-B048-042A9298EBD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8" name="Picture 16" descr="image001">
              <a:extLst>
                <a:ext uri="{FF2B5EF4-FFF2-40B4-BE49-F238E27FC236}">
                  <a16:creationId xmlns:a16="http://schemas.microsoft.com/office/drawing/2014/main" id="{FF2D642D-C178-456B-B7EB-A45210A5D3B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3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9" name="Picture 17" descr="image001">
              <a:extLst>
                <a:ext uri="{FF2B5EF4-FFF2-40B4-BE49-F238E27FC236}">
                  <a16:creationId xmlns:a16="http://schemas.microsoft.com/office/drawing/2014/main" id="{FBFF4E34-46C6-4DD4-BA6B-AE845859F8F4}"/>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86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0" name="Picture 18" descr="image001">
              <a:extLst>
                <a:ext uri="{FF2B5EF4-FFF2-40B4-BE49-F238E27FC236}">
                  <a16:creationId xmlns:a16="http://schemas.microsoft.com/office/drawing/2014/main" id="{BDF29944-6E66-4C51-9312-C24F6F80E5E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29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1" name="Picture 19" descr="image001">
              <a:extLst>
                <a:ext uri="{FF2B5EF4-FFF2-40B4-BE49-F238E27FC236}">
                  <a16:creationId xmlns:a16="http://schemas.microsoft.com/office/drawing/2014/main" id="{B60FAE4D-3B4D-48B4-834A-17AD8CF3BC2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72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2" name="Picture 20" descr="image001">
              <a:extLst>
                <a:ext uri="{FF2B5EF4-FFF2-40B4-BE49-F238E27FC236}">
                  <a16:creationId xmlns:a16="http://schemas.microsoft.com/office/drawing/2014/main" id="{13C98168-5A0A-4A6C-8EF8-242D1EE73EA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216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3" name="Picture 21" descr="image001">
              <a:extLst>
                <a:ext uri="{FF2B5EF4-FFF2-40B4-BE49-F238E27FC236}">
                  <a16:creationId xmlns:a16="http://schemas.microsoft.com/office/drawing/2014/main" id="{AE0EF09D-0AFE-4AC2-A07E-DBD572E2322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259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4" name="Picture 22" descr="image001">
              <a:extLst>
                <a:ext uri="{FF2B5EF4-FFF2-40B4-BE49-F238E27FC236}">
                  <a16:creationId xmlns:a16="http://schemas.microsoft.com/office/drawing/2014/main" id="{C81C7B6B-68DA-4869-AA4E-493426028AF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02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5" name="Picture 23" descr="image001">
              <a:extLst>
                <a:ext uri="{FF2B5EF4-FFF2-40B4-BE49-F238E27FC236}">
                  <a16:creationId xmlns:a16="http://schemas.microsoft.com/office/drawing/2014/main" id="{57DD02D4-5B4C-421C-A4BB-BEA02407B9F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45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6" name="Picture 24" descr="image001">
              <a:extLst>
                <a:ext uri="{FF2B5EF4-FFF2-40B4-BE49-F238E27FC236}">
                  <a16:creationId xmlns:a16="http://schemas.microsoft.com/office/drawing/2014/main" id="{38546919-020E-4A24-9FEC-2FF4BF516C1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88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grpSp>
      <p:sp>
        <p:nvSpPr>
          <p:cNvPr id="1027" name="Rectangle 3">
            <a:extLst>
              <a:ext uri="{FF2B5EF4-FFF2-40B4-BE49-F238E27FC236}">
                <a16:creationId xmlns:a16="http://schemas.microsoft.com/office/drawing/2014/main" id="{FD496A62-2EF9-43B5-8528-091CA657585C}"/>
              </a:ext>
            </a:extLst>
          </p:cNvPr>
          <p:cNvSpPr>
            <a:spLocks noGrp="1" noChangeArrowheads="1"/>
          </p:cNvSpPr>
          <p:nvPr>
            <p:ph type="body" idx="1"/>
          </p:nvPr>
        </p:nvSpPr>
        <p:spPr bwMode="auto">
          <a:xfrm>
            <a:off x="5638800" y="1905000"/>
            <a:ext cx="335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a:extLst>
              <a:ext uri="{FF2B5EF4-FFF2-40B4-BE49-F238E27FC236}">
                <a16:creationId xmlns:a16="http://schemas.microsoft.com/office/drawing/2014/main" id="{35A8F093-1EF0-496B-A52B-4E7FCEF9E399}"/>
              </a:ext>
            </a:extLst>
          </p:cNvPr>
          <p:cNvSpPr>
            <a:spLocks noGrp="1" noChangeArrowheads="1"/>
          </p:cNvSpPr>
          <p:nvPr>
            <p:ph type="dt" sz="half" idx="2"/>
          </p:nvPr>
        </p:nvSpPr>
        <p:spPr bwMode="auto">
          <a:xfrm>
            <a:off x="9906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b="0" i="0" smtClean="0">
                <a:solidFill>
                  <a:schemeClr val="accent2"/>
                </a:solidFill>
                <a:effectLst/>
                <a:latin typeface="Garamond" pitchFamily="18" charset="0"/>
                <a:cs typeface="Arial" charset="0"/>
              </a:defRPr>
            </a:lvl1pPr>
          </a:lstStyle>
          <a:p>
            <a:pPr>
              <a:defRPr/>
            </a:pPr>
            <a:fld id="{2F879C20-0A8A-4265-9BA2-15D28CD9595A}" type="datetime1">
              <a:rPr lang="en-US"/>
              <a:pPr>
                <a:defRPr/>
              </a:pPr>
              <a:t>11/30/2021</a:t>
            </a:fld>
            <a:endParaRPr lang="en-US" altLang="en-US"/>
          </a:p>
        </p:txBody>
      </p:sp>
      <p:sp>
        <p:nvSpPr>
          <p:cNvPr id="25605" name="Rectangle 5">
            <a:extLst>
              <a:ext uri="{FF2B5EF4-FFF2-40B4-BE49-F238E27FC236}">
                <a16:creationId xmlns:a16="http://schemas.microsoft.com/office/drawing/2014/main" id="{59B69E0C-3DFA-40B4-812F-7FA21A8B15A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b="0" i="0" smtClean="0">
                <a:solidFill>
                  <a:schemeClr val="tx1"/>
                </a:solidFill>
                <a:effectLst/>
                <a:latin typeface="Garamond" pitchFamily="18" charset="0"/>
                <a:cs typeface="Arial" charset="0"/>
              </a:defRPr>
            </a:lvl1pPr>
          </a:lstStyle>
          <a:p>
            <a:pPr>
              <a:defRPr/>
            </a:pPr>
            <a:endParaRPr lang="en-US" altLang="en-US"/>
          </a:p>
        </p:txBody>
      </p:sp>
      <p:sp>
        <p:nvSpPr>
          <p:cNvPr id="25606" name="Rectangle 6">
            <a:extLst>
              <a:ext uri="{FF2B5EF4-FFF2-40B4-BE49-F238E27FC236}">
                <a16:creationId xmlns:a16="http://schemas.microsoft.com/office/drawing/2014/main" id="{115905EF-C8D2-4087-A814-C4CE20566E91}"/>
              </a:ext>
            </a:extLst>
          </p:cNvPr>
          <p:cNvSpPr>
            <a:spLocks noGrp="1" noChangeArrowheads="1"/>
          </p:cNvSpPr>
          <p:nvPr>
            <p:ph type="sldNum" sz="quarter" idx="4"/>
          </p:nvPr>
        </p:nvSpPr>
        <p:spPr bwMode="auto">
          <a:xfrm>
            <a:off x="70104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b="0" i="0">
                <a:solidFill>
                  <a:schemeClr val="accent2"/>
                </a:solidFill>
                <a:latin typeface="Garamond" panose="02020404030301010803" pitchFamily="18" charset="0"/>
              </a:defRPr>
            </a:lvl1pPr>
          </a:lstStyle>
          <a:p>
            <a:fld id="{1001FE80-3EA4-49C2-9023-23664818ED41}" type="slidenum">
              <a:rPr lang="en-US" altLang="en-US"/>
              <a:pPr/>
              <a:t>‹#›</a:t>
            </a:fld>
            <a:endParaRPr lang="en-US" altLang="en-US"/>
          </a:p>
        </p:txBody>
      </p:sp>
      <p:sp>
        <p:nvSpPr>
          <p:cNvPr id="1031" name="Rectangle 2">
            <a:extLst>
              <a:ext uri="{FF2B5EF4-FFF2-40B4-BE49-F238E27FC236}">
                <a16:creationId xmlns:a16="http://schemas.microsoft.com/office/drawing/2014/main" id="{4E8B8BCA-3F35-40ED-9ADE-C3F709827A50}"/>
              </a:ext>
            </a:extLst>
          </p:cNvPr>
          <p:cNvSpPr>
            <a:spLocks noGrp="1" noChangeArrowheads="1"/>
          </p:cNvSpPr>
          <p:nvPr>
            <p:ph type="title"/>
          </p:nvPr>
        </p:nvSpPr>
        <p:spPr bwMode="auto">
          <a:xfrm>
            <a:off x="3276600" y="277813"/>
            <a:ext cx="5410200" cy="1322387"/>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1032" name="Picture 32" descr="PeachIris">
            <a:extLst>
              <a:ext uri="{FF2B5EF4-FFF2-40B4-BE49-F238E27FC236}">
                <a16:creationId xmlns:a16="http://schemas.microsoft.com/office/drawing/2014/main" id="{847C389C-0479-4FA7-A327-44B0839601BB}"/>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3825" y="2471738"/>
            <a:ext cx="12763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38">
            <a:extLst>
              <a:ext uri="{FF2B5EF4-FFF2-40B4-BE49-F238E27FC236}">
                <a16:creationId xmlns:a16="http://schemas.microsoft.com/office/drawing/2014/main" id="{42DEA01A-1C36-4D0F-9AD1-E82DF21CD105}"/>
              </a:ext>
            </a:extLst>
          </p:cNvPr>
          <p:cNvGrpSpPr>
            <a:grpSpLocks/>
          </p:cNvGrpSpPr>
          <p:nvPr userDrawn="1"/>
        </p:nvGrpSpPr>
        <p:grpSpPr bwMode="auto">
          <a:xfrm>
            <a:off x="0" y="-228600"/>
            <a:ext cx="3000375" cy="2057400"/>
            <a:chOff x="2400" y="0"/>
            <a:chExt cx="1890" cy="1296"/>
          </a:xfrm>
        </p:grpSpPr>
        <p:pic>
          <p:nvPicPr>
            <p:cNvPr id="1034" name="Picture 39" descr="BeigeIris">
              <a:extLst>
                <a:ext uri="{FF2B5EF4-FFF2-40B4-BE49-F238E27FC236}">
                  <a16:creationId xmlns:a16="http://schemas.microsoft.com/office/drawing/2014/main" id="{05EEB848-D9E1-49FD-985F-19978E84C6A4}"/>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WordArt 40">
              <a:extLst>
                <a:ext uri="{FF2B5EF4-FFF2-40B4-BE49-F238E27FC236}">
                  <a16:creationId xmlns:a16="http://schemas.microsoft.com/office/drawing/2014/main" id="{21798B75-A3F8-41D6-8891-29141BE29603}"/>
                </a:ext>
              </a:extLst>
            </p:cNvPr>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036" name="WordArt 41">
              <a:extLst>
                <a:ext uri="{FF2B5EF4-FFF2-40B4-BE49-F238E27FC236}">
                  <a16:creationId xmlns:a16="http://schemas.microsoft.com/office/drawing/2014/main" id="{6409272F-FAD6-47B4-A91E-FFB0A413CEBE}"/>
                </a:ext>
              </a:extLst>
            </p:cNvPr>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r>
                <a:rPr lang="en-US" sz="1400" kern="10">
                  <a:ln w="9525">
                    <a:solidFill>
                      <a:srgbClr val="990000"/>
                    </a:solidFill>
                    <a:round/>
                    <a:headEnd/>
                    <a:tailEnd/>
                  </a:ln>
                  <a:solidFill>
                    <a:srgbClr val="D64700"/>
                  </a:solidFill>
                </a:rPr>
                <a:t>Mesilla Valley Iris Society</a:t>
              </a:r>
            </a:p>
          </p:txBody>
        </p:sp>
      </p:grpSp>
    </p:spTree>
  </p:cSld>
  <p:clrMap bg1="lt1" tx1="dk1" bg2="lt2" tx2="dk2" accent1="accent1" accent2="accent2" accent3="accent3" accent4="accent4" accent5="accent5" accent6="accent6" hlink="hlink" folHlink="folHlink"/>
  <p:sldLayoutIdLst>
    <p:sldLayoutId id="2147483711"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2" r:id="rId12"/>
    <p:sldLayoutId id="2147483713" r:id="rId13"/>
  </p:sldLayoutIdLst>
  <p:transition advTm="13000"/>
  <p:hf hdr="0" ftr="0"/>
  <p:txStyles>
    <p:titleStyle>
      <a:lvl1pPr algn="ctr" rtl="0" eaLnBrk="0" fontAlgn="base" hangingPunct="0">
        <a:spcBef>
          <a:spcPct val="0"/>
        </a:spcBef>
        <a:spcAft>
          <a:spcPct val="0"/>
        </a:spcAft>
        <a:defRPr sz="4200" b="1">
          <a:solidFill>
            <a:srgbClr val="369654"/>
          </a:solidFill>
          <a:latin typeface="+mj-lt"/>
          <a:ea typeface="+mj-ea"/>
          <a:cs typeface="+mj-cs"/>
        </a:defRPr>
      </a:lvl1pPr>
      <a:lvl2pPr algn="ctr" rtl="0" eaLnBrk="0" fontAlgn="base" hangingPunct="0">
        <a:spcBef>
          <a:spcPct val="0"/>
        </a:spcBef>
        <a:spcAft>
          <a:spcPct val="0"/>
        </a:spcAft>
        <a:defRPr sz="4200" b="1">
          <a:solidFill>
            <a:srgbClr val="369654"/>
          </a:solidFill>
          <a:latin typeface="Comic Sans MS" pitchFamily="66" charset="0"/>
          <a:cs typeface="Arial" charset="0"/>
        </a:defRPr>
      </a:lvl2pPr>
      <a:lvl3pPr algn="ctr" rtl="0" eaLnBrk="0" fontAlgn="base" hangingPunct="0">
        <a:spcBef>
          <a:spcPct val="0"/>
        </a:spcBef>
        <a:spcAft>
          <a:spcPct val="0"/>
        </a:spcAft>
        <a:defRPr sz="4200" b="1">
          <a:solidFill>
            <a:srgbClr val="369654"/>
          </a:solidFill>
          <a:latin typeface="Comic Sans MS" pitchFamily="66" charset="0"/>
          <a:cs typeface="Arial" charset="0"/>
        </a:defRPr>
      </a:lvl3pPr>
      <a:lvl4pPr algn="ctr" rtl="0" eaLnBrk="0" fontAlgn="base" hangingPunct="0">
        <a:spcBef>
          <a:spcPct val="0"/>
        </a:spcBef>
        <a:spcAft>
          <a:spcPct val="0"/>
        </a:spcAft>
        <a:defRPr sz="4200" b="1">
          <a:solidFill>
            <a:srgbClr val="369654"/>
          </a:solidFill>
          <a:latin typeface="Comic Sans MS" pitchFamily="66" charset="0"/>
          <a:cs typeface="Arial" charset="0"/>
        </a:defRPr>
      </a:lvl4pPr>
      <a:lvl5pPr algn="ctr" rtl="0" eaLnBrk="0" fontAlgn="base" hangingPunct="0">
        <a:spcBef>
          <a:spcPct val="0"/>
        </a:spcBef>
        <a:spcAft>
          <a:spcPct val="0"/>
        </a:spcAft>
        <a:defRPr sz="4200" b="1">
          <a:solidFill>
            <a:srgbClr val="369654"/>
          </a:solidFill>
          <a:latin typeface="Comic Sans MS" pitchFamily="66" charset="0"/>
          <a:cs typeface="Arial" charset="0"/>
        </a:defRPr>
      </a:lvl5pPr>
      <a:lvl6pPr marL="457200" algn="ctr" rtl="0" fontAlgn="base">
        <a:spcBef>
          <a:spcPct val="0"/>
        </a:spcBef>
        <a:spcAft>
          <a:spcPct val="0"/>
        </a:spcAft>
        <a:defRPr sz="4200" b="1">
          <a:solidFill>
            <a:srgbClr val="369654"/>
          </a:solidFill>
          <a:latin typeface="Comic Sans MS" pitchFamily="66" charset="0"/>
          <a:cs typeface="Arial" charset="0"/>
        </a:defRPr>
      </a:lvl6pPr>
      <a:lvl7pPr marL="914400" algn="ctr" rtl="0" fontAlgn="base">
        <a:spcBef>
          <a:spcPct val="0"/>
        </a:spcBef>
        <a:spcAft>
          <a:spcPct val="0"/>
        </a:spcAft>
        <a:defRPr sz="4200" b="1">
          <a:solidFill>
            <a:srgbClr val="369654"/>
          </a:solidFill>
          <a:latin typeface="Comic Sans MS" pitchFamily="66" charset="0"/>
          <a:cs typeface="Arial" charset="0"/>
        </a:defRPr>
      </a:lvl7pPr>
      <a:lvl8pPr marL="1371600" algn="ctr" rtl="0" fontAlgn="base">
        <a:spcBef>
          <a:spcPct val="0"/>
        </a:spcBef>
        <a:spcAft>
          <a:spcPct val="0"/>
        </a:spcAft>
        <a:defRPr sz="4200" b="1">
          <a:solidFill>
            <a:srgbClr val="369654"/>
          </a:solidFill>
          <a:latin typeface="Comic Sans MS" pitchFamily="66" charset="0"/>
          <a:cs typeface="Arial" charset="0"/>
        </a:defRPr>
      </a:lvl8pPr>
      <a:lvl9pPr marL="1828800" algn="ctr" rtl="0" fontAlgn="base">
        <a:spcBef>
          <a:spcPct val="0"/>
        </a:spcBef>
        <a:spcAft>
          <a:spcPct val="0"/>
        </a:spcAft>
        <a:defRPr sz="4200" b="1">
          <a:solidFill>
            <a:srgbClr val="369654"/>
          </a:solidFill>
          <a:latin typeface="Comic Sans MS" pitchFamily="66" charset="0"/>
          <a:cs typeface="Arial" charset="0"/>
        </a:defRPr>
      </a:lvl9pPr>
    </p:titleStyle>
    <p:bodyStyle>
      <a:lvl1pPr marL="342900" indent="-342900" algn="l" rtl="0" eaLnBrk="0" fontAlgn="base" hangingPunct="0">
        <a:spcBef>
          <a:spcPct val="20000"/>
        </a:spcBef>
        <a:spcAft>
          <a:spcPct val="0"/>
        </a:spcAft>
        <a:buClr>
          <a:schemeClr val="accent2"/>
        </a:buClr>
        <a:buSzPct val="65000"/>
        <a:buFont typeface="Wingdings" panose="05000000000000000000" pitchFamily="2" charset="2"/>
        <a:buChar char="n"/>
        <a:defRPr sz="2400" b="1">
          <a:solidFill>
            <a:srgbClr val="993300"/>
          </a:solidFill>
          <a:latin typeface="+mn-lt"/>
          <a:ea typeface="+mn-ea"/>
          <a:cs typeface="+mn-cs"/>
        </a:defRPr>
      </a:lvl1pPr>
      <a:lvl2pPr marL="669925" indent="-325438" algn="l" rtl="0" eaLnBrk="0" fontAlgn="base" hangingPunct="0">
        <a:spcBef>
          <a:spcPct val="20000"/>
        </a:spcBef>
        <a:spcAft>
          <a:spcPct val="0"/>
        </a:spcAft>
        <a:buClr>
          <a:schemeClr val="accent2"/>
        </a:buClr>
        <a:buFont typeface="Wingdings" panose="05000000000000000000" pitchFamily="2" charset="2"/>
        <a:buChar char="§"/>
        <a:defRPr sz="2400" b="1">
          <a:solidFill>
            <a:srgbClr val="993300"/>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rgbClr val="993300"/>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400">
          <a:solidFill>
            <a:srgbClr val="993300"/>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D305899-3AE3-4671-86FF-853EC5532C3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C10698D-5106-4224-A2C0-7F72315F8D9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8708" name="Rectangle 4">
            <a:extLst>
              <a:ext uri="{FF2B5EF4-FFF2-40B4-BE49-F238E27FC236}">
                <a16:creationId xmlns:a16="http://schemas.microsoft.com/office/drawing/2014/main" id="{AA813BE7-ABB4-48AB-A25F-66637012A90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smtClean="0">
                <a:solidFill>
                  <a:schemeClr val="tx1"/>
                </a:solidFill>
                <a:effectLst/>
                <a:latin typeface="+mn-lt"/>
                <a:cs typeface="Arial" charset="0"/>
              </a:defRPr>
            </a:lvl1pPr>
          </a:lstStyle>
          <a:p>
            <a:pPr>
              <a:defRPr/>
            </a:pPr>
            <a:fld id="{32A1DE78-7BBD-4AC1-BA20-47D16E8044A1}" type="datetime1">
              <a:rPr lang="en-US"/>
              <a:pPr>
                <a:defRPr/>
              </a:pPr>
              <a:t>11/30/2021</a:t>
            </a:fld>
            <a:endParaRPr lang="en-US"/>
          </a:p>
        </p:txBody>
      </p:sp>
      <p:sp>
        <p:nvSpPr>
          <p:cNvPr id="328709" name="Rectangle 5">
            <a:extLst>
              <a:ext uri="{FF2B5EF4-FFF2-40B4-BE49-F238E27FC236}">
                <a16:creationId xmlns:a16="http://schemas.microsoft.com/office/drawing/2014/main" id="{A3A8499D-5AF9-49D1-89E2-7B9D5971BA1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smtClean="0">
                <a:solidFill>
                  <a:schemeClr val="tx1"/>
                </a:solidFill>
                <a:effectLst/>
                <a:latin typeface="+mn-lt"/>
                <a:cs typeface="Arial" charset="0"/>
              </a:defRPr>
            </a:lvl1pPr>
          </a:lstStyle>
          <a:p>
            <a:pPr>
              <a:defRPr/>
            </a:pPr>
            <a:endParaRPr lang="en-US"/>
          </a:p>
        </p:txBody>
      </p:sp>
      <p:sp>
        <p:nvSpPr>
          <p:cNvPr id="328710" name="Rectangle 6">
            <a:extLst>
              <a:ext uri="{FF2B5EF4-FFF2-40B4-BE49-F238E27FC236}">
                <a16:creationId xmlns:a16="http://schemas.microsoft.com/office/drawing/2014/main" id="{D366C918-43B4-4DCB-973B-5C7F55BCD94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solidFill>
                  <a:schemeClr val="tx1"/>
                </a:solidFill>
                <a:latin typeface="Arial" panose="020B0604020202020204" pitchFamily="34" charset="0"/>
              </a:defRPr>
            </a:lvl1pPr>
          </a:lstStyle>
          <a:p>
            <a:fld id="{7485618A-84A8-4DD6-95F7-CB0392B0C8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advTm="13000"/>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spuriairis.com/" TargetMode="Externa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gozaimus@aol.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45.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4.jpeg"/><Relationship Id="rId5" Type="http://schemas.openxmlformats.org/officeDocument/2006/relationships/image" Target="../media/image143.emf"/><Relationship Id="rId4" Type="http://schemas.openxmlformats.org/officeDocument/2006/relationships/oleObject" Target="../embeddings/oleObject1.bin"/></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7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7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8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8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EF84FDE-D05E-4E79-BD89-56AE4DCBBEC8}"/>
              </a:ext>
            </a:extLst>
          </p:cNvPr>
          <p:cNvSpPr>
            <a:spLocks noGrp="1" noChangeArrowheads="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D75F960-2729-4CA4-B900-486EAF2430DF}" type="datetime1">
              <a:rPr lang="en-US" altLang="en-US" b="0" i="0">
                <a:solidFill>
                  <a:schemeClr val="tx1"/>
                </a:solidFill>
                <a:latin typeface="Garamond" panose="02020404030301010803" pitchFamily="18" charset="0"/>
              </a:rPr>
              <a:pPr eaLnBrk="1" hangingPunct="1"/>
              <a:t>11/30/2021</a:t>
            </a:fld>
            <a:endParaRPr lang="en-US" altLang="en-US" b="0" i="0">
              <a:solidFill>
                <a:schemeClr val="tx1"/>
              </a:solidFill>
              <a:latin typeface="Garamond" panose="02020404030301010803" pitchFamily="18" charset="0"/>
            </a:endParaRPr>
          </a:p>
        </p:txBody>
      </p:sp>
      <p:sp>
        <p:nvSpPr>
          <p:cNvPr id="6147" name="Rectangle 6">
            <a:extLst>
              <a:ext uri="{FF2B5EF4-FFF2-40B4-BE49-F238E27FC236}">
                <a16:creationId xmlns:a16="http://schemas.microsoft.com/office/drawing/2014/main" id="{417B9FF2-A72C-4D74-A640-258CEC5EADB9}"/>
              </a:ext>
            </a:extLst>
          </p:cNvPr>
          <p:cNvSpPr>
            <a:spLocks noGrp="1" noChangeArrowheads="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EADC38E-BEE0-4654-9571-33056740D969}" type="slidenum">
              <a:rPr lang="en-US" altLang="en-US" b="0" i="0">
                <a:solidFill>
                  <a:schemeClr val="tx1"/>
                </a:solidFill>
                <a:latin typeface="Garamond" panose="02020404030301010803" pitchFamily="18" charset="0"/>
              </a:rPr>
              <a:pPr eaLnBrk="1" hangingPunct="1"/>
              <a:t>1</a:t>
            </a:fld>
            <a:endParaRPr lang="en-US" altLang="en-US" b="0" i="0">
              <a:solidFill>
                <a:schemeClr val="tx1"/>
              </a:solidFill>
              <a:latin typeface="Garamond" panose="02020404030301010803" pitchFamily="18" charset="0"/>
            </a:endParaRPr>
          </a:p>
        </p:txBody>
      </p:sp>
      <p:sp>
        <p:nvSpPr>
          <p:cNvPr id="6148" name="Rectangle 2">
            <a:extLst>
              <a:ext uri="{FF2B5EF4-FFF2-40B4-BE49-F238E27FC236}">
                <a16:creationId xmlns:a16="http://schemas.microsoft.com/office/drawing/2014/main" id="{6B573D19-953E-43F7-954E-4479524CE7AA}"/>
              </a:ext>
            </a:extLst>
          </p:cNvPr>
          <p:cNvSpPr>
            <a:spLocks noGrp="1" noChangeArrowheads="1"/>
          </p:cNvSpPr>
          <p:nvPr>
            <p:ph type="ctrTitle"/>
          </p:nvPr>
        </p:nvSpPr>
        <p:spPr>
          <a:xfrm>
            <a:off x="1179513" y="1752600"/>
            <a:ext cx="7623175" cy="2209800"/>
          </a:xfrm>
        </p:spPr>
        <p:txBody>
          <a:bodyPr/>
          <a:lstStyle/>
          <a:p>
            <a:pPr eaLnBrk="1" hangingPunct="1"/>
            <a:r>
              <a:rPr lang="en-US" altLang="en-US" sz="4600"/>
              <a:t>Mesilla Valley Iris Society</a:t>
            </a:r>
            <a:br>
              <a:rPr lang="en-US" altLang="en-US" sz="4600"/>
            </a:br>
            <a:r>
              <a:rPr lang="en-US" altLang="en-US" sz="4600"/>
              <a:t>Growing Irises </a:t>
            </a:r>
            <a:br>
              <a:rPr lang="en-US" altLang="en-US" sz="4600"/>
            </a:br>
            <a:r>
              <a:rPr lang="en-US" altLang="en-US" sz="4600"/>
              <a:t> In The Desert</a:t>
            </a:r>
          </a:p>
        </p:txBody>
      </p:sp>
      <p:sp>
        <p:nvSpPr>
          <p:cNvPr id="6149" name="Rectangle 3">
            <a:extLst>
              <a:ext uri="{FF2B5EF4-FFF2-40B4-BE49-F238E27FC236}">
                <a16:creationId xmlns:a16="http://schemas.microsoft.com/office/drawing/2014/main" id="{BFE869A0-F219-44DF-A002-F8E7F5D057BE}"/>
              </a:ext>
            </a:extLst>
          </p:cNvPr>
          <p:cNvSpPr>
            <a:spLocks noGrp="1" noChangeArrowheads="1"/>
          </p:cNvSpPr>
          <p:nvPr>
            <p:ph type="subTitle" idx="1"/>
          </p:nvPr>
        </p:nvSpPr>
        <p:spPr>
          <a:xfrm>
            <a:off x="1295400" y="4114800"/>
            <a:ext cx="7620000" cy="1600200"/>
          </a:xfrm>
        </p:spPr>
        <p:txBody>
          <a:bodyPr/>
          <a:lstStyle/>
          <a:p>
            <a:pPr eaLnBrk="1" hangingPunct="1"/>
            <a:r>
              <a:rPr lang="en-US" altLang="en-US" sz="2400" b="0">
                <a:solidFill>
                  <a:srgbClr val="990000"/>
                </a:solidFill>
              </a:rPr>
              <a:t>Tips and Tricks for Growing Our Favorite Flower</a:t>
            </a:r>
          </a:p>
          <a:p>
            <a:pPr eaLnBrk="1" hangingPunct="1"/>
            <a:endParaRPr lang="en-US" altLang="en-US" sz="2400" b="0">
              <a:solidFill>
                <a:srgbClr val="990000"/>
              </a:solidFill>
            </a:endParaRPr>
          </a:p>
          <a:p>
            <a:pPr eaLnBrk="1" hangingPunct="1"/>
            <a:r>
              <a:rPr lang="en-US" altLang="en-US" sz="2400" b="0">
                <a:solidFill>
                  <a:srgbClr val="990000"/>
                </a:solidFill>
              </a:rPr>
              <a:t>Note:  95% of all pictures are from irises grown in NM.</a:t>
            </a:r>
          </a:p>
        </p:txBody>
      </p:sp>
    </p:spTree>
  </p:cSld>
  <p:clrMapOvr>
    <a:masterClrMapping/>
  </p:clrMapOvr>
  <p:transition advTm="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a:extLst>
              <a:ext uri="{FF2B5EF4-FFF2-40B4-BE49-F238E27FC236}">
                <a16:creationId xmlns:a16="http://schemas.microsoft.com/office/drawing/2014/main" id="{F71334C8-1E80-42FC-822D-B7DD5BA8D80C}"/>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2ADD934-B7B9-4475-A0C7-4BEC04E0A201}"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39939" name="Slide Number Placeholder 5">
            <a:extLst>
              <a:ext uri="{FF2B5EF4-FFF2-40B4-BE49-F238E27FC236}">
                <a16:creationId xmlns:a16="http://schemas.microsoft.com/office/drawing/2014/main" id="{A7C02C08-6823-46AB-93E8-52B29A9468D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1C04930-5BEB-4A8D-A3D1-D47FEF7877ED}" type="slidenum">
              <a:rPr lang="en-US" altLang="en-US" b="0" i="0">
                <a:solidFill>
                  <a:schemeClr val="accent2"/>
                </a:solidFill>
                <a:latin typeface="Garamond" panose="02020404030301010803" pitchFamily="18" charset="0"/>
              </a:rPr>
              <a:pPr eaLnBrk="1" hangingPunct="1"/>
              <a:t>10</a:t>
            </a:fld>
            <a:endParaRPr lang="en-US" altLang="en-US" b="0" i="0">
              <a:solidFill>
                <a:schemeClr val="accent2"/>
              </a:solidFill>
              <a:latin typeface="Garamond" panose="02020404030301010803" pitchFamily="18" charset="0"/>
            </a:endParaRPr>
          </a:p>
        </p:txBody>
      </p:sp>
      <p:sp>
        <p:nvSpPr>
          <p:cNvPr id="39940" name="Rectangle 2">
            <a:extLst>
              <a:ext uri="{FF2B5EF4-FFF2-40B4-BE49-F238E27FC236}">
                <a16:creationId xmlns:a16="http://schemas.microsoft.com/office/drawing/2014/main" id="{3381F44A-E8DA-4362-B497-B57C368F9814}"/>
              </a:ext>
            </a:extLst>
          </p:cNvPr>
          <p:cNvSpPr>
            <a:spLocks noGrp="1" noChangeArrowheads="1"/>
          </p:cNvSpPr>
          <p:nvPr>
            <p:ph type="title"/>
          </p:nvPr>
        </p:nvSpPr>
        <p:spPr/>
        <p:txBody>
          <a:bodyPr/>
          <a:lstStyle/>
          <a:p>
            <a:pPr eaLnBrk="1" hangingPunct="1"/>
            <a:r>
              <a:rPr lang="en-US" altLang="en-US"/>
              <a:t>Border Bearded</a:t>
            </a:r>
          </a:p>
        </p:txBody>
      </p:sp>
      <p:sp>
        <p:nvSpPr>
          <p:cNvPr id="39941" name="Rectangle 3">
            <a:extLst>
              <a:ext uri="{FF2B5EF4-FFF2-40B4-BE49-F238E27FC236}">
                <a16:creationId xmlns:a16="http://schemas.microsoft.com/office/drawing/2014/main" id="{C19317CE-040F-4919-8CBA-5AC9F8E26A33}"/>
              </a:ext>
            </a:extLst>
          </p:cNvPr>
          <p:cNvSpPr>
            <a:spLocks noGrp="1" noChangeArrowheads="1"/>
          </p:cNvSpPr>
          <p:nvPr>
            <p:ph type="body" idx="1"/>
          </p:nvPr>
        </p:nvSpPr>
        <p:spPr>
          <a:xfrm>
            <a:off x="762000" y="1371600"/>
            <a:ext cx="5029200" cy="2971800"/>
          </a:xfrm>
        </p:spPr>
        <p:txBody>
          <a:bodyPr/>
          <a:lstStyle/>
          <a:p>
            <a:pPr eaLnBrk="1" hangingPunct="1"/>
            <a:r>
              <a:rPr lang="en-US" altLang="en-US"/>
              <a:t>Essentially small versions of the TBs in the same height range and bloom size as the intermediates</a:t>
            </a:r>
          </a:p>
          <a:p>
            <a:pPr eaLnBrk="1" hangingPunct="1"/>
            <a:r>
              <a:rPr lang="en-US" altLang="en-US"/>
              <a:t>BBs bloom with the TBs. </a:t>
            </a:r>
          </a:p>
          <a:p>
            <a:pPr eaLnBrk="1" hangingPunct="1"/>
            <a:endParaRPr lang="en-US" altLang="en-US"/>
          </a:p>
        </p:txBody>
      </p:sp>
      <p:grpSp>
        <p:nvGrpSpPr>
          <p:cNvPr id="39942" name="Group 6">
            <a:extLst>
              <a:ext uri="{FF2B5EF4-FFF2-40B4-BE49-F238E27FC236}">
                <a16:creationId xmlns:a16="http://schemas.microsoft.com/office/drawing/2014/main" id="{D1DEC975-E3FE-4FB0-9A38-55A1D07A3094}"/>
              </a:ext>
            </a:extLst>
          </p:cNvPr>
          <p:cNvGrpSpPr>
            <a:grpSpLocks/>
          </p:cNvGrpSpPr>
          <p:nvPr/>
        </p:nvGrpSpPr>
        <p:grpSpPr bwMode="auto">
          <a:xfrm>
            <a:off x="2581275" y="3276600"/>
            <a:ext cx="2789238" cy="3765550"/>
            <a:chOff x="984" y="1104"/>
            <a:chExt cx="1757" cy="2372"/>
          </a:xfrm>
        </p:grpSpPr>
        <p:pic>
          <p:nvPicPr>
            <p:cNvPr id="39944" name="Picture 4" descr="PinkBubbles4_26_2004">
              <a:extLst>
                <a:ext uri="{FF2B5EF4-FFF2-40B4-BE49-F238E27FC236}">
                  <a16:creationId xmlns:a16="http://schemas.microsoft.com/office/drawing/2014/main" id="{7A629B2E-67B5-496A-95C0-20E0061B1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 y="1104"/>
              <a:ext cx="1757"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 Box 5">
              <a:extLst>
                <a:ext uri="{FF2B5EF4-FFF2-40B4-BE49-F238E27FC236}">
                  <a16:creationId xmlns:a16="http://schemas.microsoft.com/office/drawing/2014/main" id="{85E55FB1-D110-4BEF-9212-1FCEF7BD7CF6}"/>
                </a:ext>
              </a:extLst>
            </p:cNvPr>
            <p:cNvSpPr txBox="1">
              <a:spLocks noChangeArrowheads="1"/>
            </p:cNvSpPr>
            <p:nvPr/>
          </p:nvSpPr>
          <p:spPr bwMode="auto">
            <a:xfrm>
              <a:off x="1204" y="3072"/>
              <a:ext cx="1316"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Pink Bubbles, BB</a:t>
              </a:r>
            </a:p>
            <a:p>
              <a:pPr>
                <a:defRPr/>
              </a:pPr>
              <a:r>
                <a:rPr lang="en-US">
                  <a:effectLst>
                    <a:outerShdw blurRad="38100" dist="38100" dir="2700000" algn="tl">
                      <a:srgbClr val="000000">
                        <a:alpha val="43137"/>
                      </a:srgbClr>
                    </a:outerShdw>
                  </a:effectLst>
                  <a:cs typeface="Arial" charset="0"/>
                </a:rPr>
                <a:t>Hager, 1980</a:t>
              </a:r>
            </a:p>
          </p:txBody>
        </p:sp>
      </p:grpSp>
      <p:pic>
        <p:nvPicPr>
          <p:cNvPr id="39943" name="Picture 2">
            <a:extLst>
              <a:ext uri="{FF2B5EF4-FFF2-40B4-BE49-F238E27FC236}">
                <a16:creationId xmlns:a16="http://schemas.microsoft.com/office/drawing/2014/main" id="{78C175B7-352E-4314-99A1-6F06421C9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050" y="1600200"/>
            <a:ext cx="3659188"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a:extLst>
              <a:ext uri="{FF2B5EF4-FFF2-40B4-BE49-F238E27FC236}">
                <a16:creationId xmlns:a16="http://schemas.microsoft.com/office/drawing/2014/main" id="{3172646A-B29B-4C97-BC56-2A8E8D71D8E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17C80BA-5DE2-40F2-B7FF-5599C445D252}"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0963" name="Slide Number Placeholder 5">
            <a:extLst>
              <a:ext uri="{FF2B5EF4-FFF2-40B4-BE49-F238E27FC236}">
                <a16:creationId xmlns:a16="http://schemas.microsoft.com/office/drawing/2014/main" id="{FD866162-8758-456F-BB28-DBE901065D6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9C4A0E1-4DC3-4B52-8D18-5A8CDA1C1298}" type="slidenum">
              <a:rPr lang="en-US" altLang="en-US" b="0" i="0">
                <a:solidFill>
                  <a:schemeClr val="accent2"/>
                </a:solidFill>
                <a:latin typeface="Garamond" panose="02020404030301010803" pitchFamily="18" charset="0"/>
              </a:rPr>
              <a:pPr eaLnBrk="1" hangingPunct="1"/>
              <a:t>11</a:t>
            </a:fld>
            <a:endParaRPr lang="en-US" altLang="en-US" b="0" i="0">
              <a:solidFill>
                <a:schemeClr val="accent2"/>
              </a:solidFill>
              <a:latin typeface="Garamond" panose="02020404030301010803" pitchFamily="18" charset="0"/>
            </a:endParaRPr>
          </a:p>
        </p:txBody>
      </p:sp>
      <p:sp>
        <p:nvSpPr>
          <p:cNvPr id="40964" name="Rectangle 2">
            <a:extLst>
              <a:ext uri="{FF2B5EF4-FFF2-40B4-BE49-F238E27FC236}">
                <a16:creationId xmlns:a16="http://schemas.microsoft.com/office/drawing/2014/main" id="{1D704A1F-C996-4722-9BF3-C2F1F4C03899}"/>
              </a:ext>
            </a:extLst>
          </p:cNvPr>
          <p:cNvSpPr>
            <a:spLocks noGrp="1" noChangeArrowheads="1"/>
          </p:cNvSpPr>
          <p:nvPr>
            <p:ph type="title"/>
          </p:nvPr>
        </p:nvSpPr>
        <p:spPr>
          <a:xfrm>
            <a:off x="4419600" y="-152400"/>
            <a:ext cx="4191000" cy="1322388"/>
          </a:xfrm>
        </p:spPr>
        <p:txBody>
          <a:bodyPr/>
          <a:lstStyle/>
          <a:p>
            <a:pPr eaLnBrk="1" hangingPunct="1"/>
            <a:r>
              <a:rPr lang="en-US" altLang="en-US" sz="3800"/>
              <a:t>Miniature Tall Bearded (MTB)</a:t>
            </a:r>
          </a:p>
        </p:txBody>
      </p:sp>
      <p:sp>
        <p:nvSpPr>
          <p:cNvPr id="40965" name="Rectangle 3">
            <a:extLst>
              <a:ext uri="{FF2B5EF4-FFF2-40B4-BE49-F238E27FC236}">
                <a16:creationId xmlns:a16="http://schemas.microsoft.com/office/drawing/2014/main" id="{3FEFF955-E027-4982-A0DD-1CA1A3BAC275}"/>
              </a:ext>
            </a:extLst>
          </p:cNvPr>
          <p:cNvSpPr>
            <a:spLocks noGrp="1" noChangeArrowheads="1"/>
          </p:cNvSpPr>
          <p:nvPr>
            <p:ph type="body" idx="1"/>
          </p:nvPr>
        </p:nvSpPr>
        <p:spPr>
          <a:xfrm>
            <a:off x="3810000" y="990600"/>
            <a:ext cx="5334000" cy="4302125"/>
          </a:xfrm>
        </p:spPr>
        <p:txBody>
          <a:bodyPr/>
          <a:lstStyle/>
          <a:p>
            <a:pPr lvl="1" eaLnBrk="1" hangingPunct="1"/>
            <a:r>
              <a:rPr lang="en-US" altLang="en-US"/>
              <a:t>Height from 16 inches) to 27 1/2 inches. </a:t>
            </a:r>
          </a:p>
          <a:p>
            <a:pPr lvl="1" eaLnBrk="1" hangingPunct="1"/>
            <a:r>
              <a:rPr lang="en-US" altLang="en-US"/>
              <a:t>This class is distinguished by daintiness and delicacy. </a:t>
            </a:r>
          </a:p>
          <a:p>
            <a:pPr lvl="1" eaLnBrk="1" hangingPunct="1"/>
            <a:r>
              <a:rPr lang="en-US" altLang="en-US"/>
              <a:t>Favored as a cut flower and is often called the table iris. </a:t>
            </a:r>
          </a:p>
          <a:p>
            <a:pPr eaLnBrk="1" hangingPunct="1"/>
            <a:endParaRPr lang="en-US" altLang="en-US"/>
          </a:p>
        </p:txBody>
      </p:sp>
      <p:pic>
        <p:nvPicPr>
          <p:cNvPr id="40966" name="Picture 7" descr="MTB_Sailor's Dream">
            <a:extLst>
              <a:ext uri="{FF2B5EF4-FFF2-40B4-BE49-F238E27FC236}">
                <a16:creationId xmlns:a16="http://schemas.microsoft.com/office/drawing/2014/main" id="{30D05934-89CA-44D1-90F2-5C717A72B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422775" cy="48006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9" descr="MTB_Larry's Girl">
            <a:extLst>
              <a:ext uri="{FF2B5EF4-FFF2-40B4-BE49-F238E27FC236}">
                <a16:creationId xmlns:a16="http://schemas.microsoft.com/office/drawing/2014/main" id="{C1698831-7BA3-4261-8FE7-3902E5902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57550"/>
            <a:ext cx="4419600" cy="360045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40968" name="Group 13">
            <a:extLst>
              <a:ext uri="{FF2B5EF4-FFF2-40B4-BE49-F238E27FC236}">
                <a16:creationId xmlns:a16="http://schemas.microsoft.com/office/drawing/2014/main" id="{2E22F821-7DDF-47BD-84A4-4A0E85F0A503}"/>
              </a:ext>
            </a:extLst>
          </p:cNvPr>
          <p:cNvGrpSpPr>
            <a:grpSpLocks/>
          </p:cNvGrpSpPr>
          <p:nvPr/>
        </p:nvGrpSpPr>
        <p:grpSpPr bwMode="auto">
          <a:xfrm>
            <a:off x="6248400" y="3452813"/>
            <a:ext cx="2895600" cy="3405187"/>
            <a:chOff x="3264" y="2064"/>
            <a:chExt cx="1824" cy="2145"/>
          </a:xfrm>
        </p:grpSpPr>
        <p:sp>
          <p:nvSpPr>
            <p:cNvPr id="203781" name="Text Box 5">
              <a:extLst>
                <a:ext uri="{FF2B5EF4-FFF2-40B4-BE49-F238E27FC236}">
                  <a16:creationId xmlns:a16="http://schemas.microsoft.com/office/drawing/2014/main" id="{8E09440A-D6BE-4FC5-ADBD-058D1DCE1377}"/>
                </a:ext>
              </a:extLst>
            </p:cNvPr>
            <p:cNvSpPr txBox="1">
              <a:spLocks noChangeArrowheads="1"/>
            </p:cNvSpPr>
            <p:nvPr/>
          </p:nvSpPr>
          <p:spPr bwMode="auto">
            <a:xfrm>
              <a:off x="3264" y="3840"/>
              <a:ext cx="1812"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lgn="l">
                <a:spcBef>
                  <a:spcPct val="0"/>
                </a:spcBef>
                <a:defRPr>
                  <a:solidFill>
                    <a:schemeClr val="tx1"/>
                  </a:solidFill>
                  <a:latin typeface="Arial" charset="0"/>
                  <a:cs typeface="Arial" charset="0"/>
                </a:defRPr>
              </a:lvl1pPr>
              <a:lvl2pPr algn="l">
                <a:spcBef>
                  <a:spcPct val="0"/>
                </a:spcBef>
                <a:defRPr>
                  <a:solidFill>
                    <a:schemeClr val="tx1"/>
                  </a:solidFill>
                  <a:latin typeface="Arial" charset="0"/>
                  <a:cs typeface="Arial" charset="0"/>
                </a:defRPr>
              </a:lvl2pPr>
              <a:lvl3pPr algn="l">
                <a:spcBef>
                  <a:spcPct val="0"/>
                </a:spcBef>
                <a:defRPr>
                  <a:solidFill>
                    <a:schemeClr val="tx1"/>
                  </a:solidFill>
                  <a:latin typeface="Arial" charset="0"/>
                  <a:cs typeface="Arial" charset="0"/>
                </a:defRPr>
              </a:lvl3pPr>
              <a:lvl4pPr algn="l">
                <a:spcBef>
                  <a:spcPct val="0"/>
                </a:spcBef>
                <a:defRPr>
                  <a:solidFill>
                    <a:schemeClr val="tx1"/>
                  </a:solidFill>
                  <a:latin typeface="Arial" charset="0"/>
                  <a:cs typeface="Arial" charset="0"/>
                </a:defRPr>
              </a:lvl4pPr>
              <a:lvl5pPr algn="l">
                <a:spcBef>
                  <a:spcPct val="0"/>
                </a:spcBef>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Bumblebee Delight, MTB</a:t>
              </a:r>
            </a:p>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Norrick, 1986</a:t>
              </a:r>
            </a:p>
          </p:txBody>
        </p:sp>
        <p:pic>
          <p:nvPicPr>
            <p:cNvPr id="40970" name="Picture 11" descr="BumbleBeeDelight5_7_2004">
              <a:extLst>
                <a:ext uri="{FF2B5EF4-FFF2-40B4-BE49-F238E27FC236}">
                  <a16:creationId xmlns:a16="http://schemas.microsoft.com/office/drawing/2014/main" id="{045D0068-2D5F-4822-95A5-3E0AAE10E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2" y="2064"/>
              <a:ext cx="1776" cy="176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5">
            <a:extLst>
              <a:ext uri="{FF2B5EF4-FFF2-40B4-BE49-F238E27FC236}">
                <a16:creationId xmlns:a16="http://schemas.microsoft.com/office/drawing/2014/main" id="{066245AA-BA6E-43C8-8916-4E487A6B030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A901719-6D6D-4DA5-8F79-E813DD0EB532}"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1987" name="Slide Number Placeholder 7">
            <a:extLst>
              <a:ext uri="{FF2B5EF4-FFF2-40B4-BE49-F238E27FC236}">
                <a16:creationId xmlns:a16="http://schemas.microsoft.com/office/drawing/2014/main" id="{D1B89392-955C-4696-AF8B-FBB2594C072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A6335B4-B2B0-474B-A19E-09C427851E53}" type="slidenum">
              <a:rPr lang="en-US" altLang="en-US" b="0" i="0">
                <a:solidFill>
                  <a:schemeClr val="accent2"/>
                </a:solidFill>
                <a:latin typeface="Garamond" panose="02020404030301010803" pitchFamily="18" charset="0"/>
              </a:rPr>
              <a:pPr eaLnBrk="1" hangingPunct="1"/>
              <a:t>12</a:t>
            </a:fld>
            <a:endParaRPr lang="en-US" altLang="en-US" b="0" i="0">
              <a:solidFill>
                <a:schemeClr val="accent2"/>
              </a:solidFill>
              <a:latin typeface="Garamond" panose="02020404030301010803" pitchFamily="18" charset="0"/>
            </a:endParaRPr>
          </a:p>
        </p:txBody>
      </p:sp>
      <p:sp>
        <p:nvSpPr>
          <p:cNvPr id="41988" name="Rectangle 2">
            <a:extLst>
              <a:ext uri="{FF2B5EF4-FFF2-40B4-BE49-F238E27FC236}">
                <a16:creationId xmlns:a16="http://schemas.microsoft.com/office/drawing/2014/main" id="{ED31D53A-DD05-42F0-B7BE-FC7D5A6FFE9B}"/>
              </a:ext>
            </a:extLst>
          </p:cNvPr>
          <p:cNvSpPr>
            <a:spLocks noGrp="1" noChangeArrowheads="1"/>
          </p:cNvSpPr>
          <p:nvPr>
            <p:ph type="title"/>
          </p:nvPr>
        </p:nvSpPr>
        <p:spPr/>
        <p:txBody>
          <a:bodyPr/>
          <a:lstStyle/>
          <a:p>
            <a:pPr eaLnBrk="1" hangingPunct="1"/>
            <a:r>
              <a:rPr lang="en-US" altLang="en-US"/>
              <a:t>Space Age</a:t>
            </a:r>
          </a:p>
        </p:txBody>
      </p:sp>
      <p:sp>
        <p:nvSpPr>
          <p:cNvPr id="41989" name="Rectangle 3">
            <a:extLst>
              <a:ext uri="{FF2B5EF4-FFF2-40B4-BE49-F238E27FC236}">
                <a16:creationId xmlns:a16="http://schemas.microsoft.com/office/drawing/2014/main" id="{94E70FA9-72C8-4193-AA0D-79BA366F684D}"/>
              </a:ext>
            </a:extLst>
          </p:cNvPr>
          <p:cNvSpPr>
            <a:spLocks noGrp="1" noChangeArrowheads="1"/>
          </p:cNvSpPr>
          <p:nvPr>
            <p:ph type="body" sz="half" idx="1"/>
          </p:nvPr>
        </p:nvSpPr>
        <p:spPr>
          <a:xfrm>
            <a:off x="3810000" y="1219200"/>
            <a:ext cx="5334000" cy="2819400"/>
          </a:xfrm>
        </p:spPr>
        <p:txBody>
          <a:bodyPr/>
          <a:lstStyle/>
          <a:p>
            <a:pPr eaLnBrk="1" hangingPunct="1">
              <a:lnSpc>
                <a:spcPct val="80000"/>
              </a:lnSpc>
              <a:buFont typeface="Wingdings" panose="05000000000000000000" pitchFamily="2" charset="2"/>
              <a:buNone/>
            </a:pPr>
            <a:r>
              <a:rPr lang="en-US" altLang="en-US"/>
              <a:t>	This term refers to any iris (TB,BB,SDB, etc)  where the beards have been modified to be flounces, horns, or spoons.</a:t>
            </a:r>
          </a:p>
          <a:p>
            <a:pPr eaLnBrk="1" hangingPunct="1">
              <a:lnSpc>
                <a:spcPct val="80000"/>
              </a:lnSpc>
              <a:buFont typeface="Wingdings" panose="05000000000000000000" pitchFamily="2" charset="2"/>
              <a:buNone/>
            </a:pPr>
            <a:r>
              <a:rPr lang="en-US" altLang="en-US"/>
              <a:t>	One day, it is expected that the flounce will be bred so large that we will truly have a double iris!</a:t>
            </a:r>
          </a:p>
        </p:txBody>
      </p:sp>
      <p:sp>
        <p:nvSpPr>
          <p:cNvPr id="167942" name="Text Box 6">
            <a:extLst>
              <a:ext uri="{FF2B5EF4-FFF2-40B4-BE49-F238E27FC236}">
                <a16:creationId xmlns:a16="http://schemas.microsoft.com/office/drawing/2014/main" id="{0497E65D-5F6A-4A72-9C67-C31F5058B38B}"/>
              </a:ext>
            </a:extLst>
          </p:cNvPr>
          <p:cNvSpPr txBox="1">
            <a:spLocks noChangeArrowheads="1"/>
          </p:cNvSpPr>
          <p:nvPr/>
        </p:nvSpPr>
        <p:spPr bwMode="auto">
          <a:xfrm>
            <a:off x="3810000" y="3505200"/>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flounce</a:t>
            </a:r>
          </a:p>
        </p:txBody>
      </p:sp>
      <p:sp>
        <p:nvSpPr>
          <p:cNvPr id="167943" name="Line 7">
            <a:extLst>
              <a:ext uri="{FF2B5EF4-FFF2-40B4-BE49-F238E27FC236}">
                <a16:creationId xmlns:a16="http://schemas.microsoft.com/office/drawing/2014/main" id="{32CC1728-D34D-422B-B564-B37DB1C98570}"/>
              </a:ext>
            </a:extLst>
          </p:cNvPr>
          <p:cNvSpPr>
            <a:spLocks noChangeShapeType="1"/>
          </p:cNvSpPr>
          <p:nvPr/>
        </p:nvSpPr>
        <p:spPr bwMode="auto">
          <a:xfrm flipH="1">
            <a:off x="4267200" y="2590800"/>
            <a:ext cx="609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167947" name="Text Box 11">
            <a:extLst>
              <a:ext uri="{FF2B5EF4-FFF2-40B4-BE49-F238E27FC236}">
                <a16:creationId xmlns:a16="http://schemas.microsoft.com/office/drawing/2014/main" id="{E58D9698-EA72-4C84-AA32-9CFE3972E90A}"/>
              </a:ext>
            </a:extLst>
          </p:cNvPr>
          <p:cNvSpPr txBox="1">
            <a:spLocks noChangeArrowheads="1"/>
          </p:cNvSpPr>
          <p:nvPr/>
        </p:nvSpPr>
        <p:spPr bwMode="auto">
          <a:xfrm>
            <a:off x="5638800" y="50292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horn</a:t>
            </a:r>
          </a:p>
        </p:txBody>
      </p:sp>
      <p:sp>
        <p:nvSpPr>
          <p:cNvPr id="167950" name="Text Box 14">
            <a:extLst>
              <a:ext uri="{FF2B5EF4-FFF2-40B4-BE49-F238E27FC236}">
                <a16:creationId xmlns:a16="http://schemas.microsoft.com/office/drawing/2014/main" id="{FD7618D3-BADB-4727-807B-96B15122F840}"/>
              </a:ext>
            </a:extLst>
          </p:cNvPr>
          <p:cNvSpPr txBox="1">
            <a:spLocks noChangeArrowheads="1"/>
          </p:cNvSpPr>
          <p:nvPr/>
        </p:nvSpPr>
        <p:spPr bwMode="auto">
          <a:xfrm>
            <a:off x="5562600" y="59436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spoon</a:t>
            </a:r>
          </a:p>
        </p:txBody>
      </p:sp>
      <p:pic>
        <p:nvPicPr>
          <p:cNvPr id="41994" name="Picture 16" descr="Thornbird closeup_1">
            <a:extLst>
              <a:ext uri="{FF2B5EF4-FFF2-40B4-BE49-F238E27FC236}">
                <a16:creationId xmlns:a16="http://schemas.microsoft.com/office/drawing/2014/main" id="{DCA19505-20F0-478E-A97E-364183409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2541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2" descr="Snow Spoon_closeup">
            <a:extLst>
              <a:ext uri="{FF2B5EF4-FFF2-40B4-BE49-F238E27FC236}">
                <a16:creationId xmlns:a16="http://schemas.microsoft.com/office/drawing/2014/main" id="{B4CB0BB1-44AF-4CFD-B3B1-E8ABE3EEAE0D}"/>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200400" y="3886200"/>
            <a:ext cx="2401888" cy="274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46" name="Line 10">
            <a:extLst>
              <a:ext uri="{FF2B5EF4-FFF2-40B4-BE49-F238E27FC236}">
                <a16:creationId xmlns:a16="http://schemas.microsoft.com/office/drawing/2014/main" id="{6CF4C0F8-787D-4852-A5F5-B423F57D86D7}"/>
              </a:ext>
            </a:extLst>
          </p:cNvPr>
          <p:cNvSpPr>
            <a:spLocks noChangeShapeType="1"/>
          </p:cNvSpPr>
          <p:nvPr/>
        </p:nvSpPr>
        <p:spPr bwMode="auto">
          <a:xfrm flipV="1">
            <a:off x="6248400" y="5105400"/>
            <a:ext cx="685800" cy="762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167951" name="Line 15">
            <a:extLst>
              <a:ext uri="{FF2B5EF4-FFF2-40B4-BE49-F238E27FC236}">
                <a16:creationId xmlns:a16="http://schemas.microsoft.com/office/drawing/2014/main" id="{C5BAAE7E-5CB0-49D9-9474-6D119AA2C692}"/>
              </a:ext>
            </a:extLst>
          </p:cNvPr>
          <p:cNvSpPr>
            <a:spLocks noChangeShapeType="1"/>
          </p:cNvSpPr>
          <p:nvPr/>
        </p:nvSpPr>
        <p:spPr bwMode="auto">
          <a:xfrm flipH="1" flipV="1">
            <a:off x="4953000" y="5257800"/>
            <a:ext cx="838200" cy="6096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pic>
        <p:nvPicPr>
          <p:cNvPr id="41998" name="Picture 20" descr="Mesmerizer4_19_2004">
            <a:extLst>
              <a:ext uri="{FF2B5EF4-FFF2-40B4-BE49-F238E27FC236}">
                <a16:creationId xmlns:a16="http://schemas.microsoft.com/office/drawing/2014/main" id="{75B0A738-E244-4ACE-8216-DB0473DC3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114800"/>
            <a:ext cx="2667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1" descr="Momentus Occasion 2006_04_21">
            <a:extLst>
              <a:ext uri="{FF2B5EF4-FFF2-40B4-BE49-F238E27FC236}">
                <a16:creationId xmlns:a16="http://schemas.microsoft.com/office/drawing/2014/main" id="{89EED6D2-0946-4C09-976B-09C9AB9F5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676400"/>
            <a:ext cx="329723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8" name="Line 22">
            <a:extLst>
              <a:ext uri="{FF2B5EF4-FFF2-40B4-BE49-F238E27FC236}">
                <a16:creationId xmlns:a16="http://schemas.microsoft.com/office/drawing/2014/main" id="{EE138FF3-AC10-4971-AF0A-84248ADD02E9}"/>
              </a:ext>
            </a:extLst>
          </p:cNvPr>
          <p:cNvSpPr>
            <a:spLocks noChangeShapeType="1"/>
          </p:cNvSpPr>
          <p:nvPr/>
        </p:nvSpPr>
        <p:spPr bwMode="auto">
          <a:xfrm flipH="1">
            <a:off x="2286000" y="3886200"/>
            <a:ext cx="1524000" cy="8382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167945" name="Line 9">
            <a:extLst>
              <a:ext uri="{FF2B5EF4-FFF2-40B4-BE49-F238E27FC236}">
                <a16:creationId xmlns:a16="http://schemas.microsoft.com/office/drawing/2014/main" id="{B9E3529B-5378-4FE7-94BB-D650885F61F8}"/>
              </a:ext>
            </a:extLst>
          </p:cNvPr>
          <p:cNvSpPr>
            <a:spLocks noChangeShapeType="1"/>
          </p:cNvSpPr>
          <p:nvPr/>
        </p:nvSpPr>
        <p:spPr bwMode="auto">
          <a:xfrm flipH="1" flipV="1">
            <a:off x="1676400" y="2514600"/>
            <a:ext cx="2209800" cy="10668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Tree>
  </p:cSld>
  <p:clrMapOvr>
    <a:masterClrMapping/>
  </p:clrMapOvr>
  <p:transition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865CED0-431C-4448-9D47-C8E3AA341455}"/>
              </a:ext>
            </a:extLst>
          </p:cNvPr>
          <p:cNvSpPr>
            <a:spLocks noGrp="1"/>
          </p:cNvSpPr>
          <p:nvPr>
            <p:ph type="title"/>
          </p:nvPr>
        </p:nvSpPr>
        <p:spPr/>
        <p:txBody>
          <a:bodyPr/>
          <a:lstStyle/>
          <a:p>
            <a:pPr eaLnBrk="1" hangingPunct="1"/>
            <a:r>
              <a:rPr lang="en-US" altLang="en-US"/>
              <a:t>Big Flounces</a:t>
            </a:r>
          </a:p>
        </p:txBody>
      </p:sp>
      <p:sp>
        <p:nvSpPr>
          <p:cNvPr id="43011" name="Date Placeholder 5">
            <a:extLst>
              <a:ext uri="{FF2B5EF4-FFF2-40B4-BE49-F238E27FC236}">
                <a16:creationId xmlns:a16="http://schemas.microsoft.com/office/drawing/2014/main" id="{9DF28C53-0264-4FD5-BD08-EF33CAE15B92}"/>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3F1B875-2AEE-4B84-984F-E848E9B17DA4}"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3012" name="Slide Number Placeholder 6">
            <a:extLst>
              <a:ext uri="{FF2B5EF4-FFF2-40B4-BE49-F238E27FC236}">
                <a16:creationId xmlns:a16="http://schemas.microsoft.com/office/drawing/2014/main" id="{1E1FA996-95F6-4C7F-AAB9-76F194FF729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B8A42D9-0A47-4BD3-B8FA-B56EE3250794}" type="slidenum">
              <a:rPr lang="en-US" altLang="en-US" b="0" i="0">
                <a:solidFill>
                  <a:schemeClr val="accent2"/>
                </a:solidFill>
                <a:latin typeface="Garamond" panose="02020404030301010803" pitchFamily="18" charset="0"/>
              </a:rPr>
              <a:pPr eaLnBrk="1" hangingPunct="1"/>
              <a:t>13</a:t>
            </a:fld>
            <a:endParaRPr lang="en-US" altLang="en-US" b="0" i="0">
              <a:solidFill>
                <a:schemeClr val="accent2"/>
              </a:solidFill>
              <a:latin typeface="Garamond" panose="02020404030301010803" pitchFamily="18" charset="0"/>
            </a:endParaRPr>
          </a:p>
        </p:txBody>
      </p:sp>
      <p:pic>
        <p:nvPicPr>
          <p:cNvPr id="43013" name="Picture 2">
            <a:extLst>
              <a:ext uri="{FF2B5EF4-FFF2-40B4-BE49-F238E27FC236}">
                <a16:creationId xmlns:a16="http://schemas.microsoft.com/office/drawing/2014/main" id="{6B386B04-1FA5-4CB2-A127-8535BF014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4445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056BB94-3C24-4242-AC29-A6E04B28AC81}"/>
              </a:ext>
            </a:extLst>
          </p:cNvPr>
          <p:cNvSpPr txBox="1"/>
          <p:nvPr/>
        </p:nvSpPr>
        <p:spPr>
          <a:xfrm>
            <a:off x="4665663" y="5873750"/>
            <a:ext cx="2184400" cy="647700"/>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cs typeface="Arial" charset="0"/>
              </a:rPr>
              <a:t>Petal Pushers, TB</a:t>
            </a:r>
          </a:p>
          <a:p>
            <a:pPr>
              <a:defRPr/>
            </a:pPr>
            <a:r>
              <a:rPr lang="en-US" sz="1800" dirty="0">
                <a:effectLst>
                  <a:outerShdw blurRad="38100" dist="38100" dir="2700000" algn="tl">
                    <a:srgbClr val="000000">
                      <a:alpha val="43137"/>
                    </a:srgbClr>
                  </a:outerShdw>
                </a:effectLst>
                <a:cs typeface="Arial" charset="0"/>
              </a:rPr>
              <a:t>Painter, 2007</a:t>
            </a:r>
          </a:p>
        </p:txBody>
      </p:sp>
    </p:spTree>
  </p:cSld>
  <p:clrMapOvr>
    <a:masterClrMapping/>
  </p:clrMapOvr>
  <p:transition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a:extLst>
              <a:ext uri="{FF2B5EF4-FFF2-40B4-BE49-F238E27FC236}">
                <a16:creationId xmlns:a16="http://schemas.microsoft.com/office/drawing/2014/main" id="{711B322F-DF35-4526-9CF6-867165406DD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721EB32-BD93-4FA6-A3F7-315C0D51158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5059" name="Slide Number Placeholder 5">
            <a:extLst>
              <a:ext uri="{FF2B5EF4-FFF2-40B4-BE49-F238E27FC236}">
                <a16:creationId xmlns:a16="http://schemas.microsoft.com/office/drawing/2014/main" id="{2504317D-7850-4EF0-A57D-0CD4F59BF91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3CF6E02-8F97-4E3F-A77F-011D8813B749}" type="slidenum">
              <a:rPr lang="en-US" altLang="en-US" b="0" i="0">
                <a:solidFill>
                  <a:schemeClr val="accent2"/>
                </a:solidFill>
                <a:latin typeface="Garamond" panose="02020404030301010803" pitchFamily="18" charset="0"/>
              </a:rPr>
              <a:pPr eaLnBrk="1" hangingPunct="1"/>
              <a:t>14</a:t>
            </a:fld>
            <a:endParaRPr lang="en-US" altLang="en-US" b="0" i="0">
              <a:solidFill>
                <a:schemeClr val="accent2"/>
              </a:solidFill>
              <a:latin typeface="Garamond" panose="02020404030301010803" pitchFamily="18" charset="0"/>
            </a:endParaRPr>
          </a:p>
        </p:txBody>
      </p:sp>
      <p:sp>
        <p:nvSpPr>
          <p:cNvPr id="45060" name="Rectangle 2">
            <a:extLst>
              <a:ext uri="{FF2B5EF4-FFF2-40B4-BE49-F238E27FC236}">
                <a16:creationId xmlns:a16="http://schemas.microsoft.com/office/drawing/2014/main" id="{40C973A5-53C1-40ED-ACBF-855BCEBF1894}"/>
              </a:ext>
            </a:extLst>
          </p:cNvPr>
          <p:cNvSpPr>
            <a:spLocks noGrp="1" noChangeArrowheads="1"/>
          </p:cNvSpPr>
          <p:nvPr>
            <p:ph type="title"/>
          </p:nvPr>
        </p:nvSpPr>
        <p:spPr/>
        <p:txBody>
          <a:bodyPr/>
          <a:lstStyle/>
          <a:p>
            <a:pPr eaLnBrk="1" hangingPunct="1"/>
            <a:r>
              <a:rPr lang="en-US" altLang="en-US"/>
              <a:t>Arils and Arilbreds</a:t>
            </a:r>
          </a:p>
        </p:txBody>
      </p:sp>
      <p:sp>
        <p:nvSpPr>
          <p:cNvPr id="45061" name="Rectangle 3">
            <a:extLst>
              <a:ext uri="{FF2B5EF4-FFF2-40B4-BE49-F238E27FC236}">
                <a16:creationId xmlns:a16="http://schemas.microsoft.com/office/drawing/2014/main" id="{C67B1F06-716C-4777-95D9-D6975E63AB54}"/>
              </a:ext>
            </a:extLst>
          </p:cNvPr>
          <p:cNvSpPr>
            <a:spLocks noGrp="1" noChangeArrowheads="1"/>
          </p:cNvSpPr>
          <p:nvPr>
            <p:ph type="body" idx="1"/>
          </p:nvPr>
        </p:nvSpPr>
        <p:spPr>
          <a:xfrm>
            <a:off x="4191000" y="1143000"/>
            <a:ext cx="4953000" cy="5410200"/>
          </a:xfrm>
        </p:spPr>
        <p:txBody>
          <a:bodyPr/>
          <a:lstStyle/>
          <a:p>
            <a:pPr eaLnBrk="1" hangingPunct="1">
              <a:lnSpc>
                <a:spcPct val="80000"/>
              </a:lnSpc>
              <a:buFont typeface="Wingdings" panose="05000000000000000000" pitchFamily="2" charset="2"/>
              <a:buNone/>
            </a:pPr>
            <a:r>
              <a:rPr lang="en-US" altLang="en-US" b="0"/>
              <a:t>    </a:t>
            </a:r>
            <a:r>
              <a:rPr lang="en-US" altLang="en-US"/>
              <a:t>Although, Arils have beards, they are not classified with the bearded irises because they are so different.  Their beards are rather sparse.</a:t>
            </a:r>
          </a:p>
          <a:p>
            <a:pPr eaLnBrk="1" hangingPunct="1">
              <a:lnSpc>
                <a:spcPct val="80000"/>
              </a:lnSpc>
              <a:buFont typeface="Wingdings" panose="05000000000000000000" pitchFamily="2" charset="2"/>
              <a:buNone/>
            </a:pPr>
            <a:r>
              <a:rPr lang="en-US" altLang="en-US"/>
              <a:t>    </a:t>
            </a:r>
          </a:p>
          <a:p>
            <a:pPr eaLnBrk="1" hangingPunct="1">
              <a:lnSpc>
                <a:spcPct val="80000"/>
              </a:lnSpc>
              <a:buFont typeface="Wingdings" panose="05000000000000000000" pitchFamily="2" charset="2"/>
              <a:buNone/>
            </a:pPr>
            <a:r>
              <a:rPr lang="en-US" altLang="en-US"/>
              <a:t>    Arils show dark signal spots below the beards with much veining and speckling in an unbelievable range of colors.</a:t>
            </a:r>
          </a:p>
          <a:p>
            <a:pPr eaLnBrk="1" hangingPunct="1">
              <a:lnSpc>
                <a:spcPct val="80000"/>
              </a:lnSpc>
              <a:buFont typeface="Wingdings" panose="05000000000000000000" pitchFamily="2" charset="2"/>
              <a:buNone/>
            </a:pPr>
            <a:r>
              <a:rPr lang="en-US" altLang="en-US"/>
              <a:t>    </a:t>
            </a:r>
          </a:p>
          <a:p>
            <a:pPr eaLnBrk="1" hangingPunct="1">
              <a:lnSpc>
                <a:spcPct val="80000"/>
              </a:lnSpc>
              <a:buFont typeface="Wingdings" panose="05000000000000000000" pitchFamily="2" charset="2"/>
              <a:buNone/>
            </a:pPr>
            <a:r>
              <a:rPr lang="en-US" altLang="en-US"/>
              <a:t>    Arils are difficult to grow in all but the warmest and driest regions of the US.</a:t>
            </a:r>
          </a:p>
          <a:p>
            <a:pPr eaLnBrk="1" hangingPunct="1">
              <a:lnSpc>
                <a:spcPct val="80000"/>
              </a:lnSpc>
              <a:buFont typeface="Wingdings" panose="05000000000000000000" pitchFamily="2" charset="2"/>
              <a:buNone/>
            </a:pPr>
            <a:r>
              <a:rPr lang="en-US" altLang="en-US" b="0"/>
              <a:t>    </a:t>
            </a:r>
          </a:p>
        </p:txBody>
      </p:sp>
      <p:sp>
        <p:nvSpPr>
          <p:cNvPr id="352261" name="Text Box 5">
            <a:extLst>
              <a:ext uri="{FF2B5EF4-FFF2-40B4-BE49-F238E27FC236}">
                <a16:creationId xmlns:a16="http://schemas.microsoft.com/office/drawing/2014/main" id="{037F8F99-A952-45AE-A121-62231312553B}"/>
              </a:ext>
            </a:extLst>
          </p:cNvPr>
          <p:cNvSpPr txBox="1">
            <a:spLocks noChangeArrowheads="1"/>
          </p:cNvSpPr>
          <p:nvPr/>
        </p:nvSpPr>
        <p:spPr bwMode="auto">
          <a:xfrm>
            <a:off x="914400" y="6019800"/>
            <a:ext cx="8229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lnSpc>
                <a:spcPct val="80000"/>
              </a:lnSpc>
              <a:spcBef>
                <a:spcPct val="20000"/>
              </a:spcBef>
              <a:buClr>
                <a:schemeClr val="accent2"/>
              </a:buClr>
              <a:buSzPct val="65000"/>
              <a:buFont typeface="Wingdings" pitchFamily="2" charset="2"/>
              <a:buNone/>
              <a:defRPr/>
            </a:pPr>
            <a:r>
              <a:rPr lang="en-US" sz="2000">
                <a:solidFill>
                  <a:srgbClr val="993300"/>
                </a:solidFill>
                <a:effectLst>
                  <a:outerShdw blurRad="38100" dist="38100" dir="2700000" algn="tl">
                    <a:srgbClr val="000000">
                      <a:alpha val="43137"/>
                    </a:srgbClr>
                  </a:outerShdw>
                </a:effectLst>
                <a:cs typeface="Arial" charset="0"/>
              </a:rPr>
              <a:t>Arils crossed with TB are called Arilbreds (AB). Arils crossed with medians are called arilbred-medians or arilmeds.</a:t>
            </a:r>
            <a:endParaRPr lang="en-US" sz="2000" b="0">
              <a:effectLst>
                <a:outerShdw blurRad="38100" dist="38100" dir="2700000" algn="tl">
                  <a:srgbClr val="000000">
                    <a:alpha val="43137"/>
                  </a:srgbClr>
                </a:outerShdw>
              </a:effectLst>
              <a:cs typeface="Arial" charset="0"/>
            </a:endParaRPr>
          </a:p>
        </p:txBody>
      </p:sp>
      <p:pic>
        <p:nvPicPr>
          <p:cNvPr id="45063" name="Picture 3" descr="I">
            <a:extLst>
              <a:ext uri="{FF2B5EF4-FFF2-40B4-BE49-F238E27FC236}">
                <a16:creationId xmlns:a16="http://schemas.microsoft.com/office/drawing/2014/main" id="{2CAC2445-F17A-4EFC-8830-5E5D0D872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71600"/>
            <a:ext cx="4225925" cy="4495800"/>
          </a:xfrm>
          <a:prstGeom prst="rect">
            <a:avLst/>
          </a:prstGeom>
          <a:noFill/>
          <a:ln w="38100">
            <a:solidFill>
              <a:srgbClr val="993366"/>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a:extLst>
              <a:ext uri="{FF2B5EF4-FFF2-40B4-BE49-F238E27FC236}">
                <a16:creationId xmlns:a16="http://schemas.microsoft.com/office/drawing/2014/main" id="{3180F0ED-BB86-4217-AF27-7EB1520BB304}"/>
              </a:ext>
            </a:extLst>
          </p:cNvPr>
          <p:cNvSpPr txBox="1">
            <a:spLocks noChangeArrowheads="1"/>
          </p:cNvSpPr>
          <p:nvPr/>
        </p:nvSpPr>
        <p:spPr bwMode="auto">
          <a:xfrm>
            <a:off x="1274763" y="1371600"/>
            <a:ext cx="3133725" cy="1219200"/>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rtl="0" fontAlgn="base">
              <a:spcBef>
                <a:spcPct val="0"/>
              </a:spcBef>
              <a:spcAft>
                <a:spcPct val="0"/>
              </a:spcAft>
              <a:defRPr sz="4200" b="1">
                <a:solidFill>
                  <a:srgbClr val="369654"/>
                </a:solidFill>
                <a:latin typeface="+mj-lt"/>
                <a:ea typeface="+mj-ea"/>
                <a:cs typeface="+mj-cs"/>
              </a:defRPr>
            </a:lvl1pPr>
            <a:lvl2pPr algn="ctr" rtl="0" fontAlgn="base">
              <a:spcBef>
                <a:spcPct val="0"/>
              </a:spcBef>
              <a:spcAft>
                <a:spcPct val="0"/>
              </a:spcAft>
              <a:defRPr sz="4200" b="1">
                <a:solidFill>
                  <a:srgbClr val="369654"/>
                </a:solidFill>
                <a:latin typeface="Comic Sans MS" pitchFamily="66" charset="0"/>
                <a:cs typeface="Arial" charset="0"/>
              </a:defRPr>
            </a:lvl2pPr>
            <a:lvl3pPr algn="ctr" rtl="0" fontAlgn="base">
              <a:spcBef>
                <a:spcPct val="0"/>
              </a:spcBef>
              <a:spcAft>
                <a:spcPct val="0"/>
              </a:spcAft>
              <a:defRPr sz="4200" b="1">
                <a:solidFill>
                  <a:srgbClr val="369654"/>
                </a:solidFill>
                <a:latin typeface="Comic Sans MS" pitchFamily="66" charset="0"/>
                <a:cs typeface="Arial" charset="0"/>
              </a:defRPr>
            </a:lvl3pPr>
            <a:lvl4pPr algn="ctr" rtl="0" fontAlgn="base">
              <a:spcBef>
                <a:spcPct val="0"/>
              </a:spcBef>
              <a:spcAft>
                <a:spcPct val="0"/>
              </a:spcAft>
              <a:defRPr sz="4200" b="1">
                <a:solidFill>
                  <a:srgbClr val="369654"/>
                </a:solidFill>
                <a:latin typeface="Comic Sans MS" pitchFamily="66" charset="0"/>
                <a:cs typeface="Arial" charset="0"/>
              </a:defRPr>
            </a:lvl4pPr>
            <a:lvl5pPr algn="ctr" rtl="0" fontAlgn="base">
              <a:spcBef>
                <a:spcPct val="0"/>
              </a:spcBef>
              <a:spcAft>
                <a:spcPct val="0"/>
              </a:spcAft>
              <a:defRPr sz="4200" b="1">
                <a:solidFill>
                  <a:srgbClr val="369654"/>
                </a:solidFill>
                <a:latin typeface="Comic Sans MS" pitchFamily="66" charset="0"/>
                <a:cs typeface="Arial" charset="0"/>
              </a:defRPr>
            </a:lvl5pPr>
            <a:lvl6pPr marL="457200" algn="ctr" rtl="0" fontAlgn="base">
              <a:spcBef>
                <a:spcPct val="0"/>
              </a:spcBef>
              <a:spcAft>
                <a:spcPct val="0"/>
              </a:spcAft>
              <a:defRPr sz="4200" b="1">
                <a:solidFill>
                  <a:srgbClr val="369654"/>
                </a:solidFill>
                <a:latin typeface="Comic Sans MS" pitchFamily="66" charset="0"/>
                <a:cs typeface="Arial" charset="0"/>
              </a:defRPr>
            </a:lvl6pPr>
            <a:lvl7pPr marL="914400" algn="ctr" rtl="0" fontAlgn="base">
              <a:spcBef>
                <a:spcPct val="0"/>
              </a:spcBef>
              <a:spcAft>
                <a:spcPct val="0"/>
              </a:spcAft>
              <a:defRPr sz="4200" b="1">
                <a:solidFill>
                  <a:srgbClr val="369654"/>
                </a:solidFill>
                <a:latin typeface="Comic Sans MS" pitchFamily="66" charset="0"/>
                <a:cs typeface="Arial" charset="0"/>
              </a:defRPr>
            </a:lvl7pPr>
            <a:lvl8pPr marL="1371600" algn="ctr" rtl="0" fontAlgn="base">
              <a:spcBef>
                <a:spcPct val="0"/>
              </a:spcBef>
              <a:spcAft>
                <a:spcPct val="0"/>
              </a:spcAft>
              <a:defRPr sz="4200" b="1">
                <a:solidFill>
                  <a:srgbClr val="369654"/>
                </a:solidFill>
                <a:latin typeface="Comic Sans MS" pitchFamily="66" charset="0"/>
                <a:cs typeface="Arial" charset="0"/>
              </a:defRPr>
            </a:lvl8pPr>
            <a:lvl9pPr marL="1828800" algn="ctr" rtl="0" fontAlgn="base">
              <a:spcBef>
                <a:spcPct val="0"/>
              </a:spcBef>
              <a:spcAft>
                <a:spcPct val="0"/>
              </a:spcAft>
              <a:defRPr sz="4200" b="1">
                <a:solidFill>
                  <a:srgbClr val="369654"/>
                </a:solidFill>
                <a:latin typeface="Comic Sans MS" pitchFamily="66" charset="0"/>
                <a:cs typeface="Arial" charset="0"/>
              </a:defRPr>
            </a:lvl9pPr>
          </a:lstStyle>
          <a:p>
            <a:pPr>
              <a:defRPr/>
            </a:pPr>
            <a:r>
              <a:rPr lang="en-US">
                <a:solidFill>
                  <a:srgbClr val="FFFFFF"/>
                </a:solidFill>
                <a:effectLst>
                  <a:outerShdw blurRad="38100" dist="38100" dir="2700000" algn="tl">
                    <a:srgbClr val="000000">
                      <a:alpha val="43137"/>
                    </a:srgbClr>
                  </a:outerShdw>
                </a:effectLst>
              </a:rPr>
              <a:t>I. iberica</a:t>
            </a:r>
            <a:endParaRPr lang="en-US" dirty="0">
              <a:solidFill>
                <a:srgbClr val="FFFFFF"/>
              </a:solidFill>
              <a:effectLst>
                <a:outerShdw blurRad="38100" dist="38100" dir="2700000" algn="tl">
                  <a:srgbClr val="000000">
                    <a:alpha val="43137"/>
                  </a:srgbClr>
                </a:outerShdw>
              </a:effectLst>
            </a:endParaRPr>
          </a:p>
        </p:txBody>
      </p:sp>
    </p:spTree>
  </p:cSld>
  <p:clrMapOvr>
    <a:masterClrMapping/>
  </p:clrMapOvr>
  <p:transition advTm="17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00757AD9-61BA-42D0-A234-7BBDEA6C88EB}"/>
              </a:ext>
            </a:extLst>
          </p:cNvPr>
          <p:cNvSpPr>
            <a:spLocks noGrp="1"/>
          </p:cNvSpPr>
          <p:nvPr>
            <p:ph type="title"/>
          </p:nvPr>
        </p:nvSpPr>
        <p:spPr/>
        <p:txBody>
          <a:bodyPr/>
          <a:lstStyle/>
          <a:p>
            <a:pPr eaLnBrk="1" hangingPunct="1"/>
            <a:r>
              <a:rPr lang="en-US" altLang="en-US"/>
              <a:t>Arilbreds</a:t>
            </a:r>
          </a:p>
        </p:txBody>
      </p:sp>
      <p:sp>
        <p:nvSpPr>
          <p:cNvPr id="46083" name="Date Placeholder 3">
            <a:extLst>
              <a:ext uri="{FF2B5EF4-FFF2-40B4-BE49-F238E27FC236}">
                <a16:creationId xmlns:a16="http://schemas.microsoft.com/office/drawing/2014/main" id="{9212027C-E97D-49B4-A414-2569D3DC793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14E1D54-1E72-4B47-ADC6-4D57E154B468}"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6084" name="Slide Number Placeholder 4">
            <a:extLst>
              <a:ext uri="{FF2B5EF4-FFF2-40B4-BE49-F238E27FC236}">
                <a16:creationId xmlns:a16="http://schemas.microsoft.com/office/drawing/2014/main" id="{A392FF20-CCA3-41CE-B04A-2364C05E5083}"/>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99D62BE-78D5-4572-A92D-232022700E1D}" type="slidenum">
              <a:rPr lang="en-US" altLang="en-US" b="0" i="0">
                <a:solidFill>
                  <a:schemeClr val="accent2"/>
                </a:solidFill>
                <a:latin typeface="Garamond" panose="02020404030301010803" pitchFamily="18" charset="0"/>
              </a:rPr>
              <a:pPr eaLnBrk="1" hangingPunct="1"/>
              <a:t>15</a:t>
            </a:fld>
            <a:endParaRPr lang="en-US" altLang="en-US" b="0" i="0">
              <a:solidFill>
                <a:schemeClr val="accent2"/>
              </a:solidFill>
              <a:latin typeface="Garamond" panose="02020404030301010803" pitchFamily="18" charset="0"/>
            </a:endParaRPr>
          </a:p>
        </p:txBody>
      </p:sp>
      <p:pic>
        <p:nvPicPr>
          <p:cNvPr id="46085" name="Picture 4">
            <a:extLst>
              <a:ext uri="{FF2B5EF4-FFF2-40B4-BE49-F238E27FC236}">
                <a16:creationId xmlns:a16="http://schemas.microsoft.com/office/drawing/2014/main" id="{10DB3334-3A14-47AD-8A9D-95637703C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90638"/>
            <a:ext cx="3659188"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Content Placeholder 2">
            <a:extLst>
              <a:ext uri="{FF2B5EF4-FFF2-40B4-BE49-F238E27FC236}">
                <a16:creationId xmlns:a16="http://schemas.microsoft.com/office/drawing/2014/main" id="{3CCA2D6C-166C-4EF8-B1E6-2C03C30F39D3}"/>
              </a:ext>
            </a:extLst>
          </p:cNvPr>
          <p:cNvSpPr>
            <a:spLocks noGrp="1"/>
          </p:cNvSpPr>
          <p:nvPr>
            <p:ph idx="1"/>
          </p:nvPr>
        </p:nvSpPr>
        <p:spPr>
          <a:xfrm>
            <a:off x="762000" y="1981200"/>
            <a:ext cx="4191000" cy="4572000"/>
          </a:xfrm>
        </p:spPr>
        <p:txBody>
          <a:bodyPr/>
          <a:lstStyle/>
          <a:p>
            <a:pPr eaLnBrk="1" hangingPunct="1"/>
            <a:r>
              <a:rPr lang="en-US" altLang="en-US"/>
              <a:t>Pure Arils can rot with too much moisture.  Adequate drainage is key!</a:t>
            </a:r>
          </a:p>
          <a:p>
            <a:pPr eaLnBrk="1" hangingPunct="1"/>
            <a:r>
              <a:rPr lang="en-US" altLang="en-US"/>
              <a:t>Arilbreds are more hardy but still require adequate drainage.</a:t>
            </a:r>
          </a:p>
        </p:txBody>
      </p:sp>
      <p:sp>
        <p:nvSpPr>
          <p:cNvPr id="6" name="TextBox 5">
            <a:extLst>
              <a:ext uri="{FF2B5EF4-FFF2-40B4-BE49-F238E27FC236}">
                <a16:creationId xmlns:a16="http://schemas.microsoft.com/office/drawing/2014/main" id="{5EAC5576-7D5D-4944-8900-409EA5E46D05}"/>
              </a:ext>
            </a:extLst>
          </p:cNvPr>
          <p:cNvSpPr txBox="1"/>
          <p:nvPr/>
        </p:nvSpPr>
        <p:spPr>
          <a:xfrm>
            <a:off x="762000" y="5334000"/>
            <a:ext cx="4419600"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cs typeface="Arial" charset="0"/>
              </a:rPr>
              <a:t>http://www.arilsociety.org</a:t>
            </a:r>
          </a:p>
        </p:txBody>
      </p:sp>
    </p:spTree>
  </p:cSld>
  <p:clrMapOvr>
    <a:masterClrMapping/>
  </p:clrMapOvr>
  <p:transition advTm="1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2E99B86D-6462-436B-9F41-E74B87C090B9}"/>
              </a:ext>
            </a:extLst>
          </p:cNvPr>
          <p:cNvSpPr>
            <a:spLocks noGrp="1"/>
          </p:cNvSpPr>
          <p:nvPr>
            <p:ph type="title"/>
          </p:nvPr>
        </p:nvSpPr>
        <p:spPr/>
        <p:txBody>
          <a:bodyPr/>
          <a:lstStyle/>
          <a:p>
            <a:pPr eaLnBrk="1" hangingPunct="1"/>
            <a:r>
              <a:rPr lang="en-US" altLang="en-US"/>
              <a:t>Arilbred Can Go Dormant</a:t>
            </a:r>
          </a:p>
        </p:txBody>
      </p:sp>
      <p:sp>
        <p:nvSpPr>
          <p:cNvPr id="47107" name="Content Placeholder 2">
            <a:extLst>
              <a:ext uri="{FF2B5EF4-FFF2-40B4-BE49-F238E27FC236}">
                <a16:creationId xmlns:a16="http://schemas.microsoft.com/office/drawing/2014/main" id="{4D576BCE-249D-41EF-B481-996574F230D3}"/>
              </a:ext>
            </a:extLst>
          </p:cNvPr>
          <p:cNvSpPr>
            <a:spLocks noGrp="1"/>
          </p:cNvSpPr>
          <p:nvPr>
            <p:ph idx="1"/>
          </p:nvPr>
        </p:nvSpPr>
        <p:spPr>
          <a:xfrm>
            <a:off x="4800600" y="1905000"/>
            <a:ext cx="4191000" cy="4572000"/>
          </a:xfrm>
        </p:spPr>
        <p:txBody>
          <a:bodyPr/>
          <a:lstStyle/>
          <a:p>
            <a:pPr eaLnBrk="1" hangingPunct="1"/>
            <a:r>
              <a:rPr lang="en-US" altLang="en-US"/>
              <a:t>Pure Arils go almost completely dormant.  You will think they have died off.  Have faith</a:t>
            </a:r>
          </a:p>
          <a:p>
            <a:pPr eaLnBrk="1" hangingPunct="1"/>
            <a:r>
              <a:rPr lang="en-US" altLang="en-US"/>
              <a:t>Arilbreds don’t sell well because they too go almost completely dormant and are often leafless by the time of the MVIS sale.</a:t>
            </a:r>
          </a:p>
        </p:txBody>
      </p:sp>
      <p:sp>
        <p:nvSpPr>
          <p:cNvPr id="47108" name="Date Placeholder 3">
            <a:extLst>
              <a:ext uri="{FF2B5EF4-FFF2-40B4-BE49-F238E27FC236}">
                <a16:creationId xmlns:a16="http://schemas.microsoft.com/office/drawing/2014/main" id="{77B3332B-5865-498D-AA34-330B96D39320}"/>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B814D4F-1CAD-4162-9CF4-72D101AC965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7109" name="Slide Number Placeholder 4">
            <a:extLst>
              <a:ext uri="{FF2B5EF4-FFF2-40B4-BE49-F238E27FC236}">
                <a16:creationId xmlns:a16="http://schemas.microsoft.com/office/drawing/2014/main" id="{50400185-2FFA-465A-ACD4-1A1BB9699994}"/>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E9A64E6-338E-452C-BB91-7EA26C8D0FCC}" type="slidenum">
              <a:rPr lang="en-US" altLang="en-US" b="0" i="0">
                <a:solidFill>
                  <a:schemeClr val="accent2"/>
                </a:solidFill>
                <a:latin typeface="Garamond" panose="02020404030301010803" pitchFamily="18" charset="0"/>
              </a:rPr>
              <a:pPr eaLnBrk="1" hangingPunct="1"/>
              <a:t>16</a:t>
            </a:fld>
            <a:endParaRPr lang="en-US" altLang="en-US" b="0" i="0">
              <a:solidFill>
                <a:schemeClr val="accent2"/>
              </a:solidFill>
              <a:latin typeface="Garamond" panose="02020404030301010803" pitchFamily="18" charset="0"/>
            </a:endParaRPr>
          </a:p>
        </p:txBody>
      </p:sp>
      <p:pic>
        <p:nvPicPr>
          <p:cNvPr id="47110" name="Picture 3">
            <a:extLst>
              <a:ext uri="{FF2B5EF4-FFF2-40B4-BE49-F238E27FC236}">
                <a16:creationId xmlns:a16="http://schemas.microsoft.com/office/drawing/2014/main" id="{10E84897-9CC1-4703-A92D-68B8B137E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36560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5BB5CAC-E147-4DE2-94BC-CB666D4EB00B}"/>
              </a:ext>
            </a:extLst>
          </p:cNvPr>
          <p:cNvSpPr>
            <a:spLocks noGrp="1"/>
          </p:cNvSpPr>
          <p:nvPr>
            <p:ph type="title"/>
          </p:nvPr>
        </p:nvSpPr>
        <p:spPr>
          <a:xfrm>
            <a:off x="3213100" y="65088"/>
            <a:ext cx="5410200" cy="1322387"/>
          </a:xfrm>
        </p:spPr>
        <p:txBody>
          <a:bodyPr/>
          <a:lstStyle/>
          <a:p>
            <a:pPr eaLnBrk="1" hangingPunct="1"/>
            <a:r>
              <a:rPr lang="en-US" altLang="en-US"/>
              <a:t>Aril History</a:t>
            </a:r>
          </a:p>
        </p:txBody>
      </p:sp>
      <p:sp>
        <p:nvSpPr>
          <p:cNvPr id="48131" name="Content Placeholder 2">
            <a:extLst>
              <a:ext uri="{FF2B5EF4-FFF2-40B4-BE49-F238E27FC236}">
                <a16:creationId xmlns:a16="http://schemas.microsoft.com/office/drawing/2014/main" id="{A416C8C6-268D-43E0-9FE9-641BA46BCFF0}"/>
              </a:ext>
            </a:extLst>
          </p:cNvPr>
          <p:cNvSpPr>
            <a:spLocks noGrp="1"/>
          </p:cNvSpPr>
          <p:nvPr>
            <p:ph idx="1"/>
          </p:nvPr>
        </p:nvSpPr>
        <p:spPr>
          <a:xfrm>
            <a:off x="4521200" y="685800"/>
            <a:ext cx="4622800" cy="4302125"/>
          </a:xfrm>
        </p:spPr>
        <p:txBody>
          <a:bodyPr/>
          <a:lstStyle/>
          <a:p>
            <a:pPr eaLnBrk="1" hangingPunct="1"/>
            <a:r>
              <a:rPr lang="en-US" altLang="en-US"/>
              <a:t>Aril irises are native to the Middle East and grow in Israel, Syria, Lebanon, Iraq, Iran, Afghanistan, Turkey</a:t>
            </a:r>
          </a:p>
          <a:p>
            <a:pPr eaLnBrk="1" hangingPunct="1"/>
            <a:r>
              <a:rPr lang="en-US" altLang="en-US"/>
              <a:t>Aril irises get their name from the white collar (or "aril") on their seeds.</a:t>
            </a:r>
            <a:br>
              <a:rPr lang="en-US" altLang="en-US"/>
            </a:br>
            <a:endParaRPr lang="en-US" altLang="en-US"/>
          </a:p>
        </p:txBody>
      </p:sp>
      <p:sp>
        <p:nvSpPr>
          <p:cNvPr id="48132" name="Date Placeholder 3">
            <a:extLst>
              <a:ext uri="{FF2B5EF4-FFF2-40B4-BE49-F238E27FC236}">
                <a16:creationId xmlns:a16="http://schemas.microsoft.com/office/drawing/2014/main" id="{7696422A-B32D-4663-8919-C62C37BFEE7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20865F8-D609-4604-9828-79C303970B5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48133" name="Slide Number Placeholder 4">
            <a:extLst>
              <a:ext uri="{FF2B5EF4-FFF2-40B4-BE49-F238E27FC236}">
                <a16:creationId xmlns:a16="http://schemas.microsoft.com/office/drawing/2014/main" id="{E64DA2D5-BBA5-432F-9549-72C8315AA3E4}"/>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998BDE1-EBC8-469D-A9CD-AA4C61C15592}" type="slidenum">
              <a:rPr lang="en-US" altLang="en-US" b="0" i="0">
                <a:solidFill>
                  <a:schemeClr val="accent2"/>
                </a:solidFill>
                <a:latin typeface="Garamond" panose="02020404030301010803" pitchFamily="18" charset="0"/>
              </a:rPr>
              <a:pPr eaLnBrk="1" hangingPunct="1"/>
              <a:t>17</a:t>
            </a:fld>
            <a:endParaRPr lang="en-US" altLang="en-US" b="0" i="0">
              <a:solidFill>
                <a:schemeClr val="accent2"/>
              </a:solidFill>
              <a:latin typeface="Garamond" panose="02020404030301010803" pitchFamily="18" charset="0"/>
            </a:endParaRPr>
          </a:p>
        </p:txBody>
      </p:sp>
      <p:sp>
        <p:nvSpPr>
          <p:cNvPr id="7" name="TextBox 6">
            <a:extLst>
              <a:ext uri="{FF2B5EF4-FFF2-40B4-BE49-F238E27FC236}">
                <a16:creationId xmlns:a16="http://schemas.microsoft.com/office/drawing/2014/main" id="{233E996E-A467-446E-B63C-B36C9DC92F1D}"/>
              </a:ext>
            </a:extLst>
          </p:cNvPr>
          <p:cNvSpPr txBox="1"/>
          <p:nvPr/>
        </p:nvSpPr>
        <p:spPr>
          <a:xfrm>
            <a:off x="1131888" y="6096000"/>
            <a:ext cx="1425575" cy="276225"/>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cs typeface="Arial" charset="0"/>
              </a:rPr>
              <a:t>Persian Sapphire</a:t>
            </a:r>
          </a:p>
        </p:txBody>
      </p:sp>
      <p:pic>
        <p:nvPicPr>
          <p:cNvPr id="48135" name="Picture 4">
            <a:extLst>
              <a:ext uri="{FF2B5EF4-FFF2-40B4-BE49-F238E27FC236}">
                <a16:creationId xmlns:a16="http://schemas.microsoft.com/office/drawing/2014/main" id="{7CC6FD87-CC90-4657-BA7D-EAF7B4C4A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21088"/>
            <a:ext cx="30480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3" descr="Persian Sapphire 2005 LB sm">
            <a:extLst>
              <a:ext uri="{FF2B5EF4-FFF2-40B4-BE49-F238E27FC236}">
                <a16:creationId xmlns:a16="http://schemas.microsoft.com/office/drawing/2014/main" id="{647A57F3-34F3-494F-BA23-CACF43049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257425"/>
            <a:ext cx="4579938" cy="4114800"/>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Kedesh">
            <a:extLst>
              <a:ext uri="{FF2B5EF4-FFF2-40B4-BE49-F238E27FC236}">
                <a16:creationId xmlns:a16="http://schemas.microsoft.com/office/drawing/2014/main" id="{A1028E1F-A5FB-409C-AE77-37E1BDDE9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3886200" cy="4479925"/>
          </a:xfrm>
          <a:prstGeom prst="rect">
            <a:avLst/>
          </a:prstGeom>
          <a:noFill/>
          <a:ln w="38100">
            <a:solidFill>
              <a:srgbClr val="993366"/>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F133A21C-2358-4158-A10C-2666A2E56210}"/>
              </a:ext>
            </a:extLst>
          </p:cNvPr>
          <p:cNvSpPr txBox="1">
            <a:spLocks/>
          </p:cNvSpPr>
          <p:nvPr/>
        </p:nvSpPr>
        <p:spPr>
          <a:xfrm>
            <a:off x="4117975" y="1066800"/>
            <a:ext cx="5026025" cy="4572000"/>
          </a:xfrm>
          <a:prstGeom prst="rect">
            <a:avLst/>
          </a:prstGeom>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i="0" dirty="0">
                <a:effectLst>
                  <a:outerShdw blurRad="38100" dist="38100" dir="2700000" algn="tl">
                    <a:srgbClr val="000000">
                      <a:alpha val="43137"/>
                    </a:srgbClr>
                  </a:outerShdw>
                </a:effectLst>
              </a:rPr>
              <a:t>Two very different types of irises are grouped together under the term "aril". These are the </a:t>
            </a:r>
            <a:r>
              <a:rPr lang="en-US" i="0" dirty="0" err="1">
                <a:effectLst>
                  <a:outerShdw blurRad="38100" dist="38100" dir="2700000" algn="tl">
                    <a:srgbClr val="000000">
                      <a:alpha val="43137"/>
                    </a:srgbClr>
                  </a:outerShdw>
                </a:effectLst>
              </a:rPr>
              <a:t>oncocyclus</a:t>
            </a:r>
            <a:r>
              <a:rPr lang="en-US" i="0" dirty="0">
                <a:effectLst>
                  <a:outerShdw blurRad="38100" dist="38100" dir="2700000" algn="tl">
                    <a:srgbClr val="000000">
                      <a:alpha val="43137"/>
                    </a:srgbClr>
                  </a:outerShdw>
                </a:effectLst>
              </a:rPr>
              <a:t> and </a:t>
            </a:r>
            <a:r>
              <a:rPr lang="en-US" i="0" dirty="0" err="1">
                <a:effectLst>
                  <a:outerShdw blurRad="38100" dist="38100" dir="2700000" algn="tl">
                    <a:srgbClr val="000000">
                      <a:alpha val="43137"/>
                    </a:srgbClr>
                  </a:outerShdw>
                </a:effectLst>
              </a:rPr>
              <a:t>regelia</a:t>
            </a:r>
            <a:r>
              <a:rPr lang="en-US" i="0" dirty="0">
                <a:effectLst>
                  <a:outerShdw blurRad="38100" dist="38100" dir="2700000" algn="tl">
                    <a:srgbClr val="000000">
                      <a:alpha val="43137"/>
                    </a:srgbClr>
                  </a:outerShdw>
                </a:effectLst>
              </a:rPr>
              <a:t> irises of the Near East.</a:t>
            </a:r>
          </a:p>
        </p:txBody>
      </p:sp>
      <p:sp>
        <p:nvSpPr>
          <p:cNvPr id="3" name="TextBox 2">
            <a:extLst>
              <a:ext uri="{FF2B5EF4-FFF2-40B4-BE49-F238E27FC236}">
                <a16:creationId xmlns:a16="http://schemas.microsoft.com/office/drawing/2014/main" id="{319E9E78-C6CD-4455-A576-552C07D114F6}"/>
              </a:ext>
            </a:extLst>
          </p:cNvPr>
          <p:cNvSpPr txBox="1"/>
          <p:nvPr/>
        </p:nvSpPr>
        <p:spPr>
          <a:xfrm>
            <a:off x="762000" y="5334000"/>
            <a:ext cx="3133725" cy="1200150"/>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cs typeface="Arial" charset="0"/>
              </a:rPr>
              <a:t>KEDESH</a:t>
            </a:r>
            <a:br>
              <a:rPr lang="en-US" sz="1800" dirty="0">
                <a:effectLst>
                  <a:outerShdw blurRad="38100" dist="38100" dir="2700000" algn="tl">
                    <a:srgbClr val="000000">
                      <a:alpha val="43137"/>
                    </a:srgbClr>
                  </a:outerShdw>
                </a:effectLst>
                <a:cs typeface="Arial" charset="0"/>
              </a:rPr>
            </a:br>
            <a:r>
              <a:rPr lang="en-US" sz="1800" dirty="0">
                <a:effectLst>
                  <a:outerShdw blurRad="38100" dist="38100" dir="2700000" algn="tl">
                    <a:srgbClr val="000000">
                      <a:alpha val="43137"/>
                    </a:srgbClr>
                  </a:outerShdw>
                </a:effectLst>
                <a:cs typeface="Arial" charset="0"/>
              </a:rPr>
              <a:t>(James Whitely, R. 2001)</a:t>
            </a:r>
          </a:p>
          <a:p>
            <a:pPr>
              <a:defRPr/>
            </a:pPr>
            <a:r>
              <a:rPr lang="en-US" sz="1800" dirty="0">
                <a:effectLst>
                  <a:outerShdw blurRad="38100" dist="38100" dir="2700000" algn="tl">
                    <a:srgbClr val="000000">
                      <a:alpha val="43137"/>
                    </a:srgbClr>
                  </a:outerShdw>
                </a:effectLst>
                <a:cs typeface="Arial" charset="0"/>
              </a:rPr>
              <a:t>(OGB </a:t>
            </a:r>
            <a:r>
              <a:rPr lang="en-US" sz="1800" dirty="0" err="1">
                <a:effectLst>
                  <a:outerShdw blurRad="38100" dist="38100" dir="2700000" algn="tl">
                    <a:srgbClr val="000000">
                      <a:alpha val="43137"/>
                    </a:srgbClr>
                  </a:outerShdw>
                </a:effectLst>
                <a:cs typeface="Arial" charset="0"/>
              </a:rPr>
              <a:t>tet</a:t>
            </a:r>
            <a:r>
              <a:rPr lang="en-US" sz="1800" dirty="0">
                <a:effectLst>
                  <a:outerShdw blurRad="38100" dist="38100" dir="2700000" algn="tl">
                    <a:srgbClr val="000000">
                      <a:alpha val="43137"/>
                    </a:srgbClr>
                  </a:outerShdw>
                </a:effectLst>
                <a:cs typeface="Arial" charset="0"/>
              </a:rPr>
              <a:t>.), </a:t>
            </a:r>
          </a:p>
          <a:p>
            <a:pPr>
              <a:defRPr/>
            </a:pPr>
            <a:endParaRPr lang="en-US" sz="1800" dirty="0">
              <a:effectLst>
                <a:outerShdw blurRad="38100" dist="38100" dir="2700000" algn="tl">
                  <a:srgbClr val="000000">
                    <a:alpha val="43137"/>
                  </a:srgbClr>
                </a:outerShdw>
              </a:effectLst>
              <a:cs typeface="Arial" charset="0"/>
            </a:endParaRPr>
          </a:p>
        </p:txBody>
      </p:sp>
      <p:sp>
        <p:nvSpPr>
          <p:cNvPr id="49157" name="Title 3">
            <a:extLst>
              <a:ext uri="{FF2B5EF4-FFF2-40B4-BE49-F238E27FC236}">
                <a16:creationId xmlns:a16="http://schemas.microsoft.com/office/drawing/2014/main" id="{C7AA5CA1-3E46-42F1-BE09-655C128C795A}"/>
              </a:ext>
            </a:extLst>
          </p:cNvPr>
          <p:cNvSpPr>
            <a:spLocks noGrp="1"/>
          </p:cNvSpPr>
          <p:nvPr>
            <p:ph type="title"/>
          </p:nvPr>
        </p:nvSpPr>
        <p:spPr/>
        <p:txBody>
          <a:bodyPr/>
          <a:lstStyle/>
          <a:p>
            <a:pPr eaLnBrk="1" hangingPunct="1"/>
            <a:r>
              <a:rPr lang="en-US" altLang="en-US"/>
              <a:t>Types</a:t>
            </a:r>
          </a:p>
        </p:txBody>
      </p:sp>
      <p:sp>
        <p:nvSpPr>
          <p:cNvPr id="8" name="TextBox 7">
            <a:extLst>
              <a:ext uri="{FF2B5EF4-FFF2-40B4-BE49-F238E27FC236}">
                <a16:creationId xmlns:a16="http://schemas.microsoft.com/office/drawing/2014/main" id="{A27E5F49-E5D9-4DF1-A4EF-437FF318E623}"/>
              </a:ext>
            </a:extLst>
          </p:cNvPr>
          <p:cNvSpPr txBox="1"/>
          <p:nvPr/>
        </p:nvSpPr>
        <p:spPr>
          <a:xfrm>
            <a:off x="4117975" y="3505200"/>
            <a:ext cx="5002213" cy="2586038"/>
          </a:xfrm>
          <a:prstGeom prst="rect">
            <a:avLst/>
          </a:prstGeom>
          <a:noFill/>
        </p:spPr>
        <p:txBody>
          <a:bodyPr wrap="none">
            <a:spAutoFit/>
          </a:bodyPr>
          <a:lstStyle/>
          <a:p>
            <a:pPr algn="l">
              <a:defRPr/>
            </a:pPr>
            <a:r>
              <a:rPr lang="en-US" sz="1800" i="0" dirty="0">
                <a:effectLst>
                  <a:outerShdw blurRad="38100" dist="38100" dir="2700000" algn="tl">
                    <a:srgbClr val="000000">
                      <a:alpha val="43137"/>
                    </a:srgbClr>
                  </a:outerShdw>
                </a:effectLst>
                <a:cs typeface="Arial" charset="0"/>
              </a:rPr>
              <a:t>OGB+	3/4 or 2/3 bred </a:t>
            </a:r>
            <a:r>
              <a:rPr lang="en-US" sz="1800" i="0" dirty="0" err="1">
                <a:effectLst>
                  <a:outerShdw blurRad="38100" dist="38100" dir="2700000" algn="tl">
                    <a:srgbClr val="000000">
                      <a:alpha val="43137"/>
                    </a:srgbClr>
                  </a:outerShdw>
                </a:effectLst>
                <a:cs typeface="Arial" charset="0"/>
              </a:rPr>
              <a:t>oncogelia</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OB+	3/4 or 2/3 bred </a:t>
            </a:r>
            <a:r>
              <a:rPr lang="en-US" sz="1800" i="0" dirty="0" err="1">
                <a:effectLst>
                  <a:outerShdw blurRad="38100" dist="38100" dir="2700000" algn="tl">
                    <a:srgbClr val="000000">
                      <a:alpha val="43137"/>
                    </a:srgbClr>
                  </a:outerShdw>
                </a:effectLst>
                <a:cs typeface="Arial" charset="0"/>
              </a:rPr>
              <a:t>oncocyclus</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RB+	3/4 or 2/3 bred </a:t>
            </a:r>
            <a:r>
              <a:rPr lang="en-US" sz="1800" i="0" dirty="0" err="1">
                <a:effectLst>
                  <a:outerShdw blurRad="38100" dist="38100" dir="2700000" algn="tl">
                    <a:srgbClr val="000000">
                      <a:alpha val="43137"/>
                    </a:srgbClr>
                  </a:outerShdw>
                </a:effectLst>
                <a:cs typeface="Arial" charset="0"/>
              </a:rPr>
              <a:t>regelia</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OGB	1/2 bred </a:t>
            </a:r>
            <a:r>
              <a:rPr lang="en-US" sz="1800" i="0" dirty="0" err="1">
                <a:effectLst>
                  <a:outerShdw blurRad="38100" dist="38100" dir="2700000" algn="tl">
                    <a:srgbClr val="000000">
                      <a:alpha val="43137"/>
                    </a:srgbClr>
                  </a:outerShdw>
                </a:effectLst>
                <a:cs typeface="Arial" charset="0"/>
              </a:rPr>
              <a:t>oncogelia</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OB	1/2 bred </a:t>
            </a:r>
            <a:r>
              <a:rPr lang="en-US" sz="1800" i="0" dirty="0" err="1">
                <a:effectLst>
                  <a:outerShdw blurRad="38100" dist="38100" dir="2700000" algn="tl">
                    <a:srgbClr val="000000">
                      <a:alpha val="43137"/>
                    </a:srgbClr>
                  </a:outerShdw>
                </a:effectLst>
                <a:cs typeface="Arial" charset="0"/>
              </a:rPr>
              <a:t>oncocyclus</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RB	1/2 bred </a:t>
            </a:r>
            <a:r>
              <a:rPr lang="en-US" sz="1800" i="0" dirty="0" err="1">
                <a:effectLst>
                  <a:outerShdw blurRad="38100" dist="38100" dir="2700000" algn="tl">
                    <a:srgbClr val="000000">
                      <a:alpha val="43137"/>
                    </a:srgbClr>
                  </a:outerShdw>
                </a:effectLst>
                <a:cs typeface="Arial" charset="0"/>
              </a:rPr>
              <a:t>regelia</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OGB-	1/4 or 1/3 bred </a:t>
            </a:r>
            <a:r>
              <a:rPr lang="en-US" sz="1800" i="0" dirty="0" err="1">
                <a:effectLst>
                  <a:outerShdw blurRad="38100" dist="38100" dir="2700000" algn="tl">
                    <a:srgbClr val="000000">
                      <a:alpha val="43137"/>
                    </a:srgbClr>
                  </a:outerShdw>
                </a:effectLst>
                <a:cs typeface="Arial" charset="0"/>
              </a:rPr>
              <a:t>oncogelia</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OB-	1/4 or 1/3 bred </a:t>
            </a:r>
            <a:r>
              <a:rPr lang="en-US" sz="1800" i="0" dirty="0" err="1">
                <a:effectLst>
                  <a:outerShdw blurRad="38100" dist="38100" dir="2700000" algn="tl">
                    <a:srgbClr val="000000">
                      <a:alpha val="43137"/>
                    </a:srgbClr>
                  </a:outerShdw>
                </a:effectLst>
                <a:cs typeface="Arial" charset="0"/>
              </a:rPr>
              <a:t>oncocyclus</a:t>
            </a:r>
            <a:r>
              <a:rPr lang="en-US" sz="1800" i="0" dirty="0">
                <a:effectLst>
                  <a:outerShdw blurRad="38100" dist="38100" dir="2700000" algn="tl">
                    <a:srgbClr val="000000">
                      <a:alpha val="43137"/>
                    </a:srgbClr>
                  </a:outerShdw>
                </a:effectLst>
                <a:cs typeface="Arial" charset="0"/>
              </a:rPr>
              <a:t> hybrid</a:t>
            </a:r>
          </a:p>
          <a:p>
            <a:pPr algn="l">
              <a:defRPr/>
            </a:pPr>
            <a:r>
              <a:rPr lang="en-US" sz="1800" i="0" dirty="0">
                <a:effectLst>
                  <a:outerShdw blurRad="38100" dist="38100" dir="2700000" algn="tl">
                    <a:srgbClr val="000000">
                      <a:alpha val="43137"/>
                    </a:srgbClr>
                  </a:outerShdw>
                </a:effectLst>
                <a:cs typeface="Arial" charset="0"/>
              </a:rPr>
              <a:t>RB-	1/4 or 1/3 bred </a:t>
            </a:r>
            <a:r>
              <a:rPr lang="en-US" sz="1800" i="0" dirty="0" err="1">
                <a:effectLst>
                  <a:outerShdw blurRad="38100" dist="38100" dir="2700000" algn="tl">
                    <a:srgbClr val="000000">
                      <a:alpha val="43137"/>
                    </a:srgbClr>
                  </a:outerShdw>
                </a:effectLst>
                <a:cs typeface="Arial" charset="0"/>
              </a:rPr>
              <a:t>regelia</a:t>
            </a:r>
            <a:r>
              <a:rPr lang="en-US" sz="1800" i="0" dirty="0">
                <a:effectLst>
                  <a:outerShdw blurRad="38100" dist="38100" dir="2700000" algn="tl">
                    <a:srgbClr val="000000">
                      <a:alpha val="43137"/>
                    </a:srgbClr>
                  </a:outerShdw>
                </a:effectLst>
                <a:cs typeface="Arial" charset="0"/>
              </a:rPr>
              <a:t> hybrid</a:t>
            </a:r>
          </a:p>
        </p:txBody>
      </p:sp>
    </p:spTree>
  </p:cSld>
  <p:clrMapOvr>
    <a:masterClrMapping/>
  </p:clrMapOvr>
  <p:transition advTm="1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a:extLst>
              <a:ext uri="{FF2B5EF4-FFF2-40B4-BE49-F238E27FC236}">
                <a16:creationId xmlns:a16="http://schemas.microsoft.com/office/drawing/2014/main" id="{A556759B-A7FB-4615-86DA-FE90D34B8BDD}"/>
              </a:ext>
            </a:extLst>
          </p:cNvPr>
          <p:cNvSpPr>
            <a:spLocks noGrp="1" noChangeArrowheads="1"/>
          </p:cNvSpPr>
          <p:nvPr>
            <p:ph type="title"/>
          </p:nvPr>
        </p:nvSpPr>
        <p:spPr>
          <a:xfrm>
            <a:off x="5105400" y="5334000"/>
            <a:ext cx="3352800" cy="1289050"/>
          </a:xfrm>
        </p:spPr>
        <p:txBody>
          <a:bodyPr/>
          <a:lstStyle/>
          <a:p>
            <a:pPr eaLnBrk="1" hangingPunct="1"/>
            <a:r>
              <a:rPr lang="en-US" altLang="en-US" sz="2400"/>
              <a:t>AFROSIAB</a:t>
            </a:r>
            <a:br>
              <a:rPr lang="en-US" altLang="en-US" sz="2400"/>
            </a:br>
            <a:r>
              <a:rPr lang="en-US" altLang="en-US" sz="2400"/>
              <a:t>(Adolf Volfovich-Moler, R. 1998), RB</a:t>
            </a:r>
          </a:p>
        </p:txBody>
      </p:sp>
      <p:sp>
        <p:nvSpPr>
          <p:cNvPr id="7" name="Content Placeholder 2">
            <a:extLst>
              <a:ext uri="{FF2B5EF4-FFF2-40B4-BE49-F238E27FC236}">
                <a16:creationId xmlns:a16="http://schemas.microsoft.com/office/drawing/2014/main" id="{B236F1B3-43EA-47E6-8F50-F6733E7AD98B}"/>
              </a:ext>
            </a:extLst>
          </p:cNvPr>
          <p:cNvSpPr txBox="1">
            <a:spLocks/>
          </p:cNvSpPr>
          <p:nvPr/>
        </p:nvSpPr>
        <p:spPr>
          <a:xfrm>
            <a:off x="4837113" y="1219200"/>
            <a:ext cx="4191000" cy="5029200"/>
          </a:xfrm>
          <a:prstGeom prst="rect">
            <a:avLst/>
          </a:prstGeom>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i="0" dirty="0"/>
              <a:t>The </a:t>
            </a:r>
            <a:r>
              <a:rPr lang="en-US" i="0" dirty="0" err="1"/>
              <a:t>regelia</a:t>
            </a:r>
            <a:r>
              <a:rPr lang="en-US" i="0" dirty="0"/>
              <a:t> irises are typically more tailored in form, with narrow petals and long, slender stems. Some are veined, others have smooth, solid coloring. Regelias usually have two flowers per stalk</a:t>
            </a:r>
            <a:r>
              <a:rPr lang="en-US" dirty="0">
                <a:effectLst>
                  <a:outerShdw blurRad="38100" dist="38100" dir="2700000" algn="tl">
                    <a:srgbClr val="000000">
                      <a:alpha val="43137"/>
                    </a:srgbClr>
                  </a:outerShdw>
                </a:effectLst>
              </a:rPr>
              <a:t>.</a:t>
            </a:r>
          </a:p>
        </p:txBody>
      </p:sp>
      <p:pic>
        <p:nvPicPr>
          <p:cNvPr id="51204" name="Picture 3" descr="Afrosiab group 2001Intro cr sm">
            <a:extLst>
              <a:ext uri="{FF2B5EF4-FFF2-40B4-BE49-F238E27FC236}">
                <a16:creationId xmlns:a16="http://schemas.microsoft.com/office/drawing/2014/main" id="{B16C1705-4EB3-403E-B7FC-4F8CD1157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4379913" cy="6400800"/>
          </a:xfrm>
          <a:prstGeom prst="rect">
            <a:avLst/>
          </a:prstGeom>
          <a:solidFill>
            <a:srgbClr val="CC66FF"/>
          </a:solidFill>
          <a:ln w="38100">
            <a:solidFill>
              <a:srgbClr val="CC66FF"/>
            </a:solidFill>
            <a:miter lim="800000"/>
            <a:headEnd/>
            <a:tailEnd/>
          </a:ln>
        </p:spPr>
      </p:pic>
      <p:sp>
        <p:nvSpPr>
          <p:cNvPr id="9" name="Title 1">
            <a:extLst>
              <a:ext uri="{FF2B5EF4-FFF2-40B4-BE49-F238E27FC236}">
                <a16:creationId xmlns:a16="http://schemas.microsoft.com/office/drawing/2014/main" id="{2FC521B3-04E6-4F98-A540-3C90B1D47094}"/>
              </a:ext>
            </a:extLst>
          </p:cNvPr>
          <p:cNvSpPr txBox="1">
            <a:spLocks/>
          </p:cNvSpPr>
          <p:nvPr/>
        </p:nvSpPr>
        <p:spPr bwMode="auto">
          <a:xfrm>
            <a:off x="5562600" y="23813"/>
            <a:ext cx="3362325" cy="1322387"/>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rtl="0" fontAlgn="base">
              <a:spcBef>
                <a:spcPct val="0"/>
              </a:spcBef>
              <a:spcAft>
                <a:spcPct val="0"/>
              </a:spcAft>
              <a:defRPr sz="4200" b="1">
                <a:solidFill>
                  <a:srgbClr val="369654"/>
                </a:solidFill>
                <a:latin typeface="+mj-lt"/>
                <a:ea typeface="+mj-ea"/>
                <a:cs typeface="+mj-cs"/>
              </a:defRPr>
            </a:lvl1pPr>
            <a:lvl2pPr algn="ctr" rtl="0" fontAlgn="base">
              <a:spcBef>
                <a:spcPct val="0"/>
              </a:spcBef>
              <a:spcAft>
                <a:spcPct val="0"/>
              </a:spcAft>
              <a:defRPr sz="4200" b="1">
                <a:solidFill>
                  <a:srgbClr val="369654"/>
                </a:solidFill>
                <a:latin typeface="Comic Sans MS" pitchFamily="66" charset="0"/>
                <a:cs typeface="Arial" charset="0"/>
              </a:defRPr>
            </a:lvl2pPr>
            <a:lvl3pPr algn="ctr" rtl="0" fontAlgn="base">
              <a:spcBef>
                <a:spcPct val="0"/>
              </a:spcBef>
              <a:spcAft>
                <a:spcPct val="0"/>
              </a:spcAft>
              <a:defRPr sz="4200" b="1">
                <a:solidFill>
                  <a:srgbClr val="369654"/>
                </a:solidFill>
                <a:latin typeface="Comic Sans MS" pitchFamily="66" charset="0"/>
                <a:cs typeface="Arial" charset="0"/>
              </a:defRPr>
            </a:lvl3pPr>
            <a:lvl4pPr algn="ctr" rtl="0" fontAlgn="base">
              <a:spcBef>
                <a:spcPct val="0"/>
              </a:spcBef>
              <a:spcAft>
                <a:spcPct val="0"/>
              </a:spcAft>
              <a:defRPr sz="4200" b="1">
                <a:solidFill>
                  <a:srgbClr val="369654"/>
                </a:solidFill>
                <a:latin typeface="Comic Sans MS" pitchFamily="66" charset="0"/>
                <a:cs typeface="Arial" charset="0"/>
              </a:defRPr>
            </a:lvl4pPr>
            <a:lvl5pPr algn="ctr" rtl="0" fontAlgn="base">
              <a:spcBef>
                <a:spcPct val="0"/>
              </a:spcBef>
              <a:spcAft>
                <a:spcPct val="0"/>
              </a:spcAft>
              <a:defRPr sz="4200" b="1">
                <a:solidFill>
                  <a:srgbClr val="369654"/>
                </a:solidFill>
                <a:latin typeface="Comic Sans MS" pitchFamily="66" charset="0"/>
                <a:cs typeface="Arial" charset="0"/>
              </a:defRPr>
            </a:lvl5pPr>
            <a:lvl6pPr marL="457200" algn="ctr" rtl="0" fontAlgn="base">
              <a:spcBef>
                <a:spcPct val="0"/>
              </a:spcBef>
              <a:spcAft>
                <a:spcPct val="0"/>
              </a:spcAft>
              <a:defRPr sz="4200" b="1">
                <a:solidFill>
                  <a:srgbClr val="369654"/>
                </a:solidFill>
                <a:latin typeface="Comic Sans MS" pitchFamily="66" charset="0"/>
                <a:cs typeface="Arial" charset="0"/>
              </a:defRPr>
            </a:lvl6pPr>
            <a:lvl7pPr marL="914400" algn="ctr" rtl="0" fontAlgn="base">
              <a:spcBef>
                <a:spcPct val="0"/>
              </a:spcBef>
              <a:spcAft>
                <a:spcPct val="0"/>
              </a:spcAft>
              <a:defRPr sz="4200" b="1">
                <a:solidFill>
                  <a:srgbClr val="369654"/>
                </a:solidFill>
                <a:latin typeface="Comic Sans MS" pitchFamily="66" charset="0"/>
                <a:cs typeface="Arial" charset="0"/>
              </a:defRPr>
            </a:lvl7pPr>
            <a:lvl8pPr marL="1371600" algn="ctr" rtl="0" fontAlgn="base">
              <a:spcBef>
                <a:spcPct val="0"/>
              </a:spcBef>
              <a:spcAft>
                <a:spcPct val="0"/>
              </a:spcAft>
              <a:defRPr sz="4200" b="1">
                <a:solidFill>
                  <a:srgbClr val="369654"/>
                </a:solidFill>
                <a:latin typeface="Comic Sans MS" pitchFamily="66" charset="0"/>
                <a:cs typeface="Arial" charset="0"/>
              </a:defRPr>
            </a:lvl8pPr>
            <a:lvl9pPr marL="1828800" algn="ctr" rtl="0" fontAlgn="base">
              <a:spcBef>
                <a:spcPct val="0"/>
              </a:spcBef>
              <a:spcAft>
                <a:spcPct val="0"/>
              </a:spcAft>
              <a:defRPr sz="4200" b="1">
                <a:solidFill>
                  <a:srgbClr val="369654"/>
                </a:solidFill>
                <a:latin typeface="Comic Sans MS" pitchFamily="66" charset="0"/>
                <a:cs typeface="Arial" charset="0"/>
              </a:defRPr>
            </a:lvl9pPr>
          </a:lstStyle>
          <a:p>
            <a:pPr>
              <a:defRPr/>
            </a:pPr>
            <a:r>
              <a:rPr lang="en-US" dirty="0" err="1">
                <a:effectLst>
                  <a:outerShdw blurRad="38100" dist="38100" dir="2700000" algn="tl">
                    <a:srgbClr val="000000">
                      <a:alpha val="43137"/>
                    </a:srgbClr>
                  </a:outerShdw>
                </a:effectLst>
              </a:rPr>
              <a:t>Regilia</a:t>
            </a:r>
            <a:r>
              <a:rPr lang="en-US" dirty="0">
                <a:effectLst>
                  <a:outerShdw blurRad="38100" dist="38100" dir="2700000" algn="tl">
                    <a:srgbClr val="000000">
                      <a:alpha val="43137"/>
                    </a:srgbClr>
                  </a:outerShdw>
                </a:effectLst>
              </a:rPr>
              <a:t> Arilbreds</a:t>
            </a:r>
          </a:p>
        </p:txBody>
      </p:sp>
    </p:spTree>
  </p:cSld>
  <p:clrMapOvr>
    <a:masterClrMapping/>
  </p:clrMapOvr>
  <p:transition advTm="1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a:extLst>
              <a:ext uri="{FF2B5EF4-FFF2-40B4-BE49-F238E27FC236}">
                <a16:creationId xmlns:a16="http://schemas.microsoft.com/office/drawing/2014/main" id="{1D19C235-2420-4479-993E-57D7EEA4AB03}"/>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5A40898-20E9-418E-A03F-DDFA34F4722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171" name="Slide Number Placeholder 5">
            <a:extLst>
              <a:ext uri="{FF2B5EF4-FFF2-40B4-BE49-F238E27FC236}">
                <a16:creationId xmlns:a16="http://schemas.microsoft.com/office/drawing/2014/main" id="{B604E1A5-756A-4E8C-91C4-881BB71EA87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2C2B785-C8B7-4E44-9576-202312BDC463}" type="slidenum">
              <a:rPr lang="en-US" altLang="en-US" b="0" i="0">
                <a:solidFill>
                  <a:schemeClr val="accent2"/>
                </a:solidFill>
                <a:latin typeface="Garamond" panose="02020404030301010803" pitchFamily="18" charset="0"/>
              </a:rPr>
              <a:pPr eaLnBrk="1" hangingPunct="1"/>
              <a:t>2</a:t>
            </a:fld>
            <a:endParaRPr lang="en-US" altLang="en-US" b="0" i="0">
              <a:solidFill>
                <a:schemeClr val="accent2"/>
              </a:solidFill>
              <a:latin typeface="Garamond" panose="02020404030301010803" pitchFamily="18" charset="0"/>
            </a:endParaRPr>
          </a:p>
        </p:txBody>
      </p:sp>
      <p:sp>
        <p:nvSpPr>
          <p:cNvPr id="7172" name="Rectangle 2">
            <a:extLst>
              <a:ext uri="{FF2B5EF4-FFF2-40B4-BE49-F238E27FC236}">
                <a16:creationId xmlns:a16="http://schemas.microsoft.com/office/drawing/2014/main" id="{97A9EA28-897C-4264-9CA0-521F8FB3A4E9}"/>
              </a:ext>
            </a:extLst>
          </p:cNvPr>
          <p:cNvSpPr>
            <a:spLocks noGrp="1" noChangeArrowheads="1"/>
          </p:cNvSpPr>
          <p:nvPr>
            <p:ph type="title"/>
          </p:nvPr>
        </p:nvSpPr>
        <p:spPr>
          <a:xfrm>
            <a:off x="1828800" y="1219200"/>
            <a:ext cx="5410200" cy="1322388"/>
          </a:xfrm>
        </p:spPr>
        <p:txBody>
          <a:bodyPr/>
          <a:lstStyle/>
          <a:p>
            <a:pPr eaLnBrk="1" hangingPunct="1"/>
            <a:r>
              <a:rPr lang="en-US" altLang="en-US" sz="3800"/>
              <a:t>Iris – The Rainbow Flower</a:t>
            </a:r>
          </a:p>
        </p:txBody>
      </p:sp>
      <p:pic>
        <p:nvPicPr>
          <p:cNvPr id="7173" name="Picture 4" descr="Autumn Bugler 2006_04_03">
            <a:extLst>
              <a:ext uri="{FF2B5EF4-FFF2-40B4-BE49-F238E27FC236}">
                <a16:creationId xmlns:a16="http://schemas.microsoft.com/office/drawing/2014/main" id="{439EFE27-DF28-47B4-9F52-F21374C8F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
            <a:ext cx="11969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Golden Panther 2006_04_15a">
            <a:extLst>
              <a:ext uri="{FF2B5EF4-FFF2-40B4-BE49-F238E27FC236}">
                <a16:creationId xmlns:a16="http://schemas.microsoft.com/office/drawing/2014/main" id="{19C65770-447F-4191-985F-E9BB81302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334000"/>
            <a:ext cx="13620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Pure As Gold 2006_04_14b">
            <a:extLst>
              <a:ext uri="{FF2B5EF4-FFF2-40B4-BE49-F238E27FC236}">
                <a16:creationId xmlns:a16="http://schemas.microsoft.com/office/drawing/2014/main" id="{6D315ADB-0B19-42E5-AE4A-A3C6C1D48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425" y="5334000"/>
            <a:ext cx="12985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White Elephant 2006_04_11">
            <a:extLst>
              <a:ext uri="{FF2B5EF4-FFF2-40B4-BE49-F238E27FC236}">
                <a16:creationId xmlns:a16="http://schemas.microsoft.com/office/drawing/2014/main" id="{62C1154B-F33B-4D04-9CB3-835A5A5C96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0" y="2590800"/>
            <a:ext cx="12700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1" descr="Heidi Alana 2005_04_22">
            <a:extLst>
              <a:ext uri="{FF2B5EF4-FFF2-40B4-BE49-F238E27FC236}">
                <a16:creationId xmlns:a16="http://schemas.microsoft.com/office/drawing/2014/main" id="{D5062097-38A2-45FD-ADB7-3B7D62E3A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334000"/>
            <a:ext cx="11795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AbiguaFalls05_10_2004">
            <a:extLst>
              <a:ext uri="{FF2B5EF4-FFF2-40B4-BE49-F238E27FC236}">
                <a16:creationId xmlns:a16="http://schemas.microsoft.com/office/drawing/2014/main" id="{D9C10E53-F0AB-43AF-90C2-779DAE0A71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1219200"/>
            <a:ext cx="1295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Blue Suede Shoues 2003_04_27">
            <a:extLst>
              <a:ext uri="{FF2B5EF4-FFF2-40B4-BE49-F238E27FC236}">
                <a16:creationId xmlns:a16="http://schemas.microsoft.com/office/drawing/2014/main" id="{80CE1753-8A86-4B8F-A603-E9CDBC842F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52400"/>
            <a:ext cx="12985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5" descr="Dusky Challenger 2003_04_25">
            <a:extLst>
              <a:ext uri="{FF2B5EF4-FFF2-40B4-BE49-F238E27FC236}">
                <a16:creationId xmlns:a16="http://schemas.microsoft.com/office/drawing/2014/main" id="{E07C6908-509E-44AB-A3FC-78706EFF60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152400"/>
            <a:ext cx="10874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Text Box 18">
            <a:extLst>
              <a:ext uri="{FF2B5EF4-FFF2-40B4-BE49-F238E27FC236}">
                <a16:creationId xmlns:a16="http://schemas.microsoft.com/office/drawing/2014/main" id="{068D7C37-730B-4136-9110-8BB19A6CF74B}"/>
              </a:ext>
            </a:extLst>
          </p:cNvPr>
          <p:cNvSpPr txBox="1">
            <a:spLocks noChangeArrowheads="1"/>
          </p:cNvSpPr>
          <p:nvPr/>
        </p:nvSpPr>
        <p:spPr bwMode="auto">
          <a:xfrm>
            <a:off x="1447800" y="2514600"/>
            <a:ext cx="6477000" cy="215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50000"/>
              </a:spcBef>
            </a:pPr>
            <a:r>
              <a:rPr lang="en-US" altLang="en-US" sz="1800" b="0" i="0">
                <a:latin typeface="Arial" panose="020B0604020202020204" pitchFamily="34" charset="0"/>
              </a:rPr>
              <a:t>In mythology, Iris was the Greek goddess of the rainbow. As the rainbow unites Earth and heaven, Iris was the messenger of the gods to men who, instead of riding in a chariot, would ride on the rainbow to and from Olympus in her beautiful robe of many colors. She was the bridge between the world of the mundane and the world of the spirit. </a:t>
            </a:r>
          </a:p>
          <a:p>
            <a:pPr algn="l" eaLnBrk="1" hangingPunct="1">
              <a:spcBef>
                <a:spcPct val="50000"/>
              </a:spcBef>
            </a:pPr>
            <a:r>
              <a:rPr lang="en-US" altLang="en-US" sz="1800" b="0" i="0">
                <a:latin typeface="Arial" panose="020B0604020202020204" pitchFamily="34" charset="0"/>
              </a:rPr>
              <a:t>Can you think of why the Iris was named after her?</a:t>
            </a:r>
          </a:p>
        </p:txBody>
      </p:sp>
      <p:pic>
        <p:nvPicPr>
          <p:cNvPr id="7182" name="Picture 20" descr="Yakina Blue 2006_04_23">
            <a:extLst>
              <a:ext uri="{FF2B5EF4-FFF2-40B4-BE49-F238E27FC236}">
                <a16:creationId xmlns:a16="http://schemas.microsoft.com/office/drawing/2014/main" id="{D2472D82-C8E7-45BC-9CAC-91C7AE9636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10538" y="-152400"/>
            <a:ext cx="103346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1" descr="Vizier  2006_04_23">
            <a:extLst>
              <a:ext uri="{FF2B5EF4-FFF2-40B4-BE49-F238E27FC236}">
                <a16:creationId xmlns:a16="http://schemas.microsoft.com/office/drawing/2014/main" id="{54B21C65-E935-479E-8AED-399EFE6C2F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52400"/>
            <a:ext cx="11604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Foolish Fancy 2006_04_23">
            <a:extLst>
              <a:ext uri="{FF2B5EF4-FFF2-40B4-BE49-F238E27FC236}">
                <a16:creationId xmlns:a16="http://schemas.microsoft.com/office/drawing/2014/main" id="{579D48FF-1307-473C-91B3-5392F19774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590800"/>
            <a:ext cx="140811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24" descr="Gypsy Romance 2006_04_23">
            <a:extLst>
              <a:ext uri="{FF2B5EF4-FFF2-40B4-BE49-F238E27FC236}">
                <a16:creationId xmlns:a16="http://schemas.microsoft.com/office/drawing/2014/main" id="{4CD20DF5-D0D1-440F-A887-0CFD1DDEF1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6600" y="-152400"/>
            <a:ext cx="12795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25" descr="Vanity 2006_04_23">
            <a:extLst>
              <a:ext uri="{FF2B5EF4-FFF2-40B4-BE49-F238E27FC236}">
                <a16:creationId xmlns:a16="http://schemas.microsoft.com/office/drawing/2014/main" id="{5E1FE461-3521-4714-AF09-7AAC0748E7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47800" y="5334000"/>
            <a:ext cx="121602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26" descr="Lady Friend 2003_04_16">
            <a:extLst>
              <a:ext uri="{FF2B5EF4-FFF2-40B4-BE49-F238E27FC236}">
                <a16:creationId xmlns:a16="http://schemas.microsoft.com/office/drawing/2014/main" id="{AE6CEFD9-3335-4B9A-A46D-975EFA249C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152400"/>
            <a:ext cx="101758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7" descr="Orange Harvest 2003_04_18a">
            <a:extLst>
              <a:ext uri="{FF2B5EF4-FFF2-40B4-BE49-F238E27FC236}">
                <a16:creationId xmlns:a16="http://schemas.microsoft.com/office/drawing/2014/main" id="{6199A3BC-2A6B-4205-9EA8-E47E9B562E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5334000"/>
            <a:ext cx="13795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8" descr="Bally Castle 2006_04_15a">
            <a:extLst>
              <a:ext uri="{FF2B5EF4-FFF2-40B4-BE49-F238E27FC236}">
                <a16:creationId xmlns:a16="http://schemas.microsoft.com/office/drawing/2014/main" id="{59A88952-D344-4EFA-B876-83F92BEE2C9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5334000"/>
            <a:ext cx="14541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29" descr="Margarita Time 2006_04_21a">
            <a:extLst>
              <a:ext uri="{FF2B5EF4-FFF2-40B4-BE49-F238E27FC236}">
                <a16:creationId xmlns:a16="http://schemas.microsoft.com/office/drawing/2014/main" id="{68271949-2822-4656-8CF4-4B96771843B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3962400"/>
            <a:ext cx="1371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Total Recall 2006_04_23">
            <a:extLst>
              <a:ext uri="{FF2B5EF4-FFF2-40B4-BE49-F238E27FC236}">
                <a16:creationId xmlns:a16="http://schemas.microsoft.com/office/drawing/2014/main" id="{9C50B6FC-3F92-4EDE-91EA-379D244A7D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48600" y="3962400"/>
            <a:ext cx="12954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Aplomb 2006_04_23">
            <a:extLst>
              <a:ext uri="{FF2B5EF4-FFF2-40B4-BE49-F238E27FC236}">
                <a16:creationId xmlns:a16="http://schemas.microsoft.com/office/drawing/2014/main" id="{A37DFC25-F2E1-4DBE-862F-BF563365836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33600" y="-152400"/>
            <a:ext cx="117951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34" descr="Rustle Of Spring 2006_04_23a">
            <a:extLst>
              <a:ext uri="{FF2B5EF4-FFF2-40B4-BE49-F238E27FC236}">
                <a16:creationId xmlns:a16="http://schemas.microsoft.com/office/drawing/2014/main" id="{0BD7BBA6-2A3D-468F-B9BB-F8034B1CFD4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10000" y="5334000"/>
            <a:ext cx="14620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35" descr="Dynamite 2006_04_23">
            <a:extLst>
              <a:ext uri="{FF2B5EF4-FFF2-40B4-BE49-F238E27FC236}">
                <a16:creationId xmlns:a16="http://schemas.microsoft.com/office/drawing/2014/main" id="{361747F3-778E-4152-B986-5BB3AED4617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1219200"/>
            <a:ext cx="1371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8E9D886-FCA6-4A7D-9A73-8E84DBD295D7}"/>
              </a:ext>
            </a:extLst>
          </p:cNvPr>
          <p:cNvSpPr>
            <a:spLocks noGrp="1"/>
          </p:cNvSpPr>
          <p:nvPr>
            <p:ph type="title"/>
          </p:nvPr>
        </p:nvSpPr>
        <p:spPr>
          <a:xfrm>
            <a:off x="5562600" y="23813"/>
            <a:ext cx="3362325" cy="1322387"/>
          </a:xfrm>
        </p:spPr>
        <p:txBody>
          <a:bodyPr/>
          <a:lstStyle/>
          <a:p>
            <a:pPr eaLnBrk="1" hangingPunct="1"/>
            <a:r>
              <a:rPr lang="en-US" altLang="en-US"/>
              <a:t>Oncogelia Arilbreds</a:t>
            </a:r>
          </a:p>
        </p:txBody>
      </p:sp>
      <p:sp>
        <p:nvSpPr>
          <p:cNvPr id="52227" name="Date Placeholder 3">
            <a:extLst>
              <a:ext uri="{FF2B5EF4-FFF2-40B4-BE49-F238E27FC236}">
                <a16:creationId xmlns:a16="http://schemas.microsoft.com/office/drawing/2014/main" id="{2A255DE2-50A4-4CF3-BAD5-0E30488A0E0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2A01A10-5FF7-467E-A163-3888B2D5C95F}"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52228" name="Slide Number Placeholder 4">
            <a:extLst>
              <a:ext uri="{FF2B5EF4-FFF2-40B4-BE49-F238E27FC236}">
                <a16:creationId xmlns:a16="http://schemas.microsoft.com/office/drawing/2014/main" id="{22B6A312-C081-416E-A49B-0412EB643E82}"/>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F9B1EFE-0952-4B97-B2A2-1BF63E12C330}" type="slidenum">
              <a:rPr lang="en-US" altLang="en-US" b="0" i="0">
                <a:solidFill>
                  <a:schemeClr val="accent2"/>
                </a:solidFill>
                <a:latin typeface="Garamond" panose="02020404030301010803" pitchFamily="18" charset="0"/>
              </a:rPr>
              <a:pPr eaLnBrk="1" hangingPunct="1"/>
              <a:t>20</a:t>
            </a:fld>
            <a:endParaRPr lang="en-US" altLang="en-US" b="0" i="0">
              <a:solidFill>
                <a:schemeClr val="accent2"/>
              </a:solidFill>
              <a:latin typeface="Garamond" panose="02020404030301010803" pitchFamily="18" charset="0"/>
            </a:endParaRPr>
          </a:p>
        </p:txBody>
      </p:sp>
      <p:sp>
        <p:nvSpPr>
          <p:cNvPr id="52229" name="Content Placeholder 2">
            <a:extLst>
              <a:ext uri="{FF2B5EF4-FFF2-40B4-BE49-F238E27FC236}">
                <a16:creationId xmlns:a16="http://schemas.microsoft.com/office/drawing/2014/main" id="{CA9BF9A5-DDBD-4759-AF26-9242807256AE}"/>
              </a:ext>
            </a:extLst>
          </p:cNvPr>
          <p:cNvSpPr>
            <a:spLocks noGrp="1"/>
          </p:cNvSpPr>
          <p:nvPr>
            <p:ph idx="1"/>
          </p:nvPr>
        </p:nvSpPr>
        <p:spPr>
          <a:xfrm>
            <a:off x="4891088" y="1295400"/>
            <a:ext cx="4191000" cy="4572000"/>
          </a:xfrm>
        </p:spPr>
        <p:txBody>
          <a:bodyPr/>
          <a:lstStyle/>
          <a:p>
            <a:pPr eaLnBrk="1" hangingPunct="1"/>
            <a:r>
              <a:rPr lang="en-US" altLang="en-US"/>
              <a:t>Most arilbreds have both the oncos and regilias as ancestors.  They are known as Oncogelia or OGB. </a:t>
            </a:r>
          </a:p>
        </p:txBody>
      </p:sp>
      <p:pic>
        <p:nvPicPr>
          <p:cNvPr id="52230" name="Picture 3" descr="Turkish Pendent">
            <a:extLst>
              <a:ext uri="{FF2B5EF4-FFF2-40B4-BE49-F238E27FC236}">
                <a16:creationId xmlns:a16="http://schemas.microsoft.com/office/drawing/2014/main" id="{E5AE22F0-6DF0-454B-9939-2D7D82E6D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3" y="3352800"/>
            <a:ext cx="2797175" cy="32004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E6DBE1-1E75-47B8-9518-D54F22D961E4}"/>
              </a:ext>
            </a:extLst>
          </p:cNvPr>
          <p:cNvSpPr txBox="1"/>
          <p:nvPr/>
        </p:nvSpPr>
        <p:spPr>
          <a:xfrm>
            <a:off x="4924425" y="5934075"/>
            <a:ext cx="4000500" cy="923925"/>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cs typeface="Arial" charset="0"/>
              </a:rPr>
              <a:t>TURKISH PENDANT</a:t>
            </a:r>
            <a:br>
              <a:rPr lang="en-US" sz="1800" dirty="0">
                <a:effectLst>
                  <a:outerShdw blurRad="38100" dist="38100" dir="2700000" algn="tl">
                    <a:srgbClr val="000000">
                      <a:alpha val="43137"/>
                    </a:srgbClr>
                  </a:outerShdw>
                </a:effectLst>
                <a:cs typeface="Arial" charset="0"/>
              </a:rPr>
            </a:br>
            <a:r>
              <a:rPr lang="en-US" sz="1800" dirty="0">
                <a:effectLst>
                  <a:outerShdw blurRad="38100" dist="38100" dir="2700000" algn="tl">
                    <a:srgbClr val="000000">
                      <a:alpha val="43137"/>
                    </a:srgbClr>
                  </a:outerShdw>
                </a:effectLst>
                <a:cs typeface="Arial" charset="0"/>
              </a:rPr>
              <a:t>(Howard </a:t>
            </a:r>
            <a:r>
              <a:rPr lang="en-US" sz="1800" dirty="0" err="1">
                <a:effectLst>
                  <a:outerShdw blurRad="38100" dist="38100" dir="2700000" algn="tl">
                    <a:srgbClr val="000000">
                      <a:alpha val="43137"/>
                    </a:srgbClr>
                  </a:outerShdw>
                </a:effectLst>
                <a:cs typeface="Arial" charset="0"/>
              </a:rPr>
              <a:t>Shockey</a:t>
            </a:r>
            <a:r>
              <a:rPr lang="en-US" sz="1800" dirty="0">
                <a:effectLst>
                  <a:outerShdw blurRad="38100" dist="38100" dir="2700000" algn="tl">
                    <a:srgbClr val="000000">
                      <a:alpha val="43137"/>
                    </a:srgbClr>
                  </a:outerShdw>
                </a:effectLst>
                <a:cs typeface="Arial" charset="0"/>
              </a:rPr>
              <a:t>, R. 1989), OGB</a:t>
            </a:r>
          </a:p>
          <a:p>
            <a:pPr>
              <a:defRPr/>
            </a:pPr>
            <a:endParaRPr lang="en-US" sz="1800" dirty="0">
              <a:effectLst>
                <a:outerShdw blurRad="38100" dist="38100" dir="2700000" algn="tl">
                  <a:srgbClr val="000000">
                    <a:alpha val="43137"/>
                  </a:srgbClr>
                </a:outerShdw>
              </a:effectLst>
              <a:cs typeface="Arial" charset="0"/>
            </a:endParaRPr>
          </a:p>
        </p:txBody>
      </p:sp>
      <p:pic>
        <p:nvPicPr>
          <p:cNvPr id="52232" name="Picture 4">
            <a:extLst>
              <a:ext uri="{FF2B5EF4-FFF2-40B4-BE49-F238E27FC236}">
                <a16:creationId xmlns:a16="http://schemas.microsoft.com/office/drawing/2014/main" id="{46A9661B-46BF-4881-A164-4494DF926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3292475" cy="4389438"/>
          </a:xfrm>
          <a:prstGeom prst="rect">
            <a:avLst/>
          </a:prstGeom>
          <a:noFill/>
          <a:ln w="412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1E6C44-DEFD-471F-BA92-F0C71F2541A7}"/>
              </a:ext>
            </a:extLst>
          </p:cNvPr>
          <p:cNvSpPr txBox="1"/>
          <p:nvPr/>
        </p:nvSpPr>
        <p:spPr>
          <a:xfrm>
            <a:off x="3492500" y="0"/>
            <a:ext cx="2144713" cy="1200150"/>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cs typeface="Arial" charset="0"/>
              </a:rPr>
              <a:t>Persian </a:t>
            </a:r>
            <a:r>
              <a:rPr lang="en-US" sz="1800" dirty="0" err="1">
                <a:effectLst>
                  <a:outerShdw blurRad="38100" dist="38100" dir="2700000" algn="tl">
                    <a:srgbClr val="000000">
                      <a:alpha val="43137"/>
                    </a:srgbClr>
                  </a:outerShdw>
                </a:effectLst>
                <a:cs typeface="Arial" charset="0"/>
              </a:rPr>
              <a:t>Paddahaw</a:t>
            </a:r>
            <a:br>
              <a:rPr lang="en-US" sz="1800" dirty="0">
                <a:effectLst>
                  <a:outerShdw blurRad="38100" dist="38100" dir="2700000" algn="tl">
                    <a:srgbClr val="000000">
                      <a:alpha val="43137"/>
                    </a:srgbClr>
                  </a:outerShdw>
                </a:effectLst>
                <a:cs typeface="Arial" charset="0"/>
              </a:rPr>
            </a:br>
            <a:r>
              <a:rPr lang="en-US" sz="1800" dirty="0">
                <a:effectLst>
                  <a:outerShdw blurRad="38100" dist="38100" dir="2700000" algn="tl">
                    <a:srgbClr val="000000">
                      <a:alpha val="43137"/>
                    </a:srgbClr>
                  </a:outerShdw>
                </a:effectLst>
                <a:cs typeface="Arial" charset="0"/>
              </a:rPr>
              <a:t>(Howard </a:t>
            </a:r>
            <a:r>
              <a:rPr lang="en-US" sz="1800" dirty="0" err="1">
                <a:effectLst>
                  <a:outerShdw blurRad="38100" dist="38100" dir="2700000" algn="tl">
                    <a:srgbClr val="000000">
                      <a:alpha val="43137"/>
                    </a:srgbClr>
                  </a:outerShdw>
                </a:effectLst>
                <a:cs typeface="Arial" charset="0"/>
              </a:rPr>
              <a:t>Shockey</a:t>
            </a:r>
            <a:endParaRPr lang="en-US" sz="1800" dirty="0">
              <a:effectLst>
                <a:outerShdw blurRad="38100" dist="38100" dir="2700000" algn="tl">
                  <a:srgbClr val="000000">
                    <a:alpha val="43137"/>
                  </a:srgbClr>
                </a:outerShdw>
              </a:effectLst>
              <a:cs typeface="Arial" charset="0"/>
            </a:endParaRPr>
          </a:p>
          <a:p>
            <a:pPr>
              <a:defRPr/>
            </a:pPr>
            <a:r>
              <a:rPr lang="en-US" sz="1800" dirty="0">
                <a:effectLst>
                  <a:outerShdw blurRad="38100" dist="38100" dir="2700000" algn="tl">
                    <a:srgbClr val="000000">
                      <a:alpha val="43137"/>
                    </a:srgbClr>
                  </a:outerShdw>
                </a:effectLst>
                <a:cs typeface="Arial" charset="0"/>
              </a:rPr>
              <a:t>R. 1987), OGB</a:t>
            </a:r>
          </a:p>
          <a:p>
            <a:pPr>
              <a:defRPr/>
            </a:pPr>
            <a:endParaRPr lang="en-US" sz="1800" dirty="0">
              <a:effectLst>
                <a:outerShdw blurRad="38100" dist="38100" dir="2700000" algn="tl">
                  <a:srgbClr val="000000">
                    <a:alpha val="43137"/>
                  </a:srgbClr>
                </a:outerShdw>
              </a:effectLst>
              <a:cs typeface="Arial" charset="0"/>
            </a:endParaRPr>
          </a:p>
        </p:txBody>
      </p:sp>
    </p:spTree>
  </p:cSld>
  <p:clrMapOvr>
    <a:masterClrMapping/>
  </p:clrMapOvr>
  <p:transition advTm="1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damfino 1998 SMc DB sm">
            <a:extLst>
              <a:ext uri="{FF2B5EF4-FFF2-40B4-BE49-F238E27FC236}">
                <a16:creationId xmlns:a16="http://schemas.microsoft.com/office/drawing/2014/main" id="{97483932-D0C9-4254-837C-7FFAE9C20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808538" cy="5029200"/>
          </a:xfrm>
          <a:prstGeom prst="rect">
            <a:avLst/>
          </a:prstGeom>
          <a:noFill/>
          <a:ln w="38100">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0DFC53-C7F6-4814-A3B4-C1A95A70C676}"/>
              </a:ext>
            </a:extLst>
          </p:cNvPr>
          <p:cNvSpPr txBox="1"/>
          <p:nvPr/>
        </p:nvSpPr>
        <p:spPr>
          <a:xfrm>
            <a:off x="1676400" y="5832475"/>
            <a:ext cx="4335463" cy="922338"/>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cs typeface="Arial" charset="0"/>
              </a:rPr>
              <a:t>DAMFINO</a:t>
            </a:r>
            <a:br>
              <a:rPr lang="en-US" sz="1800" dirty="0">
                <a:effectLst>
                  <a:outerShdw blurRad="38100" dist="38100" dir="2700000" algn="tl">
                    <a:srgbClr val="000000">
                      <a:alpha val="43137"/>
                    </a:srgbClr>
                  </a:outerShdw>
                </a:effectLst>
                <a:cs typeface="Arial" charset="0"/>
              </a:rPr>
            </a:br>
            <a:r>
              <a:rPr lang="en-US" sz="1800" dirty="0">
                <a:effectLst>
                  <a:outerShdw blurRad="38100" dist="38100" dir="2700000" algn="tl">
                    <a:srgbClr val="000000">
                      <a:alpha val="43137"/>
                    </a:srgbClr>
                  </a:outerShdw>
                </a:effectLst>
                <a:cs typeface="Arial" charset="0"/>
              </a:rPr>
              <a:t>(Sharon McAllister, R. 1998), (OGB)</a:t>
            </a:r>
          </a:p>
          <a:p>
            <a:pPr>
              <a:defRPr/>
            </a:pPr>
            <a:endParaRPr lang="en-US" sz="1800" dirty="0">
              <a:effectLst>
                <a:outerShdw blurRad="38100" dist="38100" dir="2700000" algn="tl">
                  <a:srgbClr val="000000">
                    <a:alpha val="43137"/>
                  </a:srgbClr>
                </a:outerShdw>
              </a:effectLst>
              <a:cs typeface="Arial" charset="0"/>
            </a:endParaRPr>
          </a:p>
        </p:txBody>
      </p:sp>
      <p:sp>
        <p:nvSpPr>
          <p:cNvPr id="8" name="Content Placeholder 2">
            <a:extLst>
              <a:ext uri="{FF2B5EF4-FFF2-40B4-BE49-F238E27FC236}">
                <a16:creationId xmlns:a16="http://schemas.microsoft.com/office/drawing/2014/main" id="{27E38255-AE32-4F2D-BE43-EFCAFBE419A0}"/>
              </a:ext>
            </a:extLst>
          </p:cNvPr>
          <p:cNvSpPr txBox="1">
            <a:spLocks/>
          </p:cNvSpPr>
          <p:nvPr/>
        </p:nvSpPr>
        <p:spPr>
          <a:xfrm>
            <a:off x="4800600" y="1905000"/>
            <a:ext cx="4191000" cy="4572000"/>
          </a:xfrm>
          <a:prstGeom prst="rect">
            <a:avLst/>
          </a:prstGeom>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i="0" dirty="0">
                <a:effectLst>
                  <a:outerShdw blurRad="38100" dist="38100" dir="2700000" algn="tl">
                    <a:srgbClr val="000000">
                      <a:alpha val="43137"/>
                    </a:srgbClr>
                  </a:outerShdw>
                </a:effectLst>
              </a:rPr>
              <a:t>Most arilbreds are tall and have large blooms. They usually bloom earlier than the TBs, with the SDBs and the IBs.</a:t>
            </a:r>
          </a:p>
        </p:txBody>
      </p:sp>
      <p:sp>
        <p:nvSpPr>
          <p:cNvPr id="53253" name="Title 2">
            <a:extLst>
              <a:ext uri="{FF2B5EF4-FFF2-40B4-BE49-F238E27FC236}">
                <a16:creationId xmlns:a16="http://schemas.microsoft.com/office/drawing/2014/main" id="{D3610EF6-D89E-4005-9D6B-085AFC369E3D}"/>
              </a:ext>
            </a:extLst>
          </p:cNvPr>
          <p:cNvSpPr>
            <a:spLocks noGrp="1"/>
          </p:cNvSpPr>
          <p:nvPr>
            <p:ph type="title"/>
          </p:nvPr>
        </p:nvSpPr>
        <p:spPr/>
        <p:txBody>
          <a:bodyPr/>
          <a:lstStyle/>
          <a:p>
            <a:pPr eaLnBrk="1" hangingPunct="1"/>
            <a:r>
              <a:rPr lang="en-US" altLang="en-US"/>
              <a:t>Arilbreds Blooming Time</a:t>
            </a:r>
          </a:p>
        </p:txBody>
      </p:sp>
    </p:spTree>
  </p:cSld>
  <p:clrMapOvr>
    <a:masterClrMapping/>
  </p:clrMapOvr>
  <p:transition advTm="1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SilentTearsPeterson1991">
            <a:extLst>
              <a:ext uri="{FF2B5EF4-FFF2-40B4-BE49-F238E27FC236}">
                <a16:creationId xmlns:a16="http://schemas.microsoft.com/office/drawing/2014/main" id="{499203D5-F629-4388-ADFD-4BEE6FC22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738688" cy="5276850"/>
          </a:xfrm>
          <a:prstGeom prst="rect">
            <a:avLst/>
          </a:prstGeom>
          <a:noFill/>
          <a:ln w="38100">
            <a:solidFill>
              <a:srgbClr val="CC66FF"/>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DF53ADF-A09F-4004-8108-60BDEC4D2AD3}"/>
              </a:ext>
            </a:extLst>
          </p:cNvPr>
          <p:cNvSpPr txBox="1">
            <a:spLocks/>
          </p:cNvSpPr>
          <p:nvPr/>
        </p:nvSpPr>
        <p:spPr>
          <a:xfrm>
            <a:off x="4800600" y="1905000"/>
            <a:ext cx="4191000" cy="4572000"/>
          </a:xfrm>
          <a:prstGeom prst="rect">
            <a:avLst/>
          </a:prstGeom>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i="0" dirty="0"/>
              <a:t>Pluses or minus after the type indicates if it is mostly Aril (+) or not (-)</a:t>
            </a:r>
            <a:endParaRPr lang="en-US" i="0"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12717C3A-1F8B-48CF-B481-2397111447B9}"/>
              </a:ext>
            </a:extLst>
          </p:cNvPr>
          <p:cNvSpPr txBox="1"/>
          <p:nvPr/>
        </p:nvSpPr>
        <p:spPr>
          <a:xfrm>
            <a:off x="5410200" y="5646738"/>
            <a:ext cx="3211513" cy="1200150"/>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cs typeface="Arial" charset="0"/>
              </a:rPr>
              <a:t>SILENT TEARS</a:t>
            </a:r>
            <a:br>
              <a:rPr lang="en-US" sz="1800" dirty="0">
                <a:effectLst>
                  <a:outerShdw blurRad="38100" dist="38100" dir="2700000" algn="tl">
                    <a:srgbClr val="000000">
                      <a:alpha val="43137"/>
                    </a:srgbClr>
                  </a:outerShdw>
                </a:effectLst>
                <a:cs typeface="Arial" charset="0"/>
              </a:rPr>
            </a:br>
            <a:r>
              <a:rPr lang="en-US" sz="1800" dirty="0">
                <a:effectLst>
                  <a:outerShdw blurRad="38100" dist="38100" dir="2700000" algn="tl">
                    <a:srgbClr val="000000">
                      <a:alpha val="43137"/>
                    </a:srgbClr>
                  </a:outerShdw>
                </a:effectLst>
                <a:cs typeface="Arial" charset="0"/>
              </a:rPr>
              <a:t>(Les Peterson by </a:t>
            </a:r>
            <a:r>
              <a:rPr lang="en-US" sz="1800" dirty="0" err="1">
                <a:effectLst>
                  <a:outerShdw blurRad="38100" dist="38100" dir="2700000" algn="tl">
                    <a:srgbClr val="000000">
                      <a:alpha val="43137"/>
                    </a:srgbClr>
                  </a:outerShdw>
                </a:effectLst>
                <a:cs typeface="Arial" charset="0"/>
              </a:rPr>
              <a:t>Ardi</a:t>
            </a:r>
            <a:r>
              <a:rPr lang="en-US" sz="1800" dirty="0">
                <a:effectLst>
                  <a:outerShdw blurRad="38100" dist="38100" dir="2700000" algn="tl">
                    <a:srgbClr val="000000">
                      <a:alpha val="43137"/>
                    </a:srgbClr>
                  </a:outerShdw>
                </a:effectLst>
                <a:cs typeface="Arial" charset="0"/>
              </a:rPr>
              <a:t> </a:t>
            </a:r>
            <a:r>
              <a:rPr lang="en-US" sz="1800" dirty="0" err="1">
                <a:effectLst>
                  <a:outerShdw blurRad="38100" dist="38100" dir="2700000" algn="tl">
                    <a:srgbClr val="000000">
                      <a:alpha val="43137"/>
                    </a:srgbClr>
                  </a:outerShdw>
                </a:effectLst>
                <a:cs typeface="Arial" charset="0"/>
              </a:rPr>
              <a:t>Kary</a:t>
            </a:r>
            <a:r>
              <a:rPr lang="en-US" sz="1800" dirty="0">
                <a:effectLst>
                  <a:outerShdw blurRad="38100" dist="38100" dir="2700000" algn="tl">
                    <a:srgbClr val="000000">
                      <a:alpha val="43137"/>
                    </a:srgbClr>
                  </a:outerShdw>
                </a:effectLst>
                <a:cs typeface="Arial" charset="0"/>
              </a:rPr>
              <a:t>, R. 1991), (OGB-)</a:t>
            </a:r>
          </a:p>
          <a:p>
            <a:pPr>
              <a:defRPr/>
            </a:pPr>
            <a:endParaRPr lang="en-US" sz="1800" dirty="0">
              <a:effectLst>
                <a:outerShdw blurRad="38100" dist="38100" dir="2700000" algn="tl">
                  <a:srgbClr val="000000">
                    <a:alpha val="43137"/>
                  </a:srgbClr>
                </a:outerShdw>
              </a:effectLst>
              <a:cs typeface="Arial" charset="0"/>
            </a:endParaRPr>
          </a:p>
        </p:txBody>
      </p:sp>
      <p:sp>
        <p:nvSpPr>
          <p:cNvPr id="54277" name="Title 2">
            <a:extLst>
              <a:ext uri="{FF2B5EF4-FFF2-40B4-BE49-F238E27FC236}">
                <a16:creationId xmlns:a16="http://schemas.microsoft.com/office/drawing/2014/main" id="{D0BA6624-DE4E-4885-B009-D8F1AAB9E5AF}"/>
              </a:ext>
            </a:extLst>
          </p:cNvPr>
          <p:cNvSpPr>
            <a:spLocks noGrp="1"/>
          </p:cNvSpPr>
          <p:nvPr>
            <p:ph type="title"/>
          </p:nvPr>
        </p:nvSpPr>
        <p:spPr>
          <a:xfrm>
            <a:off x="4724400" y="277813"/>
            <a:ext cx="3962400" cy="1322387"/>
          </a:xfrm>
        </p:spPr>
        <p:txBody>
          <a:bodyPr/>
          <a:lstStyle/>
          <a:p>
            <a:pPr eaLnBrk="1" hangingPunct="1"/>
            <a:r>
              <a:rPr lang="en-US" altLang="en-US"/>
              <a:t>Nomenclature</a:t>
            </a:r>
          </a:p>
        </p:txBody>
      </p:sp>
    </p:spTree>
  </p:cSld>
  <p:clrMapOvr>
    <a:masterClrMapping/>
  </p:clrMapOvr>
  <p:transition advTm="1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497EADE-8E89-4E6B-8F3A-92C738F4CBB3}"/>
              </a:ext>
            </a:extLst>
          </p:cNvPr>
          <p:cNvSpPr>
            <a:spLocks noGrp="1"/>
          </p:cNvSpPr>
          <p:nvPr>
            <p:ph type="title"/>
          </p:nvPr>
        </p:nvSpPr>
        <p:spPr/>
        <p:txBody>
          <a:bodyPr/>
          <a:lstStyle/>
          <a:p>
            <a:pPr eaLnBrk="1" hangingPunct="1"/>
            <a:r>
              <a:rPr lang="en-US" altLang="en-US"/>
              <a:t>Spuria</a:t>
            </a:r>
            <a:br>
              <a:rPr lang="en-US" altLang="en-US"/>
            </a:br>
            <a:r>
              <a:rPr lang="en-US" altLang="en-US"/>
              <a:t>(not a bearded iris)</a:t>
            </a:r>
          </a:p>
        </p:txBody>
      </p:sp>
      <p:sp>
        <p:nvSpPr>
          <p:cNvPr id="57347" name="Date Placeholder 2">
            <a:extLst>
              <a:ext uri="{FF2B5EF4-FFF2-40B4-BE49-F238E27FC236}">
                <a16:creationId xmlns:a16="http://schemas.microsoft.com/office/drawing/2014/main" id="{7D01AAA7-5237-485F-9060-3C7B6FCD646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01EAEA8-6A10-47CC-86CF-3FAEF72D4CA4}"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57348" name="Slide Number Placeholder 3">
            <a:extLst>
              <a:ext uri="{FF2B5EF4-FFF2-40B4-BE49-F238E27FC236}">
                <a16:creationId xmlns:a16="http://schemas.microsoft.com/office/drawing/2014/main" id="{C3660C77-17CE-4318-AA77-B259E2EAB07B}"/>
              </a:ext>
            </a:extLst>
          </p:cNvPr>
          <p:cNvSpPr>
            <a:spLocks noGrp="1"/>
          </p:cNvSpPr>
          <p:nvPr>
            <p:ph type="sldNum" sz="quarter" idx="12"/>
          </p:nvPr>
        </p:nvSpPr>
        <p:spPr>
          <a:xfrm>
            <a:off x="6975475" y="6365875"/>
            <a:ext cx="2133600" cy="457200"/>
          </a:xfrm>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B71F80E-35B1-4029-A0AB-18C706CED5AE}" type="slidenum">
              <a:rPr lang="en-US" altLang="en-US" b="0" i="0">
                <a:solidFill>
                  <a:schemeClr val="accent2"/>
                </a:solidFill>
                <a:latin typeface="Garamond" panose="02020404030301010803" pitchFamily="18" charset="0"/>
              </a:rPr>
              <a:pPr eaLnBrk="1" hangingPunct="1"/>
              <a:t>23</a:t>
            </a:fld>
            <a:endParaRPr lang="en-US" altLang="en-US" b="0" i="0">
              <a:solidFill>
                <a:schemeClr val="accent2"/>
              </a:solidFill>
              <a:latin typeface="Garamond" panose="02020404030301010803" pitchFamily="18" charset="0"/>
            </a:endParaRPr>
          </a:p>
        </p:txBody>
      </p:sp>
      <p:pic>
        <p:nvPicPr>
          <p:cNvPr id="57349" name="Picture 2">
            <a:extLst>
              <a:ext uri="{FF2B5EF4-FFF2-40B4-BE49-F238E27FC236}">
                <a16:creationId xmlns:a16="http://schemas.microsoft.com/office/drawing/2014/main" id="{91E2AD4A-7E24-409E-B894-35E8B0B74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400208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3CAB981-0936-4387-8C6B-5236D41B1C89}"/>
              </a:ext>
            </a:extLst>
          </p:cNvPr>
          <p:cNvSpPr txBox="1"/>
          <p:nvPr/>
        </p:nvSpPr>
        <p:spPr>
          <a:xfrm>
            <a:off x="1066800" y="5788025"/>
            <a:ext cx="3211513" cy="923925"/>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cs typeface="Arial" charset="0"/>
              </a:rPr>
              <a:t>Adriatic Blue</a:t>
            </a:r>
            <a:br>
              <a:rPr lang="en-US" sz="1800" dirty="0">
                <a:effectLst>
                  <a:outerShdw blurRad="38100" dist="38100" dir="2700000" algn="tl">
                    <a:srgbClr val="000000">
                      <a:alpha val="43137"/>
                    </a:srgbClr>
                  </a:outerShdw>
                </a:effectLst>
                <a:cs typeface="Arial" charset="0"/>
              </a:rPr>
            </a:br>
            <a:r>
              <a:rPr lang="en-US" sz="1800" dirty="0" err="1">
                <a:effectLst>
                  <a:outerShdw blurRad="38100" dist="38100" dir="2700000" algn="tl">
                    <a:srgbClr val="000000">
                      <a:alpha val="43137"/>
                    </a:srgbClr>
                  </a:outerShdw>
                </a:effectLst>
                <a:cs typeface="Arial" charset="0"/>
              </a:rPr>
              <a:t>Niswonger</a:t>
            </a:r>
            <a:r>
              <a:rPr lang="en-US" sz="1800" dirty="0">
                <a:effectLst>
                  <a:outerShdw blurRad="38100" dist="38100" dir="2700000" algn="tl">
                    <a:srgbClr val="000000">
                      <a:alpha val="43137"/>
                    </a:srgbClr>
                  </a:outerShdw>
                </a:effectLst>
                <a:cs typeface="Arial" charset="0"/>
              </a:rPr>
              <a:t>, 1995</a:t>
            </a:r>
          </a:p>
          <a:p>
            <a:pPr>
              <a:defRPr/>
            </a:pPr>
            <a:endParaRPr lang="en-US" sz="1800" dirty="0">
              <a:effectLst>
                <a:outerShdw blurRad="38100" dist="38100" dir="2700000" algn="tl">
                  <a:srgbClr val="000000">
                    <a:alpha val="43137"/>
                  </a:srgbClr>
                </a:outerShdw>
              </a:effectLst>
              <a:cs typeface="Arial" charset="0"/>
            </a:endParaRPr>
          </a:p>
        </p:txBody>
      </p:sp>
      <p:sp>
        <p:nvSpPr>
          <p:cNvPr id="7" name="Content Placeholder 2">
            <a:extLst>
              <a:ext uri="{FF2B5EF4-FFF2-40B4-BE49-F238E27FC236}">
                <a16:creationId xmlns:a16="http://schemas.microsoft.com/office/drawing/2014/main" id="{3D4E4E3E-E3B1-4325-8029-5A8DB5FA3E10}"/>
              </a:ext>
            </a:extLst>
          </p:cNvPr>
          <p:cNvSpPr txBox="1">
            <a:spLocks/>
          </p:cNvSpPr>
          <p:nvPr/>
        </p:nvSpPr>
        <p:spPr>
          <a:xfrm>
            <a:off x="4800600" y="1752600"/>
            <a:ext cx="4191000" cy="4572000"/>
          </a:xfrm>
          <a:prstGeom prst="rect">
            <a:avLst/>
          </a:prstGeom>
        </p:spPr>
        <p:txBody>
          <a:bodyPr/>
          <a:lstStyle>
            <a:lvl1pPr marL="342900" indent="-342900" algn="l" rtl="0" fontAlgn="base">
              <a:spcBef>
                <a:spcPct val="20000"/>
              </a:spcBef>
              <a:spcAft>
                <a:spcPct val="0"/>
              </a:spcAft>
              <a:buClr>
                <a:schemeClr val="accent2"/>
              </a:buClr>
              <a:buSzPct val="65000"/>
              <a:buFont typeface="Wingdings" pitchFamily="2" charset="2"/>
              <a:buChar char="n"/>
              <a:defRPr sz="2400" b="1">
                <a:solidFill>
                  <a:srgbClr val="993300"/>
                </a:solidFill>
                <a:latin typeface="+mn-lt"/>
                <a:ea typeface="+mn-ea"/>
                <a:cs typeface="+mn-cs"/>
              </a:defRPr>
            </a:lvl1pPr>
            <a:lvl2pPr marL="669925" indent="-325438" algn="l" rtl="0" fontAlgn="base">
              <a:spcBef>
                <a:spcPct val="20000"/>
              </a:spcBef>
              <a:spcAft>
                <a:spcPct val="0"/>
              </a:spcAft>
              <a:buClr>
                <a:schemeClr val="accent2"/>
              </a:buClr>
              <a:buFont typeface="Wingdings" pitchFamily="2" charset="2"/>
              <a:buChar char="§"/>
              <a:defRPr sz="2400" b="1">
                <a:solidFill>
                  <a:srgbClr val="993300"/>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400">
                <a:solidFill>
                  <a:srgbClr val="993300"/>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400">
                <a:solidFill>
                  <a:srgbClr val="993300"/>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400">
                <a:solidFill>
                  <a:srgbClr val="993300"/>
                </a:solidFill>
                <a:latin typeface="+mj-lt"/>
                <a:cs typeface="+mn-cs"/>
              </a:defRPr>
            </a:lvl9pPr>
          </a:lstStyle>
          <a:p>
            <a:pPr>
              <a:defRPr/>
            </a:pPr>
            <a:r>
              <a:rPr lang="en-US" i="0" dirty="0" err="1"/>
              <a:t>Spuria</a:t>
            </a:r>
            <a:r>
              <a:rPr lang="en-US" i="0" dirty="0"/>
              <a:t> are beardless iris, originating from the Mediterranean area of Europe. </a:t>
            </a:r>
            <a:r>
              <a:rPr lang="en-US" i="0" dirty="0" err="1"/>
              <a:t>Spuria</a:t>
            </a:r>
            <a:r>
              <a:rPr lang="en-US" i="0" dirty="0"/>
              <a:t> iris are one of the tallest of iris, reaching a height of 5 feet or more.  Experience has shown that </a:t>
            </a:r>
            <a:r>
              <a:rPr lang="en-US" i="0" dirty="0" err="1"/>
              <a:t>spuria</a:t>
            </a:r>
            <a:r>
              <a:rPr lang="en-US" i="0" dirty="0"/>
              <a:t> iris perform better in areas of the country where the summer months are dry.  They like alkaline soil</a:t>
            </a:r>
            <a:endParaRPr lang="en-US" i="0" dirty="0">
              <a:effectLst>
                <a:outerShdw blurRad="38100" dist="38100" dir="2700000" algn="tl">
                  <a:srgbClr val="000000">
                    <a:alpha val="43137"/>
                  </a:srgbClr>
                </a:outerShdw>
              </a:effectLst>
            </a:endParaRPr>
          </a:p>
        </p:txBody>
      </p:sp>
    </p:spTree>
  </p:cSld>
  <p:clrMapOvr>
    <a:masterClrMapping/>
  </p:clrMapOvr>
  <p:transition advTm="1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a:extLst>
              <a:ext uri="{FF2B5EF4-FFF2-40B4-BE49-F238E27FC236}">
                <a16:creationId xmlns:a16="http://schemas.microsoft.com/office/drawing/2014/main" id="{D5D910B9-A0D1-47DC-841F-A5306DDA0BBC}"/>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1A451B3-4B66-4AB5-8B87-D576982A587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58371" name="Slide Number Placeholder 5">
            <a:extLst>
              <a:ext uri="{FF2B5EF4-FFF2-40B4-BE49-F238E27FC236}">
                <a16:creationId xmlns:a16="http://schemas.microsoft.com/office/drawing/2014/main" id="{2D1B2420-9E0E-41D3-91F8-C66EA95144A4}"/>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5C5F980-7BE0-4A2D-9F6C-53BC120E54EC}" type="slidenum">
              <a:rPr lang="en-US" altLang="en-US" b="0" i="0">
                <a:solidFill>
                  <a:schemeClr val="accent2"/>
                </a:solidFill>
                <a:latin typeface="Garamond" panose="02020404030301010803" pitchFamily="18" charset="0"/>
              </a:rPr>
              <a:pPr eaLnBrk="1" hangingPunct="1"/>
              <a:t>24</a:t>
            </a:fld>
            <a:endParaRPr lang="en-US" altLang="en-US" b="0" i="0">
              <a:solidFill>
                <a:schemeClr val="accent2"/>
              </a:solidFill>
              <a:latin typeface="Garamond" panose="02020404030301010803" pitchFamily="18" charset="0"/>
            </a:endParaRPr>
          </a:p>
        </p:txBody>
      </p:sp>
      <p:sp>
        <p:nvSpPr>
          <p:cNvPr id="58372" name="Rectangle 2">
            <a:extLst>
              <a:ext uri="{FF2B5EF4-FFF2-40B4-BE49-F238E27FC236}">
                <a16:creationId xmlns:a16="http://schemas.microsoft.com/office/drawing/2014/main" id="{0FA7816B-B09C-4E8E-A5C9-13A8BEDAB3B1}"/>
              </a:ext>
            </a:extLst>
          </p:cNvPr>
          <p:cNvSpPr>
            <a:spLocks noGrp="1" noChangeArrowheads="1"/>
          </p:cNvSpPr>
          <p:nvPr>
            <p:ph type="title"/>
          </p:nvPr>
        </p:nvSpPr>
        <p:spPr/>
        <p:txBody>
          <a:bodyPr/>
          <a:lstStyle/>
          <a:p>
            <a:pPr eaLnBrk="1" hangingPunct="1"/>
            <a:r>
              <a:rPr lang="en-US" altLang="en-US"/>
              <a:t>Spurias</a:t>
            </a:r>
          </a:p>
        </p:txBody>
      </p:sp>
      <p:sp>
        <p:nvSpPr>
          <p:cNvPr id="58373" name="Rectangle 3">
            <a:extLst>
              <a:ext uri="{FF2B5EF4-FFF2-40B4-BE49-F238E27FC236}">
                <a16:creationId xmlns:a16="http://schemas.microsoft.com/office/drawing/2014/main" id="{6CD68FFA-0087-4C1A-8C08-CF37429E31B0}"/>
              </a:ext>
            </a:extLst>
          </p:cNvPr>
          <p:cNvSpPr>
            <a:spLocks noGrp="1" noChangeArrowheads="1"/>
          </p:cNvSpPr>
          <p:nvPr>
            <p:ph type="body" idx="1"/>
          </p:nvPr>
        </p:nvSpPr>
        <p:spPr>
          <a:xfrm>
            <a:off x="1676400" y="1371600"/>
            <a:ext cx="7315200" cy="5257800"/>
          </a:xfrm>
        </p:spPr>
        <p:txBody>
          <a:bodyPr/>
          <a:lstStyle/>
          <a:p>
            <a:pPr eaLnBrk="1" hangingPunct="1"/>
            <a:r>
              <a:rPr lang="en-US" altLang="en-US"/>
              <a:t>Bloom after the TB in May</a:t>
            </a:r>
          </a:p>
          <a:p>
            <a:pPr eaLnBrk="1" hangingPunct="1"/>
            <a:r>
              <a:rPr lang="en-US" altLang="en-US"/>
              <a:t>1’ to 5’</a:t>
            </a:r>
          </a:p>
          <a:p>
            <a:pPr eaLnBrk="1" hangingPunct="1"/>
            <a:r>
              <a:rPr lang="en-US" altLang="en-US"/>
              <a:t>Leave in ground (10 year clumps are not uncommon)</a:t>
            </a:r>
          </a:p>
          <a:p>
            <a:pPr eaLnBrk="1" hangingPunct="1"/>
            <a:r>
              <a:rPr lang="en-US" altLang="en-US"/>
              <a:t>Can mulch</a:t>
            </a:r>
          </a:p>
          <a:p>
            <a:pPr eaLnBrk="1" hangingPunct="1"/>
            <a:r>
              <a:rPr lang="en-US" altLang="en-US"/>
              <a:t>Tougher flower</a:t>
            </a:r>
          </a:p>
          <a:p>
            <a:pPr eaLnBrk="1" hangingPunct="1"/>
            <a:r>
              <a:rPr lang="en-US" altLang="en-US"/>
              <a:t>Florist uses them, landscapers uses them</a:t>
            </a:r>
          </a:p>
          <a:p>
            <a:pPr eaLnBrk="1" hangingPunct="1"/>
            <a:r>
              <a:rPr lang="en-US" altLang="en-US"/>
              <a:t>They have only been bred for 3-4 generations</a:t>
            </a:r>
          </a:p>
          <a:p>
            <a:pPr eaLnBrk="1" hangingPunct="1"/>
            <a:r>
              <a:rPr lang="en-US" altLang="en-US"/>
              <a:t>There are 50000+ TB but only 700 Spurias</a:t>
            </a:r>
          </a:p>
          <a:p>
            <a:pPr eaLnBrk="1" hangingPunct="1"/>
            <a:r>
              <a:rPr lang="en-US" altLang="en-US"/>
              <a:t>Majority summer dormant. Can trim foliage in July for dormant types.</a:t>
            </a:r>
          </a:p>
          <a:p>
            <a:pPr eaLnBrk="1" hangingPunct="1"/>
            <a:r>
              <a:rPr lang="en-US" altLang="en-US"/>
              <a:t>Likes alkaline soil (that’s us!)</a:t>
            </a:r>
          </a:p>
          <a:p>
            <a:pPr eaLnBrk="1" hangingPunct="1"/>
            <a:endParaRPr lang="en-US" alt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a:extLst>
              <a:ext uri="{FF2B5EF4-FFF2-40B4-BE49-F238E27FC236}">
                <a16:creationId xmlns:a16="http://schemas.microsoft.com/office/drawing/2014/main" id="{A40A9060-0254-41D8-9050-E10796C9957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5C3C2CF-AB94-4DAA-BBE3-2236A453A1F1}"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0419" name="Slide Number Placeholder 5">
            <a:extLst>
              <a:ext uri="{FF2B5EF4-FFF2-40B4-BE49-F238E27FC236}">
                <a16:creationId xmlns:a16="http://schemas.microsoft.com/office/drawing/2014/main" id="{F518473A-ACBD-434C-B0F4-6D2B0AFA489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D1757DD-2323-4532-9E63-D70D969A7F06}" type="slidenum">
              <a:rPr lang="en-US" altLang="en-US" b="0" i="0">
                <a:solidFill>
                  <a:schemeClr val="accent2"/>
                </a:solidFill>
                <a:latin typeface="Garamond" panose="02020404030301010803" pitchFamily="18" charset="0"/>
              </a:rPr>
              <a:pPr eaLnBrk="1" hangingPunct="1"/>
              <a:t>25</a:t>
            </a:fld>
            <a:endParaRPr lang="en-US" altLang="en-US" b="0" i="0">
              <a:solidFill>
                <a:schemeClr val="accent2"/>
              </a:solidFill>
              <a:latin typeface="Garamond" panose="02020404030301010803" pitchFamily="18" charset="0"/>
            </a:endParaRPr>
          </a:p>
        </p:txBody>
      </p:sp>
      <p:sp>
        <p:nvSpPr>
          <p:cNvPr id="60420" name="Rectangle 2">
            <a:extLst>
              <a:ext uri="{FF2B5EF4-FFF2-40B4-BE49-F238E27FC236}">
                <a16:creationId xmlns:a16="http://schemas.microsoft.com/office/drawing/2014/main" id="{3FA7CF67-3207-407F-9A49-765B51DA4F1A}"/>
              </a:ext>
            </a:extLst>
          </p:cNvPr>
          <p:cNvSpPr>
            <a:spLocks noGrp="1" noChangeArrowheads="1"/>
          </p:cNvSpPr>
          <p:nvPr>
            <p:ph type="title"/>
          </p:nvPr>
        </p:nvSpPr>
        <p:spPr>
          <a:xfrm>
            <a:off x="6096000" y="609600"/>
            <a:ext cx="2286000" cy="1322388"/>
          </a:xfrm>
        </p:spPr>
        <p:txBody>
          <a:bodyPr/>
          <a:lstStyle/>
          <a:p>
            <a:pPr eaLnBrk="1" hangingPunct="1"/>
            <a:r>
              <a:rPr lang="en-US" altLang="en-US"/>
              <a:t>Spurias</a:t>
            </a:r>
          </a:p>
        </p:txBody>
      </p:sp>
      <p:pic>
        <p:nvPicPr>
          <p:cNvPr id="60421" name="Picture 3" descr="SPU_Eye of the TIger">
            <a:extLst>
              <a:ext uri="{FF2B5EF4-FFF2-40B4-BE49-F238E27FC236}">
                <a16:creationId xmlns:a16="http://schemas.microsoft.com/office/drawing/2014/main" id="{E52C8157-2D7E-409C-99B0-8720E857D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325688"/>
            <a:ext cx="4876800" cy="4532312"/>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0422" name="Picture 4" descr="SPU_Oriental Beauty">
            <a:extLst>
              <a:ext uri="{FF2B5EF4-FFF2-40B4-BE49-F238E27FC236}">
                <a16:creationId xmlns:a16="http://schemas.microsoft.com/office/drawing/2014/main" id="{02022838-C903-40A8-94E7-E07F1F780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8700"/>
            <a:ext cx="3003550" cy="45593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0423" name="Picture 5" descr="SPU_Franankins">
            <a:extLst>
              <a:ext uri="{FF2B5EF4-FFF2-40B4-BE49-F238E27FC236}">
                <a16:creationId xmlns:a16="http://schemas.microsoft.com/office/drawing/2014/main" id="{5D0062A4-D043-4226-B62B-A11001E10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52400"/>
            <a:ext cx="2843213" cy="38862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a:extLst>
              <a:ext uri="{FF2B5EF4-FFF2-40B4-BE49-F238E27FC236}">
                <a16:creationId xmlns:a16="http://schemas.microsoft.com/office/drawing/2014/main" id="{4AC7909B-E566-4FAF-AE79-E716B6E6F81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09AED95-6350-4DA7-9572-01CAC07D7C0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1443" name="Slide Number Placeholder 5">
            <a:extLst>
              <a:ext uri="{FF2B5EF4-FFF2-40B4-BE49-F238E27FC236}">
                <a16:creationId xmlns:a16="http://schemas.microsoft.com/office/drawing/2014/main" id="{6A6CF132-EB93-40D6-B716-FA2818451CBF}"/>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B38E8A6-6DC6-4F2B-B3FD-B289A92CFCC8}" type="slidenum">
              <a:rPr lang="en-US" altLang="en-US" b="0" i="0">
                <a:solidFill>
                  <a:schemeClr val="accent2"/>
                </a:solidFill>
                <a:latin typeface="Garamond" panose="02020404030301010803" pitchFamily="18" charset="0"/>
              </a:rPr>
              <a:pPr eaLnBrk="1" hangingPunct="1"/>
              <a:t>26</a:t>
            </a:fld>
            <a:endParaRPr lang="en-US" altLang="en-US" b="0" i="0">
              <a:solidFill>
                <a:schemeClr val="accent2"/>
              </a:solidFill>
              <a:latin typeface="Garamond" panose="02020404030301010803" pitchFamily="18" charset="0"/>
            </a:endParaRPr>
          </a:p>
        </p:txBody>
      </p:sp>
      <p:sp>
        <p:nvSpPr>
          <p:cNvPr id="61444" name="Rectangle 2">
            <a:extLst>
              <a:ext uri="{FF2B5EF4-FFF2-40B4-BE49-F238E27FC236}">
                <a16:creationId xmlns:a16="http://schemas.microsoft.com/office/drawing/2014/main" id="{41E8CC69-5764-4C83-A102-53159B1A2A73}"/>
              </a:ext>
            </a:extLst>
          </p:cNvPr>
          <p:cNvSpPr>
            <a:spLocks noGrp="1" noChangeArrowheads="1"/>
          </p:cNvSpPr>
          <p:nvPr>
            <p:ph type="title"/>
          </p:nvPr>
        </p:nvSpPr>
        <p:spPr>
          <a:xfrm>
            <a:off x="3276600" y="304800"/>
            <a:ext cx="5410200" cy="1322388"/>
          </a:xfrm>
        </p:spPr>
        <p:txBody>
          <a:bodyPr/>
          <a:lstStyle/>
          <a:p>
            <a:pPr eaLnBrk="1" hangingPunct="1"/>
            <a:r>
              <a:rPr lang="en-US" altLang="en-US"/>
              <a:t>Planting Spurias</a:t>
            </a:r>
          </a:p>
        </p:txBody>
      </p:sp>
      <p:sp>
        <p:nvSpPr>
          <p:cNvPr id="61445" name="Rectangle 3">
            <a:extLst>
              <a:ext uri="{FF2B5EF4-FFF2-40B4-BE49-F238E27FC236}">
                <a16:creationId xmlns:a16="http://schemas.microsoft.com/office/drawing/2014/main" id="{020415E2-2F3A-4795-A308-DE3EE987C2E3}"/>
              </a:ext>
            </a:extLst>
          </p:cNvPr>
          <p:cNvSpPr>
            <a:spLocks noGrp="1" noChangeArrowheads="1"/>
          </p:cNvSpPr>
          <p:nvPr>
            <p:ph type="body" idx="1"/>
          </p:nvPr>
        </p:nvSpPr>
        <p:spPr>
          <a:xfrm>
            <a:off x="4724400" y="990600"/>
            <a:ext cx="4419600" cy="5867400"/>
          </a:xfrm>
        </p:spPr>
        <p:txBody>
          <a:bodyPr/>
          <a:lstStyle/>
          <a:p>
            <a:pPr eaLnBrk="1" hangingPunct="1"/>
            <a:r>
              <a:rPr lang="en-US" altLang="en-US"/>
              <a:t>Spurias are shipped moist in a diaper in a plastic bag.</a:t>
            </a:r>
          </a:p>
          <a:p>
            <a:pPr eaLnBrk="1" hangingPunct="1"/>
            <a:r>
              <a:rPr lang="en-US" altLang="en-US"/>
              <a:t>Plant immediately or store in your fridge in a bag with a wet towel.  Plant within the next week. KEEP moist for two weeks</a:t>
            </a:r>
          </a:p>
          <a:p>
            <a:pPr eaLnBrk="1" hangingPunct="1"/>
            <a:r>
              <a:rPr lang="en-US" altLang="en-US"/>
              <a:t>Hardy after established. Don’t water much in the summer.  Water spring, winter, fall.</a:t>
            </a:r>
          </a:p>
          <a:p>
            <a:pPr eaLnBrk="1" hangingPunct="1"/>
            <a:r>
              <a:rPr lang="en-US" altLang="en-US"/>
              <a:t>Cut off old bloom stocks to increase growth.</a:t>
            </a:r>
          </a:p>
          <a:p>
            <a:pPr eaLnBrk="1" hangingPunct="1"/>
            <a:endParaRPr lang="en-US" altLang="en-US"/>
          </a:p>
        </p:txBody>
      </p:sp>
      <p:pic>
        <p:nvPicPr>
          <p:cNvPr id="61446" name="Picture 4" descr="006">
            <a:extLst>
              <a:ext uri="{FF2B5EF4-FFF2-40B4-BE49-F238E27FC236}">
                <a16:creationId xmlns:a16="http://schemas.microsoft.com/office/drawing/2014/main" id="{050CB163-49B0-4608-8ABB-0791E9F3B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19600"/>
            <a:ext cx="4114800" cy="24384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5" descr="001">
            <a:extLst>
              <a:ext uri="{FF2B5EF4-FFF2-40B4-BE49-F238E27FC236}">
                <a16:creationId xmlns:a16="http://schemas.microsoft.com/office/drawing/2014/main" id="{86B10218-451E-4BEE-A619-E6F1EF15E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4114800" cy="25146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2B14B3-4DBD-41C3-A710-680816F2123E}"/>
              </a:ext>
            </a:extLst>
          </p:cNvPr>
          <p:cNvSpPr txBox="1"/>
          <p:nvPr/>
        </p:nvSpPr>
        <p:spPr>
          <a:xfrm>
            <a:off x="4648200" y="6178550"/>
            <a:ext cx="4068763" cy="461963"/>
          </a:xfrm>
          <a:prstGeom prst="rect">
            <a:avLst/>
          </a:prstGeom>
          <a:noFill/>
        </p:spPr>
        <p:txBody>
          <a:bodyPr wrap="none">
            <a:spAutoFit/>
          </a:bodyPr>
          <a:lstStyle/>
          <a:p>
            <a:pPr>
              <a:defRPr/>
            </a:pPr>
            <a:r>
              <a:rPr lang="en-US" sz="2400" dirty="0">
                <a:solidFill>
                  <a:srgbClr val="00B050"/>
                </a:solidFill>
                <a:effectLst>
                  <a:outerShdw blurRad="38100" dist="38100" dir="2700000" algn="tl">
                    <a:srgbClr val="000000">
                      <a:alpha val="43137"/>
                    </a:srgbClr>
                  </a:outerShdw>
                </a:effectLst>
                <a:cs typeface="Arial" charset="0"/>
                <a:hlinkClick r:id="rId5"/>
              </a:rPr>
              <a:t>http://www.spuriairis.com</a:t>
            </a:r>
            <a:endParaRPr lang="en-US" sz="2400" dirty="0">
              <a:solidFill>
                <a:srgbClr val="00B050"/>
              </a:solidFill>
              <a:effectLst>
                <a:outerShdw blurRad="38100" dist="38100" dir="2700000" algn="tl">
                  <a:srgbClr val="000000">
                    <a:alpha val="43137"/>
                  </a:srgbClr>
                </a:outerShdw>
              </a:effectLst>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F08C-6BF6-4EAE-ABCA-22298A302C65}"/>
              </a:ext>
            </a:extLst>
          </p:cNvPr>
          <p:cNvSpPr>
            <a:spLocks noGrp="1"/>
          </p:cNvSpPr>
          <p:nvPr>
            <p:ph type="title"/>
          </p:nvPr>
        </p:nvSpPr>
        <p:spPr/>
        <p:txBody>
          <a:bodyPr/>
          <a:lstStyle/>
          <a:p>
            <a:r>
              <a:rPr lang="en-US" dirty="0"/>
              <a:t>Louisiana Irises</a:t>
            </a:r>
          </a:p>
        </p:txBody>
      </p:sp>
      <p:sp>
        <p:nvSpPr>
          <p:cNvPr id="3" name="Content Placeholder 2">
            <a:extLst>
              <a:ext uri="{FF2B5EF4-FFF2-40B4-BE49-F238E27FC236}">
                <a16:creationId xmlns:a16="http://schemas.microsoft.com/office/drawing/2014/main" id="{10451205-B187-464A-A44A-26C9ED5AE46D}"/>
              </a:ext>
            </a:extLst>
          </p:cNvPr>
          <p:cNvSpPr>
            <a:spLocks noGrp="1"/>
          </p:cNvSpPr>
          <p:nvPr>
            <p:ph idx="1"/>
          </p:nvPr>
        </p:nvSpPr>
        <p:spPr/>
        <p:txBody>
          <a:bodyPr/>
          <a:lstStyle/>
          <a:p>
            <a:r>
              <a:rPr lang="en-US" dirty="0"/>
              <a:t>Need swamp or bog conditions.</a:t>
            </a:r>
          </a:p>
          <a:p>
            <a:r>
              <a:rPr lang="en-US" dirty="0"/>
              <a:t>Keep moist</a:t>
            </a:r>
          </a:p>
          <a:p>
            <a:r>
              <a:rPr lang="en-US" dirty="0"/>
              <a:t>Can grow in ground with daily watering.</a:t>
            </a:r>
          </a:p>
          <a:p>
            <a:r>
              <a:rPr lang="en-US" dirty="0"/>
              <a:t>Can grow in buckets.  Use quality soil.</a:t>
            </a:r>
          </a:p>
        </p:txBody>
      </p:sp>
      <p:sp>
        <p:nvSpPr>
          <p:cNvPr id="4" name="Date Placeholder 3">
            <a:extLst>
              <a:ext uri="{FF2B5EF4-FFF2-40B4-BE49-F238E27FC236}">
                <a16:creationId xmlns:a16="http://schemas.microsoft.com/office/drawing/2014/main" id="{08DE5BB7-73E1-4C9F-807C-ABAE30148D3F}"/>
              </a:ext>
            </a:extLst>
          </p:cNvPr>
          <p:cNvSpPr>
            <a:spLocks noGrp="1"/>
          </p:cNvSpPr>
          <p:nvPr>
            <p:ph type="dt" sz="half" idx="10"/>
          </p:nvPr>
        </p:nvSpPr>
        <p:spPr/>
        <p:txBody>
          <a:bodyPr/>
          <a:lstStyle/>
          <a:p>
            <a:pPr>
              <a:defRPr/>
            </a:pPr>
            <a:fld id="{01A73897-BCF1-4FDB-9F01-8C0A638496CA}" type="datetime1">
              <a:rPr lang="en-US" smtClean="0"/>
              <a:pPr>
                <a:defRPr/>
              </a:pPr>
              <a:t>11/30/2021</a:t>
            </a:fld>
            <a:endParaRPr lang="en-US" altLang="en-US"/>
          </a:p>
        </p:txBody>
      </p:sp>
      <p:sp>
        <p:nvSpPr>
          <p:cNvPr id="5" name="Slide Number Placeholder 4">
            <a:extLst>
              <a:ext uri="{FF2B5EF4-FFF2-40B4-BE49-F238E27FC236}">
                <a16:creationId xmlns:a16="http://schemas.microsoft.com/office/drawing/2014/main" id="{8509B9A4-9F6B-46E5-B13A-1AC5C488F688}"/>
              </a:ext>
            </a:extLst>
          </p:cNvPr>
          <p:cNvSpPr>
            <a:spLocks noGrp="1"/>
          </p:cNvSpPr>
          <p:nvPr>
            <p:ph type="sldNum" sz="quarter" idx="12"/>
          </p:nvPr>
        </p:nvSpPr>
        <p:spPr/>
        <p:txBody>
          <a:bodyPr/>
          <a:lstStyle/>
          <a:p>
            <a:fld id="{B9182725-8751-4D92-8BBE-5DCDFF40B65D}" type="slidenum">
              <a:rPr lang="en-US" altLang="en-US" smtClean="0"/>
              <a:pPr/>
              <a:t>27</a:t>
            </a:fld>
            <a:endParaRPr lang="en-US" altLang="en-US"/>
          </a:p>
        </p:txBody>
      </p:sp>
      <p:pic>
        <p:nvPicPr>
          <p:cNvPr id="7" name="Picture 6" descr="A green plant in a garden&#10;&#10;Description automatically generated">
            <a:extLst>
              <a:ext uri="{FF2B5EF4-FFF2-40B4-BE49-F238E27FC236}">
                <a16:creationId xmlns:a16="http://schemas.microsoft.com/office/drawing/2014/main" id="{D5512499-616F-4748-B421-BC1CA755A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691" y="1119948"/>
            <a:ext cx="2875109" cy="4302125"/>
          </a:xfrm>
          <a:prstGeom prst="rect">
            <a:avLst/>
          </a:prstGeom>
        </p:spPr>
      </p:pic>
      <p:pic>
        <p:nvPicPr>
          <p:cNvPr id="9" name="Picture 8" descr="A plant in a garden&#10;&#10;Description automatically generated">
            <a:extLst>
              <a:ext uri="{FF2B5EF4-FFF2-40B4-BE49-F238E27FC236}">
                <a16:creationId xmlns:a16="http://schemas.microsoft.com/office/drawing/2014/main" id="{7CE9884C-F1A3-4BA8-8622-32E4D13C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61" y="2057400"/>
            <a:ext cx="2857500" cy="3810000"/>
          </a:xfrm>
          <a:prstGeom prst="rect">
            <a:avLst/>
          </a:prstGeom>
        </p:spPr>
      </p:pic>
      <p:sp>
        <p:nvSpPr>
          <p:cNvPr id="10" name="TextBox 9">
            <a:extLst>
              <a:ext uri="{FF2B5EF4-FFF2-40B4-BE49-F238E27FC236}">
                <a16:creationId xmlns:a16="http://schemas.microsoft.com/office/drawing/2014/main" id="{7206821D-F01E-41EC-8566-8F8D92CAC01C}"/>
              </a:ext>
            </a:extLst>
          </p:cNvPr>
          <p:cNvSpPr txBox="1"/>
          <p:nvPr/>
        </p:nvSpPr>
        <p:spPr>
          <a:xfrm>
            <a:off x="1142999" y="6096000"/>
            <a:ext cx="1856961" cy="276999"/>
          </a:xfrm>
          <a:prstGeom prst="rect">
            <a:avLst/>
          </a:prstGeom>
          <a:noFill/>
        </p:spPr>
        <p:txBody>
          <a:bodyPr wrap="square" rtlCol="0">
            <a:spAutoFit/>
          </a:bodyPr>
          <a:lstStyle/>
          <a:p>
            <a:r>
              <a:rPr lang="en-US" dirty="0"/>
              <a:t>Little </a:t>
            </a:r>
            <a:r>
              <a:rPr lang="en-US" dirty="0" err="1"/>
              <a:t>Ganster</a:t>
            </a:r>
            <a:r>
              <a:rPr lang="en-US" dirty="0"/>
              <a:t>, LA</a:t>
            </a:r>
          </a:p>
        </p:txBody>
      </p:sp>
      <p:sp>
        <p:nvSpPr>
          <p:cNvPr id="11" name="TextBox 10">
            <a:extLst>
              <a:ext uri="{FF2B5EF4-FFF2-40B4-BE49-F238E27FC236}">
                <a16:creationId xmlns:a16="http://schemas.microsoft.com/office/drawing/2014/main" id="{CB74078B-C200-4DFC-A2D1-52A67F64C856}"/>
              </a:ext>
            </a:extLst>
          </p:cNvPr>
          <p:cNvSpPr txBox="1"/>
          <p:nvPr/>
        </p:nvSpPr>
        <p:spPr>
          <a:xfrm>
            <a:off x="3426669" y="5607603"/>
            <a:ext cx="1856961" cy="276999"/>
          </a:xfrm>
          <a:prstGeom prst="rect">
            <a:avLst/>
          </a:prstGeom>
          <a:noFill/>
        </p:spPr>
        <p:txBody>
          <a:bodyPr wrap="square" rtlCol="0">
            <a:spAutoFit/>
          </a:bodyPr>
          <a:lstStyle/>
          <a:p>
            <a:r>
              <a:rPr lang="en-US" dirty="0"/>
              <a:t>Changing Shadows, LA</a:t>
            </a:r>
          </a:p>
        </p:txBody>
      </p:sp>
    </p:spTree>
    <p:extLst>
      <p:ext uri="{BB962C8B-B14F-4D97-AF65-F5344CB8AC3E}">
        <p14:creationId xmlns:p14="http://schemas.microsoft.com/office/powerpoint/2010/main" val="2250570839"/>
      </p:ext>
    </p:extLst>
  </p:cSld>
  <p:clrMapOvr>
    <a:masterClrMapping/>
  </p:clrMapOvr>
  <p:transition advTm="1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268BDD8-A292-41F0-8E3F-D926BED287F4}"/>
              </a:ext>
            </a:extLst>
          </p:cNvPr>
          <p:cNvSpPr>
            <a:spLocks noGrp="1"/>
          </p:cNvSpPr>
          <p:nvPr>
            <p:ph type="title"/>
          </p:nvPr>
        </p:nvSpPr>
        <p:spPr/>
        <p:txBody>
          <a:bodyPr/>
          <a:lstStyle/>
          <a:p>
            <a:pPr eaLnBrk="1" hangingPunct="1"/>
            <a:r>
              <a:rPr lang="en-US" altLang="en-US"/>
              <a:t>Don’t Grow</a:t>
            </a:r>
          </a:p>
        </p:txBody>
      </p:sp>
      <p:sp>
        <p:nvSpPr>
          <p:cNvPr id="62467" name="Content Placeholder 2">
            <a:extLst>
              <a:ext uri="{FF2B5EF4-FFF2-40B4-BE49-F238E27FC236}">
                <a16:creationId xmlns:a16="http://schemas.microsoft.com/office/drawing/2014/main" id="{20880C6B-54A8-44DE-96FD-7E6C46BADA73}"/>
              </a:ext>
            </a:extLst>
          </p:cNvPr>
          <p:cNvSpPr>
            <a:spLocks noGrp="1"/>
          </p:cNvSpPr>
          <p:nvPr>
            <p:ph idx="1"/>
          </p:nvPr>
        </p:nvSpPr>
        <p:spPr>
          <a:xfrm>
            <a:off x="5811838" y="1066800"/>
            <a:ext cx="3352800" cy="4302125"/>
          </a:xfrm>
        </p:spPr>
        <p:txBody>
          <a:bodyPr/>
          <a:lstStyle/>
          <a:p>
            <a:pPr eaLnBrk="1" hangingPunct="1"/>
            <a:r>
              <a:rPr lang="en-US" altLang="en-US" dirty="0"/>
              <a:t>Japanese Irises</a:t>
            </a:r>
          </a:p>
          <a:p>
            <a:pPr eaLnBrk="1" hangingPunct="1"/>
            <a:r>
              <a:rPr lang="en-US" altLang="en-US" dirty="0"/>
              <a:t>Siberian Irises</a:t>
            </a:r>
          </a:p>
          <a:p>
            <a:pPr eaLnBrk="1" hangingPunct="1"/>
            <a:r>
              <a:rPr lang="en-US" altLang="en-US" dirty="0"/>
              <a:t>Pacific Coast Native Irises</a:t>
            </a:r>
          </a:p>
        </p:txBody>
      </p:sp>
      <p:sp>
        <p:nvSpPr>
          <p:cNvPr id="62468" name="Date Placeholder 3">
            <a:extLst>
              <a:ext uri="{FF2B5EF4-FFF2-40B4-BE49-F238E27FC236}">
                <a16:creationId xmlns:a16="http://schemas.microsoft.com/office/drawing/2014/main" id="{E625E47E-6F3A-4E62-81E8-7014DB562EA8}"/>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A0869CA-0B9A-4551-8CE0-2FEBA57B1BDD}"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2469" name="Slide Number Placeholder 4">
            <a:extLst>
              <a:ext uri="{FF2B5EF4-FFF2-40B4-BE49-F238E27FC236}">
                <a16:creationId xmlns:a16="http://schemas.microsoft.com/office/drawing/2014/main" id="{7975B909-78AC-4895-A7EA-06747A2037A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C4F6AE2-421D-4580-886A-8E3F183B07D4}" type="slidenum">
              <a:rPr lang="en-US" altLang="en-US" b="0" i="0">
                <a:solidFill>
                  <a:schemeClr val="accent2"/>
                </a:solidFill>
                <a:latin typeface="Garamond" panose="02020404030301010803" pitchFamily="18" charset="0"/>
              </a:rPr>
              <a:pPr eaLnBrk="1" hangingPunct="1"/>
              <a:t>28</a:t>
            </a:fld>
            <a:endParaRPr lang="en-US" altLang="en-US" b="0" i="0">
              <a:solidFill>
                <a:schemeClr val="accent2"/>
              </a:solidFill>
              <a:latin typeface="Garamond" panose="02020404030301010803" pitchFamily="18" charset="0"/>
            </a:endParaRPr>
          </a:p>
        </p:txBody>
      </p:sp>
      <p:pic>
        <p:nvPicPr>
          <p:cNvPr id="62470" name="Picture 2">
            <a:extLst>
              <a:ext uri="{FF2B5EF4-FFF2-40B4-BE49-F238E27FC236}">
                <a16:creationId xmlns:a16="http://schemas.microsoft.com/office/drawing/2014/main" id="{BBBBD335-AEA4-4D81-865D-4D5448494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050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a:extLst>
              <a:ext uri="{FF2B5EF4-FFF2-40B4-BE49-F238E27FC236}">
                <a16:creationId xmlns:a16="http://schemas.microsoft.com/office/drawing/2014/main" id="{03BD08F4-5F6E-4BE0-BCFF-0AFD2263C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01850"/>
            <a:ext cx="2359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5">
            <a:extLst>
              <a:ext uri="{FF2B5EF4-FFF2-40B4-BE49-F238E27FC236}">
                <a16:creationId xmlns:a16="http://schemas.microsoft.com/office/drawing/2014/main" id="{13A30254-2620-4158-974A-E1E0BCC3F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00513"/>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6">
            <a:extLst>
              <a:ext uri="{FF2B5EF4-FFF2-40B4-BE49-F238E27FC236}">
                <a16:creationId xmlns:a16="http://schemas.microsoft.com/office/drawing/2014/main" id="{172BC9F2-432A-4F07-8913-DAD00DDAC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600" y="-14288"/>
            <a:ext cx="4114800"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7">
            <a:extLst>
              <a:ext uri="{FF2B5EF4-FFF2-40B4-BE49-F238E27FC236}">
                <a16:creationId xmlns:a16="http://schemas.microsoft.com/office/drawing/2014/main" id="{F0F9B525-6BC5-486C-959A-4F9B190B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41243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4565AEB3-F213-45B8-9A7D-BDD81C4CF41F}"/>
              </a:ext>
            </a:extLst>
          </p:cNvPr>
          <p:cNvSpPr>
            <a:spLocks noGrp="1"/>
          </p:cNvSpPr>
          <p:nvPr>
            <p:ph type="title"/>
          </p:nvPr>
        </p:nvSpPr>
        <p:spPr>
          <a:xfrm>
            <a:off x="2590800" y="2743200"/>
            <a:ext cx="5410200" cy="1322388"/>
          </a:xfrm>
        </p:spPr>
        <p:txBody>
          <a:bodyPr/>
          <a:lstStyle/>
          <a:p>
            <a:pPr eaLnBrk="1" hangingPunct="1"/>
            <a:r>
              <a:rPr lang="en-US" altLang="en-US" sz="8800"/>
              <a:t>Care</a:t>
            </a:r>
          </a:p>
        </p:txBody>
      </p:sp>
      <p:sp>
        <p:nvSpPr>
          <p:cNvPr id="63491" name="Date Placeholder 2">
            <a:extLst>
              <a:ext uri="{FF2B5EF4-FFF2-40B4-BE49-F238E27FC236}">
                <a16:creationId xmlns:a16="http://schemas.microsoft.com/office/drawing/2014/main" id="{FC53A462-AFBF-414D-A802-87BBDEFC13A2}"/>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7A6B37E-3ACE-4A38-A785-79C99D0D913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3492" name="Slide Number Placeholder 3">
            <a:extLst>
              <a:ext uri="{FF2B5EF4-FFF2-40B4-BE49-F238E27FC236}">
                <a16:creationId xmlns:a16="http://schemas.microsoft.com/office/drawing/2014/main" id="{6047C685-FB2E-43E7-BBF9-AB86B8125E88}"/>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134E098-5679-4B42-96F7-CBF06AB6D0F5}" type="slidenum">
              <a:rPr lang="en-US" altLang="en-US" b="0" i="0">
                <a:solidFill>
                  <a:schemeClr val="accent2"/>
                </a:solidFill>
                <a:latin typeface="Garamond" panose="02020404030301010803" pitchFamily="18" charset="0"/>
              </a:rPr>
              <a:pPr eaLnBrk="1" hangingPunct="1"/>
              <a:t>29</a:t>
            </a:fld>
            <a:endParaRPr lang="en-US" altLang="en-US" b="0" i="0">
              <a:solidFill>
                <a:schemeClr val="accent2"/>
              </a:solidFill>
              <a:latin typeface="Garamond" panose="02020404030301010803" pitchFamily="18" charset="0"/>
            </a:endParaRPr>
          </a:p>
        </p:txBody>
      </p:sp>
    </p:spTree>
  </p:cSld>
  <p:clrMapOvr>
    <a:masterClrMapping/>
  </p:clrMapOvr>
  <p:transition advTm="1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CC191A12-68AB-42D3-9B1C-2324AE12053C}"/>
              </a:ext>
            </a:extLst>
          </p:cNvPr>
          <p:cNvSpPr>
            <a:spLocks noGrp="1"/>
          </p:cNvSpPr>
          <p:nvPr>
            <p:ph type="title"/>
          </p:nvPr>
        </p:nvSpPr>
        <p:spPr/>
        <p:txBody>
          <a:bodyPr/>
          <a:lstStyle/>
          <a:p>
            <a:pPr eaLnBrk="1" hangingPunct="1"/>
            <a:r>
              <a:rPr lang="en-US" altLang="en-US"/>
              <a:t>Outline</a:t>
            </a:r>
          </a:p>
        </p:txBody>
      </p:sp>
      <p:sp>
        <p:nvSpPr>
          <p:cNvPr id="8195" name="Content Placeholder 2">
            <a:extLst>
              <a:ext uri="{FF2B5EF4-FFF2-40B4-BE49-F238E27FC236}">
                <a16:creationId xmlns:a16="http://schemas.microsoft.com/office/drawing/2014/main" id="{C185A39D-DB4D-4E61-A8CA-590984187D45}"/>
              </a:ext>
            </a:extLst>
          </p:cNvPr>
          <p:cNvSpPr>
            <a:spLocks noGrp="1"/>
          </p:cNvSpPr>
          <p:nvPr>
            <p:ph idx="1"/>
          </p:nvPr>
        </p:nvSpPr>
        <p:spPr/>
        <p:txBody>
          <a:bodyPr/>
          <a:lstStyle/>
          <a:p>
            <a:pPr eaLnBrk="1" hangingPunct="1"/>
            <a:r>
              <a:rPr lang="en-US" altLang="en-US" dirty="0"/>
              <a:t>Types of bearded irises</a:t>
            </a:r>
          </a:p>
          <a:p>
            <a:pPr eaLnBrk="1" hangingPunct="1"/>
            <a:r>
              <a:rPr lang="en-US" altLang="en-US" dirty="0"/>
              <a:t>Arilbreds</a:t>
            </a:r>
          </a:p>
          <a:p>
            <a:pPr eaLnBrk="1" hangingPunct="1"/>
            <a:r>
              <a:rPr lang="en-US" altLang="en-US" dirty="0" err="1"/>
              <a:t>Louisianas</a:t>
            </a:r>
            <a:endParaRPr lang="en-US" altLang="en-US" dirty="0"/>
          </a:p>
          <a:p>
            <a:pPr eaLnBrk="1" hangingPunct="1"/>
            <a:r>
              <a:rPr lang="en-US" altLang="en-US" dirty="0"/>
              <a:t>Spuria</a:t>
            </a:r>
          </a:p>
          <a:p>
            <a:pPr eaLnBrk="1" hangingPunct="1"/>
            <a:r>
              <a:rPr lang="en-US" altLang="en-US" dirty="0"/>
              <a:t>Care</a:t>
            </a:r>
          </a:p>
        </p:txBody>
      </p:sp>
      <p:sp>
        <p:nvSpPr>
          <p:cNvPr id="8196" name="Date Placeholder 3">
            <a:extLst>
              <a:ext uri="{FF2B5EF4-FFF2-40B4-BE49-F238E27FC236}">
                <a16:creationId xmlns:a16="http://schemas.microsoft.com/office/drawing/2014/main" id="{0B1C04FB-FE66-4B2B-9856-C2802A54726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CB62D0E-0017-48BD-8614-546A04B0F5E4}"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197" name="Slide Number Placeholder 4">
            <a:extLst>
              <a:ext uri="{FF2B5EF4-FFF2-40B4-BE49-F238E27FC236}">
                <a16:creationId xmlns:a16="http://schemas.microsoft.com/office/drawing/2014/main" id="{8C4C2638-DA89-4274-9947-10E32668C1C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A3DF510-5306-4979-821E-7E1041770054}" type="slidenum">
              <a:rPr lang="en-US" altLang="en-US" b="0" i="0">
                <a:solidFill>
                  <a:schemeClr val="accent2"/>
                </a:solidFill>
                <a:latin typeface="Garamond" panose="02020404030301010803" pitchFamily="18" charset="0"/>
              </a:rPr>
              <a:pPr eaLnBrk="1" hangingPunct="1"/>
              <a:t>3</a:t>
            </a:fld>
            <a:endParaRPr lang="en-US" altLang="en-US" b="0" i="0">
              <a:solidFill>
                <a:schemeClr val="accent2"/>
              </a:solidFill>
              <a:latin typeface="Garamond" panose="02020404030301010803" pitchFamily="18" charset="0"/>
            </a:endParaRPr>
          </a:p>
        </p:txBody>
      </p:sp>
      <p:pic>
        <p:nvPicPr>
          <p:cNvPr id="3" name="Picture 2" descr="A close up of a flower&#10;&#10;Description automatically generated">
            <a:extLst>
              <a:ext uri="{FF2B5EF4-FFF2-40B4-BE49-F238E27FC236}">
                <a16:creationId xmlns:a16="http://schemas.microsoft.com/office/drawing/2014/main" id="{303729ED-34A7-4481-AA55-A3B82915A6E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800" y="1295400"/>
            <a:ext cx="4575522" cy="4572000"/>
          </a:xfrm>
          <a:prstGeom prst="rect">
            <a:avLst/>
          </a:prstGeom>
        </p:spPr>
      </p:pic>
    </p:spTree>
  </p:cSld>
  <p:clrMapOvr>
    <a:masterClrMapping/>
  </p:clrMapOvr>
  <p:transition advTm="1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a:extLst>
              <a:ext uri="{FF2B5EF4-FFF2-40B4-BE49-F238E27FC236}">
                <a16:creationId xmlns:a16="http://schemas.microsoft.com/office/drawing/2014/main" id="{4C975764-B630-40FB-9F87-BC952630FB5B}"/>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ADD8F05-2C38-4443-8B98-17BDF4DBDB01}"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4515" name="Slide Number Placeholder 5">
            <a:extLst>
              <a:ext uri="{FF2B5EF4-FFF2-40B4-BE49-F238E27FC236}">
                <a16:creationId xmlns:a16="http://schemas.microsoft.com/office/drawing/2014/main" id="{D3512BCE-D102-44BC-B07E-1AD6B6D1796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F2BC207-6CA0-44CF-A2FB-344719647378}" type="slidenum">
              <a:rPr lang="en-US" altLang="en-US" b="0" i="0">
                <a:solidFill>
                  <a:schemeClr val="accent2"/>
                </a:solidFill>
                <a:latin typeface="Garamond" panose="02020404030301010803" pitchFamily="18" charset="0"/>
              </a:rPr>
              <a:pPr eaLnBrk="1" hangingPunct="1"/>
              <a:t>30</a:t>
            </a:fld>
            <a:endParaRPr lang="en-US" altLang="en-US" b="0" i="0">
              <a:solidFill>
                <a:schemeClr val="accent2"/>
              </a:solidFill>
              <a:latin typeface="Garamond" panose="02020404030301010803" pitchFamily="18" charset="0"/>
            </a:endParaRPr>
          </a:p>
        </p:txBody>
      </p:sp>
      <p:sp>
        <p:nvSpPr>
          <p:cNvPr id="64516" name="Rectangle 2">
            <a:extLst>
              <a:ext uri="{FF2B5EF4-FFF2-40B4-BE49-F238E27FC236}">
                <a16:creationId xmlns:a16="http://schemas.microsoft.com/office/drawing/2014/main" id="{F1663639-7CD1-4D7F-8CB8-88E01403ADFA}"/>
              </a:ext>
            </a:extLst>
          </p:cNvPr>
          <p:cNvSpPr>
            <a:spLocks noGrp="1" noChangeArrowheads="1"/>
          </p:cNvSpPr>
          <p:nvPr>
            <p:ph type="title"/>
          </p:nvPr>
        </p:nvSpPr>
        <p:spPr/>
        <p:txBody>
          <a:bodyPr/>
          <a:lstStyle/>
          <a:p>
            <a:pPr eaLnBrk="1" hangingPunct="1"/>
            <a:r>
              <a:rPr lang="en-US" altLang="en-US" sz="3800"/>
              <a:t>Too Many Increases</a:t>
            </a:r>
          </a:p>
        </p:txBody>
      </p:sp>
      <p:sp>
        <p:nvSpPr>
          <p:cNvPr id="64517" name="Rectangle 3">
            <a:extLst>
              <a:ext uri="{FF2B5EF4-FFF2-40B4-BE49-F238E27FC236}">
                <a16:creationId xmlns:a16="http://schemas.microsoft.com/office/drawing/2014/main" id="{34F8EA08-A380-4B62-BC2B-F29519200192}"/>
              </a:ext>
            </a:extLst>
          </p:cNvPr>
          <p:cNvSpPr>
            <a:spLocks noGrp="1" noChangeArrowheads="1"/>
          </p:cNvSpPr>
          <p:nvPr>
            <p:ph type="body" idx="1"/>
          </p:nvPr>
        </p:nvSpPr>
        <p:spPr>
          <a:xfrm>
            <a:off x="2667000" y="838200"/>
            <a:ext cx="6248400" cy="1066800"/>
          </a:xfrm>
        </p:spPr>
        <p:txBody>
          <a:bodyPr/>
          <a:lstStyle/>
          <a:p>
            <a:pPr eaLnBrk="1" hangingPunct="1"/>
            <a:r>
              <a:rPr lang="en-US" altLang="en-US" sz="2000"/>
              <a:t>Each year new irises is grown from the old irises.  Finally, the iris clump can get pretty crowed.</a:t>
            </a:r>
          </a:p>
        </p:txBody>
      </p:sp>
      <p:pic>
        <p:nvPicPr>
          <p:cNvPr id="455684" name="Picture 4" descr="Multi_Rhizome2">
            <a:extLst>
              <a:ext uri="{FF2B5EF4-FFF2-40B4-BE49-F238E27FC236}">
                <a16:creationId xmlns:a16="http://schemas.microsoft.com/office/drawing/2014/main" id="{4E0E9A89-80FB-4552-9F64-B0D1EBD97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050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Line 5">
            <a:extLst>
              <a:ext uri="{FF2B5EF4-FFF2-40B4-BE49-F238E27FC236}">
                <a16:creationId xmlns:a16="http://schemas.microsoft.com/office/drawing/2014/main" id="{0D7AFD37-7E04-4CDE-9A6B-6EFC4C8A826E}"/>
              </a:ext>
            </a:extLst>
          </p:cNvPr>
          <p:cNvSpPr>
            <a:spLocks noChangeShapeType="1"/>
          </p:cNvSpPr>
          <p:nvPr/>
        </p:nvSpPr>
        <p:spPr bwMode="auto">
          <a:xfrm flipH="1">
            <a:off x="6858000" y="3810000"/>
            <a:ext cx="914400" cy="0"/>
          </a:xfrm>
          <a:prstGeom prst="line">
            <a:avLst/>
          </a:prstGeom>
          <a:noFill/>
          <a:ln w="57150">
            <a:solidFill>
              <a:schemeClr val="bg1"/>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86" name="Line 6">
            <a:extLst>
              <a:ext uri="{FF2B5EF4-FFF2-40B4-BE49-F238E27FC236}">
                <a16:creationId xmlns:a16="http://schemas.microsoft.com/office/drawing/2014/main" id="{CD2B0889-09F8-448B-9757-C79ECE26E5CA}"/>
              </a:ext>
            </a:extLst>
          </p:cNvPr>
          <p:cNvSpPr>
            <a:spLocks noChangeShapeType="1"/>
          </p:cNvSpPr>
          <p:nvPr/>
        </p:nvSpPr>
        <p:spPr bwMode="auto">
          <a:xfrm flipH="1" flipV="1">
            <a:off x="6781800" y="2971800"/>
            <a:ext cx="152400" cy="609600"/>
          </a:xfrm>
          <a:prstGeom prst="line">
            <a:avLst/>
          </a:prstGeom>
          <a:noFill/>
          <a:ln w="57150">
            <a:solidFill>
              <a:srgbClr val="CCFF66"/>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87" name="Line 7">
            <a:extLst>
              <a:ext uri="{FF2B5EF4-FFF2-40B4-BE49-F238E27FC236}">
                <a16:creationId xmlns:a16="http://schemas.microsoft.com/office/drawing/2014/main" id="{109F4C63-A187-476B-8157-F1AC713ADD30}"/>
              </a:ext>
            </a:extLst>
          </p:cNvPr>
          <p:cNvSpPr>
            <a:spLocks noChangeShapeType="1"/>
          </p:cNvSpPr>
          <p:nvPr/>
        </p:nvSpPr>
        <p:spPr bwMode="auto">
          <a:xfrm flipH="1">
            <a:off x="6858000" y="4419600"/>
            <a:ext cx="76200" cy="533400"/>
          </a:xfrm>
          <a:prstGeom prst="line">
            <a:avLst/>
          </a:prstGeom>
          <a:noFill/>
          <a:ln w="57150">
            <a:solidFill>
              <a:srgbClr val="CCFF66"/>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88" name="Line 8">
            <a:extLst>
              <a:ext uri="{FF2B5EF4-FFF2-40B4-BE49-F238E27FC236}">
                <a16:creationId xmlns:a16="http://schemas.microsoft.com/office/drawing/2014/main" id="{011E2F2B-2DA9-4E9A-9E71-50784D37AAB1}"/>
              </a:ext>
            </a:extLst>
          </p:cNvPr>
          <p:cNvSpPr>
            <a:spLocks noChangeShapeType="1"/>
          </p:cNvSpPr>
          <p:nvPr/>
        </p:nvSpPr>
        <p:spPr bwMode="auto">
          <a:xfrm flipH="1">
            <a:off x="6019800" y="3886200"/>
            <a:ext cx="533400" cy="76200"/>
          </a:xfrm>
          <a:prstGeom prst="line">
            <a:avLst/>
          </a:prstGeom>
          <a:noFill/>
          <a:ln w="57150">
            <a:solidFill>
              <a:srgbClr val="CCFF66"/>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89" name="Line 9">
            <a:extLst>
              <a:ext uri="{FF2B5EF4-FFF2-40B4-BE49-F238E27FC236}">
                <a16:creationId xmlns:a16="http://schemas.microsoft.com/office/drawing/2014/main" id="{DAAAB115-9645-4979-8B4D-662FD56AA4E5}"/>
              </a:ext>
            </a:extLst>
          </p:cNvPr>
          <p:cNvSpPr>
            <a:spLocks noChangeShapeType="1"/>
          </p:cNvSpPr>
          <p:nvPr/>
        </p:nvSpPr>
        <p:spPr bwMode="auto">
          <a:xfrm flipH="1" flipV="1">
            <a:off x="6248400" y="2895600"/>
            <a:ext cx="76200" cy="7620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0" name="Line 10">
            <a:extLst>
              <a:ext uri="{FF2B5EF4-FFF2-40B4-BE49-F238E27FC236}">
                <a16:creationId xmlns:a16="http://schemas.microsoft.com/office/drawing/2014/main" id="{0A223D89-6719-491E-9012-753564D0F36D}"/>
              </a:ext>
            </a:extLst>
          </p:cNvPr>
          <p:cNvSpPr>
            <a:spLocks noChangeShapeType="1"/>
          </p:cNvSpPr>
          <p:nvPr/>
        </p:nvSpPr>
        <p:spPr bwMode="auto">
          <a:xfrm flipH="1">
            <a:off x="5715000" y="4267200"/>
            <a:ext cx="304800" cy="762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1" name="Line 11">
            <a:extLst>
              <a:ext uri="{FF2B5EF4-FFF2-40B4-BE49-F238E27FC236}">
                <a16:creationId xmlns:a16="http://schemas.microsoft.com/office/drawing/2014/main" id="{0C5D38F6-241E-4916-8C31-384816C7DCFD}"/>
              </a:ext>
            </a:extLst>
          </p:cNvPr>
          <p:cNvSpPr>
            <a:spLocks noChangeShapeType="1"/>
          </p:cNvSpPr>
          <p:nvPr/>
        </p:nvSpPr>
        <p:spPr bwMode="auto">
          <a:xfrm flipH="1" flipV="1">
            <a:off x="5486400" y="3505200"/>
            <a:ext cx="457200" cy="4572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2" name="Line 12">
            <a:extLst>
              <a:ext uri="{FF2B5EF4-FFF2-40B4-BE49-F238E27FC236}">
                <a16:creationId xmlns:a16="http://schemas.microsoft.com/office/drawing/2014/main" id="{813CBA50-2CF4-43C9-8FA9-16A1452298A8}"/>
              </a:ext>
            </a:extLst>
          </p:cNvPr>
          <p:cNvSpPr>
            <a:spLocks noChangeShapeType="1"/>
          </p:cNvSpPr>
          <p:nvPr/>
        </p:nvSpPr>
        <p:spPr bwMode="auto">
          <a:xfrm flipH="1" flipV="1">
            <a:off x="5715000" y="3352800"/>
            <a:ext cx="381000" cy="3810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3" name="Line 13">
            <a:extLst>
              <a:ext uri="{FF2B5EF4-FFF2-40B4-BE49-F238E27FC236}">
                <a16:creationId xmlns:a16="http://schemas.microsoft.com/office/drawing/2014/main" id="{39BD85C7-1922-44F2-A745-19F9468D9B9B}"/>
              </a:ext>
            </a:extLst>
          </p:cNvPr>
          <p:cNvSpPr>
            <a:spLocks noChangeShapeType="1"/>
          </p:cNvSpPr>
          <p:nvPr/>
        </p:nvSpPr>
        <p:spPr bwMode="auto">
          <a:xfrm flipH="1">
            <a:off x="6400800" y="4114800"/>
            <a:ext cx="76200" cy="5334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9" name="Line 19">
            <a:extLst>
              <a:ext uri="{FF2B5EF4-FFF2-40B4-BE49-F238E27FC236}">
                <a16:creationId xmlns:a16="http://schemas.microsoft.com/office/drawing/2014/main" id="{BD152A44-1031-4B77-88FC-76503CD86497}"/>
              </a:ext>
            </a:extLst>
          </p:cNvPr>
          <p:cNvSpPr>
            <a:spLocks noChangeShapeType="1"/>
          </p:cNvSpPr>
          <p:nvPr/>
        </p:nvSpPr>
        <p:spPr bwMode="auto">
          <a:xfrm flipH="1" flipV="1">
            <a:off x="5410200" y="3962400"/>
            <a:ext cx="457200" cy="1524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64529" name="Text Box 20">
            <a:extLst>
              <a:ext uri="{FF2B5EF4-FFF2-40B4-BE49-F238E27FC236}">
                <a16:creationId xmlns:a16="http://schemas.microsoft.com/office/drawing/2014/main" id="{AC705676-0E1F-43B1-927C-3AF786D9BAA4}"/>
              </a:ext>
            </a:extLst>
          </p:cNvPr>
          <p:cNvSpPr txBox="1">
            <a:spLocks noChangeArrowheads="1"/>
          </p:cNvSpPr>
          <p:nvPr/>
        </p:nvSpPr>
        <p:spPr bwMode="auto">
          <a:xfrm>
            <a:off x="3276600" y="6461125"/>
            <a:ext cx="404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2000" i="0"/>
              <a:t>This clump yielded 20 rhizomes</a:t>
            </a:r>
          </a:p>
        </p:txBody>
      </p:sp>
      <p:sp>
        <p:nvSpPr>
          <p:cNvPr id="455718" name="Line 38">
            <a:extLst>
              <a:ext uri="{FF2B5EF4-FFF2-40B4-BE49-F238E27FC236}">
                <a16:creationId xmlns:a16="http://schemas.microsoft.com/office/drawing/2014/main" id="{FFAECA6A-97D0-4031-A9F3-59C845C9D37C}"/>
              </a:ext>
            </a:extLst>
          </p:cNvPr>
          <p:cNvSpPr>
            <a:spLocks noChangeShapeType="1"/>
          </p:cNvSpPr>
          <p:nvPr/>
        </p:nvSpPr>
        <p:spPr bwMode="auto">
          <a:xfrm flipH="1" flipV="1">
            <a:off x="6248400" y="2895600"/>
            <a:ext cx="76200" cy="7620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19" name="Line 39">
            <a:extLst>
              <a:ext uri="{FF2B5EF4-FFF2-40B4-BE49-F238E27FC236}">
                <a16:creationId xmlns:a16="http://schemas.microsoft.com/office/drawing/2014/main" id="{A1C36385-C1BA-4AEC-884C-1C99F684A256}"/>
              </a:ext>
            </a:extLst>
          </p:cNvPr>
          <p:cNvSpPr>
            <a:spLocks noChangeShapeType="1"/>
          </p:cNvSpPr>
          <p:nvPr/>
        </p:nvSpPr>
        <p:spPr bwMode="auto">
          <a:xfrm flipH="1" flipV="1">
            <a:off x="5715000" y="3352800"/>
            <a:ext cx="381000" cy="381000"/>
          </a:xfrm>
          <a:prstGeom prst="line">
            <a:avLst/>
          </a:prstGeom>
          <a:noFill/>
          <a:ln w="57150">
            <a:solidFill>
              <a:srgbClr val="00FF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grpSp>
        <p:nvGrpSpPr>
          <p:cNvPr id="455726" name="Group 46">
            <a:extLst>
              <a:ext uri="{FF2B5EF4-FFF2-40B4-BE49-F238E27FC236}">
                <a16:creationId xmlns:a16="http://schemas.microsoft.com/office/drawing/2014/main" id="{30F62FEA-4C6E-4DB2-BF02-EDE8E46F3D79}"/>
              </a:ext>
            </a:extLst>
          </p:cNvPr>
          <p:cNvGrpSpPr>
            <a:grpSpLocks/>
          </p:cNvGrpSpPr>
          <p:nvPr/>
        </p:nvGrpSpPr>
        <p:grpSpPr bwMode="auto">
          <a:xfrm>
            <a:off x="5562600" y="2438400"/>
            <a:ext cx="1066800" cy="609600"/>
            <a:chOff x="3504" y="1488"/>
            <a:chExt cx="672" cy="384"/>
          </a:xfrm>
        </p:grpSpPr>
        <p:sp>
          <p:nvSpPr>
            <p:cNvPr id="455694" name="Line 14">
              <a:extLst>
                <a:ext uri="{FF2B5EF4-FFF2-40B4-BE49-F238E27FC236}">
                  <a16:creationId xmlns:a16="http://schemas.microsoft.com/office/drawing/2014/main" id="{E12602BF-CEEB-4F26-8F4C-252FFF09AE96}"/>
                </a:ext>
              </a:extLst>
            </p:cNvPr>
            <p:cNvSpPr>
              <a:spLocks noChangeShapeType="1"/>
            </p:cNvSpPr>
            <p:nvPr/>
          </p:nvSpPr>
          <p:spPr bwMode="auto">
            <a:xfrm flipH="1" flipV="1">
              <a:off x="3984" y="1488"/>
              <a:ext cx="0" cy="288"/>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695" name="Line 15">
              <a:extLst>
                <a:ext uri="{FF2B5EF4-FFF2-40B4-BE49-F238E27FC236}">
                  <a16:creationId xmlns:a16="http://schemas.microsoft.com/office/drawing/2014/main" id="{CC0E8E51-C2C0-45DE-BD13-58C5C3E2290B}"/>
                </a:ext>
              </a:extLst>
            </p:cNvPr>
            <p:cNvSpPr>
              <a:spLocks noChangeShapeType="1"/>
            </p:cNvSpPr>
            <p:nvPr/>
          </p:nvSpPr>
          <p:spPr bwMode="auto">
            <a:xfrm flipH="1" flipV="1">
              <a:off x="3600" y="1488"/>
              <a:ext cx="192" cy="192"/>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02" name="Line 22">
              <a:extLst>
                <a:ext uri="{FF2B5EF4-FFF2-40B4-BE49-F238E27FC236}">
                  <a16:creationId xmlns:a16="http://schemas.microsoft.com/office/drawing/2014/main" id="{CEE50BC8-18A1-44E6-9BED-9A3B387BED55}"/>
                </a:ext>
              </a:extLst>
            </p:cNvPr>
            <p:cNvSpPr>
              <a:spLocks noChangeShapeType="1"/>
            </p:cNvSpPr>
            <p:nvPr/>
          </p:nvSpPr>
          <p:spPr bwMode="auto">
            <a:xfrm flipV="1">
              <a:off x="4080" y="1584"/>
              <a:ext cx="96" cy="288"/>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24" name="Line 44">
              <a:extLst>
                <a:ext uri="{FF2B5EF4-FFF2-40B4-BE49-F238E27FC236}">
                  <a16:creationId xmlns:a16="http://schemas.microsoft.com/office/drawing/2014/main" id="{E6ABA15F-1AAC-4E57-AFE4-894633498814}"/>
                </a:ext>
              </a:extLst>
            </p:cNvPr>
            <p:cNvSpPr>
              <a:spLocks noChangeShapeType="1"/>
            </p:cNvSpPr>
            <p:nvPr/>
          </p:nvSpPr>
          <p:spPr bwMode="auto">
            <a:xfrm flipH="1" flipV="1">
              <a:off x="3504" y="1728"/>
              <a:ext cx="192" cy="144"/>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grpSp>
      <p:grpSp>
        <p:nvGrpSpPr>
          <p:cNvPr id="455735" name="Group 55">
            <a:extLst>
              <a:ext uri="{FF2B5EF4-FFF2-40B4-BE49-F238E27FC236}">
                <a16:creationId xmlns:a16="http://schemas.microsoft.com/office/drawing/2014/main" id="{A8D4413C-B979-44CD-A2F2-7F0A1DADEC35}"/>
              </a:ext>
            </a:extLst>
          </p:cNvPr>
          <p:cNvGrpSpPr>
            <a:grpSpLocks/>
          </p:cNvGrpSpPr>
          <p:nvPr/>
        </p:nvGrpSpPr>
        <p:grpSpPr bwMode="auto">
          <a:xfrm>
            <a:off x="5029200" y="4495800"/>
            <a:ext cx="1981200" cy="1066800"/>
            <a:chOff x="3120" y="2832"/>
            <a:chExt cx="1248" cy="672"/>
          </a:xfrm>
        </p:grpSpPr>
        <p:sp>
          <p:nvSpPr>
            <p:cNvPr id="455723" name="Line 43">
              <a:extLst>
                <a:ext uri="{FF2B5EF4-FFF2-40B4-BE49-F238E27FC236}">
                  <a16:creationId xmlns:a16="http://schemas.microsoft.com/office/drawing/2014/main" id="{9E57105D-0EC6-4B85-AF3F-19CED544F77D}"/>
                </a:ext>
              </a:extLst>
            </p:cNvPr>
            <p:cNvSpPr>
              <a:spLocks noChangeShapeType="1"/>
            </p:cNvSpPr>
            <p:nvPr/>
          </p:nvSpPr>
          <p:spPr bwMode="auto">
            <a:xfrm flipH="1">
              <a:off x="3552" y="2832"/>
              <a:ext cx="192" cy="96"/>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27" name="Line 47">
              <a:extLst>
                <a:ext uri="{FF2B5EF4-FFF2-40B4-BE49-F238E27FC236}">
                  <a16:creationId xmlns:a16="http://schemas.microsoft.com/office/drawing/2014/main" id="{57FE7D76-2010-4176-8F74-FAEBCB864F0C}"/>
                </a:ext>
              </a:extLst>
            </p:cNvPr>
            <p:cNvSpPr>
              <a:spLocks noChangeShapeType="1"/>
            </p:cNvSpPr>
            <p:nvPr/>
          </p:nvSpPr>
          <p:spPr bwMode="auto">
            <a:xfrm flipH="1">
              <a:off x="4128" y="3120"/>
              <a:ext cx="96" cy="192"/>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28" name="Line 48">
              <a:extLst>
                <a:ext uri="{FF2B5EF4-FFF2-40B4-BE49-F238E27FC236}">
                  <a16:creationId xmlns:a16="http://schemas.microsoft.com/office/drawing/2014/main" id="{0D800B64-7C50-4E69-9BE2-A3B5CABECC2E}"/>
                </a:ext>
              </a:extLst>
            </p:cNvPr>
            <p:cNvSpPr>
              <a:spLocks noChangeShapeType="1"/>
            </p:cNvSpPr>
            <p:nvPr/>
          </p:nvSpPr>
          <p:spPr bwMode="auto">
            <a:xfrm flipH="1">
              <a:off x="4320" y="3360"/>
              <a:ext cx="48" cy="144"/>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29" name="Line 49">
              <a:extLst>
                <a:ext uri="{FF2B5EF4-FFF2-40B4-BE49-F238E27FC236}">
                  <a16:creationId xmlns:a16="http://schemas.microsoft.com/office/drawing/2014/main" id="{32A5E5A7-66FD-47EB-AFA3-36A7C2BE3E22}"/>
                </a:ext>
              </a:extLst>
            </p:cNvPr>
            <p:cNvSpPr>
              <a:spLocks noChangeShapeType="1"/>
            </p:cNvSpPr>
            <p:nvPr/>
          </p:nvSpPr>
          <p:spPr bwMode="auto">
            <a:xfrm flipH="1">
              <a:off x="3792" y="3024"/>
              <a:ext cx="192" cy="96"/>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30" name="Line 50">
              <a:extLst>
                <a:ext uri="{FF2B5EF4-FFF2-40B4-BE49-F238E27FC236}">
                  <a16:creationId xmlns:a16="http://schemas.microsoft.com/office/drawing/2014/main" id="{E99569C1-DBEF-4DB1-8F1F-655A1D0F314E}"/>
                </a:ext>
              </a:extLst>
            </p:cNvPr>
            <p:cNvSpPr>
              <a:spLocks noChangeShapeType="1"/>
            </p:cNvSpPr>
            <p:nvPr/>
          </p:nvSpPr>
          <p:spPr bwMode="auto">
            <a:xfrm flipH="1">
              <a:off x="3120" y="3072"/>
              <a:ext cx="240" cy="48"/>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32" name="Line 52">
              <a:extLst>
                <a:ext uri="{FF2B5EF4-FFF2-40B4-BE49-F238E27FC236}">
                  <a16:creationId xmlns:a16="http://schemas.microsoft.com/office/drawing/2014/main" id="{DB93482C-2CF8-491E-B955-3B145AC82737}"/>
                </a:ext>
              </a:extLst>
            </p:cNvPr>
            <p:cNvSpPr>
              <a:spLocks noChangeShapeType="1"/>
            </p:cNvSpPr>
            <p:nvPr/>
          </p:nvSpPr>
          <p:spPr bwMode="auto">
            <a:xfrm flipH="1">
              <a:off x="3648" y="2928"/>
              <a:ext cx="192" cy="96"/>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grpSp>
      <p:grpSp>
        <p:nvGrpSpPr>
          <p:cNvPr id="455734" name="Group 54">
            <a:extLst>
              <a:ext uri="{FF2B5EF4-FFF2-40B4-BE49-F238E27FC236}">
                <a16:creationId xmlns:a16="http://schemas.microsoft.com/office/drawing/2014/main" id="{290CD79D-A331-40A6-94B8-D64CA1BFCB2B}"/>
              </a:ext>
            </a:extLst>
          </p:cNvPr>
          <p:cNvGrpSpPr>
            <a:grpSpLocks/>
          </p:cNvGrpSpPr>
          <p:nvPr/>
        </p:nvGrpSpPr>
        <p:grpSpPr bwMode="auto">
          <a:xfrm>
            <a:off x="4495800" y="2971800"/>
            <a:ext cx="838200" cy="1447800"/>
            <a:chOff x="2928" y="1920"/>
            <a:chExt cx="528" cy="912"/>
          </a:xfrm>
        </p:grpSpPr>
        <p:sp>
          <p:nvSpPr>
            <p:cNvPr id="455722" name="Line 42">
              <a:extLst>
                <a:ext uri="{FF2B5EF4-FFF2-40B4-BE49-F238E27FC236}">
                  <a16:creationId xmlns:a16="http://schemas.microsoft.com/office/drawing/2014/main" id="{E748736C-001B-42E4-A10E-8420044645CB}"/>
                </a:ext>
              </a:extLst>
            </p:cNvPr>
            <p:cNvSpPr>
              <a:spLocks noChangeShapeType="1"/>
            </p:cNvSpPr>
            <p:nvPr/>
          </p:nvSpPr>
          <p:spPr bwMode="auto">
            <a:xfrm flipH="1" flipV="1">
              <a:off x="3264" y="2832"/>
              <a:ext cx="192" cy="0"/>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25" name="Line 45">
              <a:extLst>
                <a:ext uri="{FF2B5EF4-FFF2-40B4-BE49-F238E27FC236}">
                  <a16:creationId xmlns:a16="http://schemas.microsoft.com/office/drawing/2014/main" id="{C4E69170-51DF-4AA7-BF43-7128FEAE186F}"/>
                </a:ext>
              </a:extLst>
            </p:cNvPr>
            <p:cNvSpPr>
              <a:spLocks noChangeShapeType="1"/>
            </p:cNvSpPr>
            <p:nvPr/>
          </p:nvSpPr>
          <p:spPr bwMode="auto">
            <a:xfrm flipH="1" flipV="1">
              <a:off x="3120" y="2592"/>
              <a:ext cx="336" cy="48"/>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31" name="Line 51">
              <a:extLst>
                <a:ext uri="{FF2B5EF4-FFF2-40B4-BE49-F238E27FC236}">
                  <a16:creationId xmlns:a16="http://schemas.microsoft.com/office/drawing/2014/main" id="{1B4B895E-41D1-47B0-969D-CCBD52B13DD1}"/>
                </a:ext>
              </a:extLst>
            </p:cNvPr>
            <p:cNvSpPr>
              <a:spLocks noChangeShapeType="1"/>
            </p:cNvSpPr>
            <p:nvPr/>
          </p:nvSpPr>
          <p:spPr bwMode="auto">
            <a:xfrm flipH="1" flipV="1">
              <a:off x="3264" y="1920"/>
              <a:ext cx="192" cy="96"/>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55733" name="Line 53">
              <a:extLst>
                <a:ext uri="{FF2B5EF4-FFF2-40B4-BE49-F238E27FC236}">
                  <a16:creationId xmlns:a16="http://schemas.microsoft.com/office/drawing/2014/main" id="{395AEF25-2D04-4214-8840-CE258CF3D485}"/>
                </a:ext>
              </a:extLst>
            </p:cNvPr>
            <p:cNvSpPr>
              <a:spLocks noChangeShapeType="1"/>
            </p:cNvSpPr>
            <p:nvPr/>
          </p:nvSpPr>
          <p:spPr bwMode="auto">
            <a:xfrm flipH="1">
              <a:off x="2928" y="2352"/>
              <a:ext cx="288" cy="144"/>
            </a:xfrm>
            <a:prstGeom prst="line">
              <a:avLst/>
            </a:prstGeom>
            <a:noFill/>
            <a:ln w="57150">
              <a:solidFill>
                <a:srgbClr val="FFCCFF"/>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grpSp>
    </p:spTree>
  </p:cSld>
  <p:clrMapOvr>
    <a:masterClrMapping/>
  </p:clrMapOvr>
  <p:transition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556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56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56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56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56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569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569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557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5569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5569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5569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4557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45568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45572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5573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55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a:extLst>
              <a:ext uri="{FF2B5EF4-FFF2-40B4-BE49-F238E27FC236}">
                <a16:creationId xmlns:a16="http://schemas.microsoft.com/office/drawing/2014/main" id="{B93A9883-DC77-4278-9882-88C81776FFD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547D378-ED5D-4FC7-8E77-76547FBAEE3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5539" name="Slide Number Placeholder 5">
            <a:extLst>
              <a:ext uri="{FF2B5EF4-FFF2-40B4-BE49-F238E27FC236}">
                <a16:creationId xmlns:a16="http://schemas.microsoft.com/office/drawing/2014/main" id="{BD5D272D-AECF-4457-8CF9-4C82465F0B16}"/>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1589AEA-8BE3-4B77-8D8D-1E10317063CE}" type="slidenum">
              <a:rPr lang="en-US" altLang="en-US" b="0" i="0">
                <a:solidFill>
                  <a:schemeClr val="accent2"/>
                </a:solidFill>
                <a:latin typeface="Garamond" panose="02020404030301010803" pitchFamily="18" charset="0"/>
              </a:rPr>
              <a:pPr eaLnBrk="1" hangingPunct="1"/>
              <a:t>31</a:t>
            </a:fld>
            <a:endParaRPr lang="en-US" altLang="en-US" b="0" i="0">
              <a:solidFill>
                <a:schemeClr val="accent2"/>
              </a:solidFill>
              <a:latin typeface="Garamond" panose="02020404030301010803" pitchFamily="18" charset="0"/>
            </a:endParaRPr>
          </a:p>
        </p:txBody>
      </p:sp>
      <p:sp>
        <p:nvSpPr>
          <p:cNvPr id="65540" name="Rectangle 2">
            <a:extLst>
              <a:ext uri="{FF2B5EF4-FFF2-40B4-BE49-F238E27FC236}">
                <a16:creationId xmlns:a16="http://schemas.microsoft.com/office/drawing/2014/main" id="{4033538F-85FA-4719-BEF6-C69B461AD14C}"/>
              </a:ext>
            </a:extLst>
          </p:cNvPr>
          <p:cNvSpPr>
            <a:spLocks noGrp="1" noChangeArrowheads="1"/>
          </p:cNvSpPr>
          <p:nvPr>
            <p:ph type="title"/>
          </p:nvPr>
        </p:nvSpPr>
        <p:spPr/>
        <p:txBody>
          <a:bodyPr/>
          <a:lstStyle/>
          <a:p>
            <a:pPr eaLnBrk="1" hangingPunct="1"/>
            <a:r>
              <a:rPr lang="en-US" altLang="en-US"/>
              <a:t>Old Rhizomes</a:t>
            </a:r>
          </a:p>
        </p:txBody>
      </p:sp>
      <p:sp>
        <p:nvSpPr>
          <p:cNvPr id="65541" name="Rectangle 3">
            <a:extLst>
              <a:ext uri="{FF2B5EF4-FFF2-40B4-BE49-F238E27FC236}">
                <a16:creationId xmlns:a16="http://schemas.microsoft.com/office/drawing/2014/main" id="{10FF17F2-6C16-4D9A-9C26-B84316D6D0BB}"/>
              </a:ext>
            </a:extLst>
          </p:cNvPr>
          <p:cNvSpPr>
            <a:spLocks noGrp="1" noChangeArrowheads="1"/>
          </p:cNvSpPr>
          <p:nvPr>
            <p:ph type="body" idx="1"/>
          </p:nvPr>
        </p:nvSpPr>
        <p:spPr>
          <a:xfrm>
            <a:off x="2286000" y="1219200"/>
            <a:ext cx="6629400" cy="609600"/>
          </a:xfrm>
        </p:spPr>
        <p:txBody>
          <a:bodyPr/>
          <a:lstStyle/>
          <a:p>
            <a:pPr eaLnBrk="1" hangingPunct="1"/>
            <a:r>
              <a:rPr lang="en-US" altLang="en-US"/>
              <a:t>Old rhizomes don’t have any roots.</a:t>
            </a:r>
          </a:p>
        </p:txBody>
      </p:sp>
      <p:pic>
        <p:nvPicPr>
          <p:cNvPr id="65542" name="Picture 7" descr="BackOfMulti_Rhizome">
            <a:extLst>
              <a:ext uri="{FF2B5EF4-FFF2-40B4-BE49-F238E27FC236}">
                <a16:creationId xmlns:a16="http://schemas.microsoft.com/office/drawing/2014/main" id="{A2708BAD-1BAE-4693-B06E-296F182A8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05000"/>
            <a:ext cx="60975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a:extLst>
              <a:ext uri="{FF2B5EF4-FFF2-40B4-BE49-F238E27FC236}">
                <a16:creationId xmlns:a16="http://schemas.microsoft.com/office/drawing/2014/main" id="{34B6CF66-927D-4E4D-B3D0-BC29BCD0252D}"/>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3CFCB60-C1EE-4F43-A1CF-42CEFD7DED1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6563" name="Slide Number Placeholder 5">
            <a:extLst>
              <a:ext uri="{FF2B5EF4-FFF2-40B4-BE49-F238E27FC236}">
                <a16:creationId xmlns:a16="http://schemas.microsoft.com/office/drawing/2014/main" id="{83594A1C-AB21-4EE5-B2A5-83918E61204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C3AE27A-04F7-4C57-A866-1E6ABED279D6}" type="slidenum">
              <a:rPr lang="en-US" altLang="en-US" b="0" i="0">
                <a:solidFill>
                  <a:schemeClr val="accent2"/>
                </a:solidFill>
                <a:latin typeface="Garamond" panose="02020404030301010803" pitchFamily="18" charset="0"/>
              </a:rPr>
              <a:pPr eaLnBrk="1" hangingPunct="1"/>
              <a:t>32</a:t>
            </a:fld>
            <a:endParaRPr lang="en-US" altLang="en-US" b="0" i="0">
              <a:solidFill>
                <a:schemeClr val="accent2"/>
              </a:solidFill>
              <a:latin typeface="Garamond" panose="02020404030301010803" pitchFamily="18" charset="0"/>
            </a:endParaRPr>
          </a:p>
        </p:txBody>
      </p:sp>
      <p:sp>
        <p:nvSpPr>
          <p:cNvPr id="66564" name="Rectangle 2">
            <a:extLst>
              <a:ext uri="{FF2B5EF4-FFF2-40B4-BE49-F238E27FC236}">
                <a16:creationId xmlns:a16="http://schemas.microsoft.com/office/drawing/2014/main" id="{912F54F9-A175-4481-A1FC-A34092104779}"/>
              </a:ext>
            </a:extLst>
          </p:cNvPr>
          <p:cNvSpPr>
            <a:spLocks noGrp="1" noChangeArrowheads="1"/>
          </p:cNvSpPr>
          <p:nvPr>
            <p:ph type="title"/>
          </p:nvPr>
        </p:nvSpPr>
        <p:spPr>
          <a:xfrm>
            <a:off x="2667000" y="152400"/>
            <a:ext cx="6477000" cy="914400"/>
          </a:xfrm>
        </p:spPr>
        <p:txBody>
          <a:bodyPr/>
          <a:lstStyle/>
          <a:p>
            <a:pPr eaLnBrk="1" hangingPunct="1"/>
            <a:r>
              <a:rPr lang="en-US" altLang="en-US"/>
              <a:t>Rhizomes Selection</a:t>
            </a:r>
          </a:p>
        </p:txBody>
      </p:sp>
      <p:sp>
        <p:nvSpPr>
          <p:cNvPr id="66565" name="Rectangle 3">
            <a:extLst>
              <a:ext uri="{FF2B5EF4-FFF2-40B4-BE49-F238E27FC236}">
                <a16:creationId xmlns:a16="http://schemas.microsoft.com/office/drawing/2014/main" id="{08CEA4AA-5331-49C6-AC4A-561DCD43DD8D}"/>
              </a:ext>
            </a:extLst>
          </p:cNvPr>
          <p:cNvSpPr>
            <a:spLocks noGrp="1" noChangeArrowheads="1"/>
          </p:cNvSpPr>
          <p:nvPr>
            <p:ph type="body" idx="1"/>
          </p:nvPr>
        </p:nvSpPr>
        <p:spPr>
          <a:xfrm>
            <a:off x="2286000" y="990600"/>
            <a:ext cx="7239000" cy="1143000"/>
          </a:xfrm>
        </p:spPr>
        <p:txBody>
          <a:bodyPr/>
          <a:lstStyle/>
          <a:p>
            <a:pPr eaLnBrk="1" hangingPunct="1">
              <a:buFont typeface="Wingdings" panose="05000000000000000000" pitchFamily="2" charset="2"/>
              <a:buNone/>
            </a:pPr>
            <a:r>
              <a:rPr lang="en-US" altLang="en-US"/>
              <a:t>    Choose the variety you want.  Then look for the largest rhizome with multiple increases.</a:t>
            </a:r>
          </a:p>
          <a:p>
            <a:pPr eaLnBrk="1" hangingPunct="1">
              <a:buFont typeface="Wingdings" panose="05000000000000000000" pitchFamily="2" charset="2"/>
              <a:buNone/>
            </a:pPr>
            <a:endParaRPr lang="en-US" altLang="en-US"/>
          </a:p>
        </p:txBody>
      </p:sp>
      <p:pic>
        <p:nvPicPr>
          <p:cNvPr id="66566" name="Picture 4" descr="Iris Sale_Selecting Iris 2005">
            <a:extLst>
              <a:ext uri="{FF2B5EF4-FFF2-40B4-BE49-F238E27FC236}">
                <a16:creationId xmlns:a16="http://schemas.microsoft.com/office/drawing/2014/main" id="{4B67E15A-226A-4016-BD00-A2411CB1D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3048000" cy="4064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66567" name="Text Box 5">
            <a:extLst>
              <a:ext uri="{FF2B5EF4-FFF2-40B4-BE49-F238E27FC236}">
                <a16:creationId xmlns:a16="http://schemas.microsoft.com/office/drawing/2014/main" id="{FEB7EE1A-EB8D-4127-8AC3-51CFB6265F51}"/>
              </a:ext>
            </a:extLst>
          </p:cNvPr>
          <p:cNvSpPr txBox="1">
            <a:spLocks noChangeArrowheads="1"/>
          </p:cNvSpPr>
          <p:nvPr/>
        </p:nvSpPr>
        <p:spPr bwMode="auto">
          <a:xfrm>
            <a:off x="1219200" y="6216650"/>
            <a:ext cx="287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b="0" i="0">
                <a:latin typeface="Arial" panose="020B0604020202020204" pitchFamily="34" charset="0"/>
              </a:rPr>
              <a:t>Annual MVIS rhizome sale</a:t>
            </a:r>
          </a:p>
          <a:p>
            <a:pPr eaLnBrk="1" hangingPunct="1"/>
            <a:r>
              <a:rPr lang="en-US" altLang="en-US" sz="1800" b="0" i="0">
                <a:latin typeface="Arial" panose="020B0604020202020204" pitchFamily="34" charset="0"/>
              </a:rPr>
              <a:t>Mesilla Valley Mall</a:t>
            </a:r>
          </a:p>
        </p:txBody>
      </p:sp>
      <p:pic>
        <p:nvPicPr>
          <p:cNvPr id="66568" name="Picture 7" descr="Increases 3">
            <a:extLst>
              <a:ext uri="{FF2B5EF4-FFF2-40B4-BE49-F238E27FC236}">
                <a16:creationId xmlns:a16="http://schemas.microsoft.com/office/drawing/2014/main" id="{E8A3B2D9-E9AA-4F3E-8132-71C7BC5E5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438" y="1828800"/>
            <a:ext cx="3484562" cy="50292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6569" name="Picture 8" descr="Increase_Little">
            <a:extLst>
              <a:ext uri="{FF2B5EF4-FFF2-40B4-BE49-F238E27FC236}">
                <a16:creationId xmlns:a16="http://schemas.microsoft.com/office/drawing/2014/main" id="{1B023F60-B7EB-44C8-9889-983A69D92B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905000"/>
            <a:ext cx="2578100" cy="251777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a:extLst>
              <a:ext uri="{FF2B5EF4-FFF2-40B4-BE49-F238E27FC236}">
                <a16:creationId xmlns:a16="http://schemas.microsoft.com/office/drawing/2014/main" id="{5E3AE7DD-A10E-45F3-8C81-082FD045C695}"/>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B1CF81A-E145-4071-BD77-FD46E90CFB6F}"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7587" name="Slide Number Placeholder 5">
            <a:extLst>
              <a:ext uri="{FF2B5EF4-FFF2-40B4-BE49-F238E27FC236}">
                <a16:creationId xmlns:a16="http://schemas.microsoft.com/office/drawing/2014/main" id="{374C7877-BBFA-45B8-B94A-FB8372531E6F}"/>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A4329B6-4ED9-45C4-BAFE-2CC93D78551D}" type="slidenum">
              <a:rPr lang="en-US" altLang="en-US" b="0" i="0">
                <a:solidFill>
                  <a:schemeClr val="accent2"/>
                </a:solidFill>
                <a:latin typeface="Garamond" panose="02020404030301010803" pitchFamily="18" charset="0"/>
              </a:rPr>
              <a:pPr eaLnBrk="1" hangingPunct="1"/>
              <a:t>33</a:t>
            </a:fld>
            <a:endParaRPr lang="en-US" altLang="en-US" b="0" i="0">
              <a:solidFill>
                <a:schemeClr val="accent2"/>
              </a:solidFill>
              <a:latin typeface="Garamond" panose="02020404030301010803" pitchFamily="18" charset="0"/>
            </a:endParaRPr>
          </a:p>
        </p:txBody>
      </p:sp>
      <p:sp>
        <p:nvSpPr>
          <p:cNvPr id="67588" name="Rectangle 2">
            <a:extLst>
              <a:ext uri="{FF2B5EF4-FFF2-40B4-BE49-F238E27FC236}">
                <a16:creationId xmlns:a16="http://schemas.microsoft.com/office/drawing/2014/main" id="{B56D1F5F-577F-41EE-AE3A-2BC51A62FDCC}"/>
              </a:ext>
            </a:extLst>
          </p:cNvPr>
          <p:cNvSpPr>
            <a:spLocks noGrp="1" noChangeArrowheads="1"/>
          </p:cNvSpPr>
          <p:nvPr>
            <p:ph type="title"/>
          </p:nvPr>
        </p:nvSpPr>
        <p:spPr>
          <a:xfrm>
            <a:off x="3581400" y="0"/>
            <a:ext cx="5410200" cy="1322388"/>
          </a:xfrm>
        </p:spPr>
        <p:txBody>
          <a:bodyPr/>
          <a:lstStyle/>
          <a:p>
            <a:pPr eaLnBrk="1" hangingPunct="1"/>
            <a:r>
              <a:rPr lang="en-US" altLang="en-US" sz="3800"/>
              <a:t>Rhizome Selection Continued</a:t>
            </a:r>
          </a:p>
        </p:txBody>
      </p:sp>
      <p:sp>
        <p:nvSpPr>
          <p:cNvPr id="67589" name="Rectangle 3">
            <a:extLst>
              <a:ext uri="{FF2B5EF4-FFF2-40B4-BE49-F238E27FC236}">
                <a16:creationId xmlns:a16="http://schemas.microsoft.com/office/drawing/2014/main" id="{1249087E-D3A8-47B7-BB23-6EC8B8DA8BB2}"/>
              </a:ext>
            </a:extLst>
          </p:cNvPr>
          <p:cNvSpPr>
            <a:spLocks noGrp="1" noChangeArrowheads="1"/>
          </p:cNvSpPr>
          <p:nvPr>
            <p:ph type="body" idx="1"/>
          </p:nvPr>
        </p:nvSpPr>
        <p:spPr>
          <a:xfrm>
            <a:off x="3886200" y="1371600"/>
            <a:ext cx="5410200" cy="5105400"/>
          </a:xfrm>
        </p:spPr>
        <p:txBody>
          <a:bodyPr/>
          <a:lstStyle/>
          <a:p>
            <a:pPr eaLnBrk="1" hangingPunct="1">
              <a:buFont typeface="Wingdings" panose="05000000000000000000" pitchFamily="2" charset="2"/>
              <a:buNone/>
            </a:pPr>
            <a:r>
              <a:rPr lang="en-US" altLang="en-US" sz="2000"/>
              <a:t>    Note that some types of irises like the Standard Dwarf Bearded (SDB) irises naturally have smaller rhizomes than the Tall Bearded (TB).</a:t>
            </a:r>
          </a:p>
          <a:p>
            <a:pPr lvl="2" eaLnBrk="1" hangingPunct="1">
              <a:buFont typeface="Wingdings" panose="05000000000000000000" pitchFamily="2" charset="2"/>
              <a:buNone/>
            </a:pPr>
            <a:r>
              <a:rPr lang="en-US" altLang="en-US" sz="2000"/>
              <a:t>    </a:t>
            </a:r>
          </a:p>
          <a:p>
            <a:pPr lvl="2" eaLnBrk="1" hangingPunct="1">
              <a:buFont typeface="Wingdings" panose="05000000000000000000" pitchFamily="2" charset="2"/>
              <a:buNone/>
            </a:pPr>
            <a:r>
              <a:rPr lang="en-US" altLang="en-US" sz="2000"/>
              <a:t>     </a:t>
            </a:r>
            <a:r>
              <a:rPr lang="en-US" altLang="en-US" sz="2000" b="1"/>
              <a:t>Note that some varieties of TBs have naturally smaller rhizomes than other varieties</a:t>
            </a:r>
            <a:r>
              <a:rPr lang="en-US" altLang="en-US" sz="2000"/>
              <a:t>.</a:t>
            </a:r>
          </a:p>
          <a:p>
            <a:pPr lvl="2" eaLnBrk="1" hangingPunct="1">
              <a:buFont typeface="Wingdings" panose="05000000000000000000" pitchFamily="2" charset="2"/>
              <a:buNone/>
            </a:pPr>
            <a:endParaRPr lang="en-US" altLang="en-US" sz="2000"/>
          </a:p>
          <a:p>
            <a:pPr lvl="2" eaLnBrk="1" hangingPunct="1">
              <a:buFont typeface="Wingdings" panose="05000000000000000000" pitchFamily="2" charset="2"/>
              <a:buNone/>
            </a:pPr>
            <a:r>
              <a:rPr lang="en-US" altLang="en-US" sz="2000" b="1"/>
              <a:t>     Arils or Arilbreds may not have any leaves at all.  People tend to pass these by at the fall sale because they think they are not a good selection.  However, this is their natural form in the fall</a:t>
            </a:r>
          </a:p>
          <a:p>
            <a:pPr lvl="1" eaLnBrk="1" hangingPunct="1"/>
            <a:endParaRPr lang="en-US" altLang="en-US" sz="2000"/>
          </a:p>
          <a:p>
            <a:pPr eaLnBrk="1" hangingPunct="1"/>
            <a:endParaRPr lang="en-US" altLang="en-US" sz="2000"/>
          </a:p>
        </p:txBody>
      </p:sp>
      <p:pic>
        <p:nvPicPr>
          <p:cNvPr id="67590" name="Picture 5" descr="SizeOfIris">
            <a:extLst>
              <a:ext uri="{FF2B5EF4-FFF2-40B4-BE49-F238E27FC236}">
                <a16:creationId xmlns:a16="http://schemas.microsoft.com/office/drawing/2014/main" id="{A29ED9AA-E458-4EB3-8B24-48187E181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3675063" cy="3735388"/>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7591" name="Picture 6" descr="SizeOfIris2">
            <a:extLst>
              <a:ext uri="{FF2B5EF4-FFF2-40B4-BE49-F238E27FC236}">
                <a16:creationId xmlns:a16="http://schemas.microsoft.com/office/drawing/2014/main" id="{4B1FE5F0-6A53-452C-81EB-2B285F9C2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800600" cy="3429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a:extLst>
              <a:ext uri="{FF2B5EF4-FFF2-40B4-BE49-F238E27FC236}">
                <a16:creationId xmlns:a16="http://schemas.microsoft.com/office/drawing/2014/main" id="{A5182D21-CC85-45B3-956E-373262E4D15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8DF6A67-9889-4660-8299-AC44E97ABA0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8611" name="Slide Number Placeholder 5">
            <a:extLst>
              <a:ext uri="{FF2B5EF4-FFF2-40B4-BE49-F238E27FC236}">
                <a16:creationId xmlns:a16="http://schemas.microsoft.com/office/drawing/2014/main" id="{AB7F89DA-A458-4077-B098-3BCBB3D6261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A1DC466-5640-40A8-B64E-0E2D9DAFF4DA}" type="slidenum">
              <a:rPr lang="en-US" altLang="en-US" b="0" i="0">
                <a:solidFill>
                  <a:schemeClr val="accent2"/>
                </a:solidFill>
                <a:latin typeface="Garamond" panose="02020404030301010803" pitchFamily="18" charset="0"/>
              </a:rPr>
              <a:pPr eaLnBrk="1" hangingPunct="1"/>
              <a:t>34</a:t>
            </a:fld>
            <a:endParaRPr lang="en-US" altLang="en-US" b="0" i="0">
              <a:solidFill>
                <a:schemeClr val="accent2"/>
              </a:solidFill>
              <a:latin typeface="Garamond" panose="02020404030301010803" pitchFamily="18" charset="0"/>
            </a:endParaRPr>
          </a:p>
        </p:txBody>
      </p:sp>
      <p:sp>
        <p:nvSpPr>
          <p:cNvPr id="68612" name="Rectangle 2">
            <a:extLst>
              <a:ext uri="{FF2B5EF4-FFF2-40B4-BE49-F238E27FC236}">
                <a16:creationId xmlns:a16="http://schemas.microsoft.com/office/drawing/2014/main" id="{58AF5BA2-B1CA-4D0F-A8A2-9018F69EAA49}"/>
              </a:ext>
            </a:extLst>
          </p:cNvPr>
          <p:cNvSpPr>
            <a:spLocks noGrp="1" noChangeArrowheads="1"/>
          </p:cNvSpPr>
          <p:nvPr>
            <p:ph type="title"/>
          </p:nvPr>
        </p:nvSpPr>
        <p:spPr>
          <a:xfrm>
            <a:off x="2819400" y="0"/>
            <a:ext cx="5410200" cy="1322388"/>
          </a:xfrm>
        </p:spPr>
        <p:txBody>
          <a:bodyPr/>
          <a:lstStyle/>
          <a:p>
            <a:pPr eaLnBrk="1" hangingPunct="1"/>
            <a:r>
              <a:rPr lang="en-US" altLang="en-US"/>
              <a:t>Site Selection</a:t>
            </a:r>
          </a:p>
        </p:txBody>
      </p:sp>
      <p:sp>
        <p:nvSpPr>
          <p:cNvPr id="68613" name="Rectangle 3">
            <a:extLst>
              <a:ext uri="{FF2B5EF4-FFF2-40B4-BE49-F238E27FC236}">
                <a16:creationId xmlns:a16="http://schemas.microsoft.com/office/drawing/2014/main" id="{DA535BCA-0063-4BDD-B674-28A79D1FD2F8}"/>
              </a:ext>
            </a:extLst>
          </p:cNvPr>
          <p:cNvSpPr>
            <a:spLocks noGrp="1" noChangeArrowheads="1"/>
          </p:cNvSpPr>
          <p:nvPr>
            <p:ph type="body" idx="1"/>
          </p:nvPr>
        </p:nvSpPr>
        <p:spPr>
          <a:xfrm>
            <a:off x="3505200" y="914400"/>
            <a:ext cx="5486400" cy="5943600"/>
          </a:xfrm>
        </p:spPr>
        <p:txBody>
          <a:bodyPr/>
          <a:lstStyle/>
          <a:p>
            <a:pPr eaLnBrk="1" hangingPunct="1">
              <a:lnSpc>
                <a:spcPct val="90000"/>
              </a:lnSpc>
            </a:pPr>
            <a:r>
              <a:rPr lang="en-US" altLang="en-US"/>
              <a:t>The AIS recommends that the plants receive 6 hours a day of sunlight.  Southern New Mexico has over 200 days of crystal blue sky each year.  Our sunlight is quite intense.  We recommend at </a:t>
            </a:r>
            <a:r>
              <a:rPr lang="en-US" altLang="en-US" i="1"/>
              <a:t>least</a:t>
            </a:r>
            <a:r>
              <a:rPr lang="en-US" altLang="en-US"/>
              <a:t> 4 hours of sunlight per day in the summer with at least 6 hours of sunlight spring and fall.</a:t>
            </a:r>
          </a:p>
          <a:p>
            <a:pPr eaLnBrk="1" hangingPunct="1">
              <a:lnSpc>
                <a:spcPct val="90000"/>
              </a:lnSpc>
            </a:pPr>
            <a:r>
              <a:rPr lang="en-US" altLang="en-US"/>
              <a:t>The site should be in a location where the rhizome will not sit in water.  This can cause rot.</a:t>
            </a:r>
          </a:p>
          <a:p>
            <a:pPr eaLnBrk="1" hangingPunct="1">
              <a:lnSpc>
                <a:spcPct val="90000"/>
              </a:lnSpc>
            </a:pPr>
            <a:r>
              <a:rPr lang="en-US" altLang="en-US"/>
              <a:t>The site should have easy access to water.  Remember it doesn’t rain most weeks or most months for that matter!</a:t>
            </a:r>
          </a:p>
        </p:txBody>
      </p:sp>
      <p:pic>
        <p:nvPicPr>
          <p:cNvPr id="68614" name="Picture 7" descr="Wild Angel_a">
            <a:extLst>
              <a:ext uri="{FF2B5EF4-FFF2-40B4-BE49-F238E27FC236}">
                <a16:creationId xmlns:a16="http://schemas.microsoft.com/office/drawing/2014/main" id="{5DAB112F-5FB8-4465-AF04-DE1E05BD9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8813"/>
            <a:ext cx="3446463" cy="3659187"/>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8" descr="Edith Wolford 2003_04_30">
            <a:extLst>
              <a:ext uri="{FF2B5EF4-FFF2-40B4-BE49-F238E27FC236}">
                <a16:creationId xmlns:a16="http://schemas.microsoft.com/office/drawing/2014/main" id="{EC7236D7-8FBE-48BD-993F-EE7199C8B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3429000" cy="3033713"/>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68616" name="Text Box 9">
            <a:extLst>
              <a:ext uri="{FF2B5EF4-FFF2-40B4-BE49-F238E27FC236}">
                <a16:creationId xmlns:a16="http://schemas.microsoft.com/office/drawing/2014/main" id="{D84E6498-FA74-4239-8977-073230F911BB}"/>
              </a:ext>
            </a:extLst>
          </p:cNvPr>
          <p:cNvSpPr txBox="1">
            <a:spLocks noChangeArrowheads="1"/>
          </p:cNvSpPr>
          <p:nvPr/>
        </p:nvSpPr>
        <p:spPr bwMode="auto">
          <a:xfrm>
            <a:off x="228600" y="2438400"/>
            <a:ext cx="1416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rgbClr val="FFFF00"/>
                </a:solidFill>
              </a:rPr>
              <a:t>Edith Wolford</a:t>
            </a:r>
          </a:p>
        </p:txBody>
      </p:sp>
    </p:spTree>
  </p:cSld>
  <p:clrMapOvr>
    <a:masterClrMapping/>
  </p:clrMapOvr>
  <p:transition advTm="1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3">
            <a:extLst>
              <a:ext uri="{FF2B5EF4-FFF2-40B4-BE49-F238E27FC236}">
                <a16:creationId xmlns:a16="http://schemas.microsoft.com/office/drawing/2014/main" id="{4D502C61-14FA-4424-BFDE-940BD87341A3}"/>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D6849FF-5432-424F-86F2-DDC14A394093}"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69635" name="Slide Number Placeholder 5">
            <a:extLst>
              <a:ext uri="{FF2B5EF4-FFF2-40B4-BE49-F238E27FC236}">
                <a16:creationId xmlns:a16="http://schemas.microsoft.com/office/drawing/2014/main" id="{89683AF2-0F20-48DE-9FD8-609462D9D487}"/>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6D9F3FC-5D75-4438-B36B-E98713C2B945}" type="slidenum">
              <a:rPr lang="en-US" altLang="en-US" b="0" i="0">
                <a:solidFill>
                  <a:schemeClr val="accent2"/>
                </a:solidFill>
                <a:latin typeface="Garamond" panose="02020404030301010803" pitchFamily="18" charset="0"/>
              </a:rPr>
              <a:pPr eaLnBrk="1" hangingPunct="1"/>
              <a:t>35</a:t>
            </a:fld>
            <a:endParaRPr lang="en-US" altLang="en-US" b="0" i="0">
              <a:solidFill>
                <a:schemeClr val="accent2"/>
              </a:solidFill>
              <a:latin typeface="Garamond" panose="02020404030301010803" pitchFamily="18" charset="0"/>
            </a:endParaRPr>
          </a:p>
        </p:txBody>
      </p:sp>
      <p:sp>
        <p:nvSpPr>
          <p:cNvPr id="69636" name="Rectangle 2">
            <a:extLst>
              <a:ext uri="{FF2B5EF4-FFF2-40B4-BE49-F238E27FC236}">
                <a16:creationId xmlns:a16="http://schemas.microsoft.com/office/drawing/2014/main" id="{1C98BD66-0B22-4BCF-954F-3E196D61B3BA}"/>
              </a:ext>
            </a:extLst>
          </p:cNvPr>
          <p:cNvSpPr>
            <a:spLocks noGrp="1" noChangeArrowheads="1"/>
          </p:cNvSpPr>
          <p:nvPr>
            <p:ph type="title"/>
          </p:nvPr>
        </p:nvSpPr>
        <p:spPr>
          <a:xfrm>
            <a:off x="4724400" y="277813"/>
            <a:ext cx="3962400" cy="1322387"/>
          </a:xfrm>
        </p:spPr>
        <p:txBody>
          <a:bodyPr/>
          <a:lstStyle/>
          <a:p>
            <a:pPr eaLnBrk="1" hangingPunct="1"/>
            <a:r>
              <a:rPr lang="en-US" altLang="en-US" sz="3800"/>
              <a:t>Site Selection</a:t>
            </a:r>
            <a:br>
              <a:rPr lang="en-US" altLang="en-US" sz="3800"/>
            </a:br>
            <a:r>
              <a:rPr lang="en-US" altLang="en-US" sz="3800"/>
              <a:t>Shade</a:t>
            </a:r>
          </a:p>
        </p:txBody>
      </p:sp>
      <p:sp>
        <p:nvSpPr>
          <p:cNvPr id="69637" name="Rectangle 3">
            <a:extLst>
              <a:ext uri="{FF2B5EF4-FFF2-40B4-BE49-F238E27FC236}">
                <a16:creationId xmlns:a16="http://schemas.microsoft.com/office/drawing/2014/main" id="{960F48EF-55DD-4689-82D4-D8A332EB4B37}"/>
              </a:ext>
            </a:extLst>
          </p:cNvPr>
          <p:cNvSpPr>
            <a:spLocks noGrp="1" noChangeArrowheads="1"/>
          </p:cNvSpPr>
          <p:nvPr>
            <p:ph type="body" idx="1"/>
          </p:nvPr>
        </p:nvSpPr>
        <p:spPr>
          <a:xfrm>
            <a:off x="4724400" y="1905000"/>
            <a:ext cx="4419600" cy="4302125"/>
          </a:xfrm>
        </p:spPr>
        <p:txBody>
          <a:bodyPr/>
          <a:lstStyle/>
          <a:p>
            <a:pPr eaLnBrk="1" hangingPunct="1">
              <a:lnSpc>
                <a:spcPct val="80000"/>
              </a:lnSpc>
            </a:pPr>
            <a:r>
              <a:rPr lang="en-US" altLang="en-US" sz="2000"/>
              <a:t>Our sunlight is so intense that some afternoon shade is beneficial. Deciduous trees with a high canopy can be ideal.</a:t>
            </a:r>
          </a:p>
          <a:p>
            <a:pPr eaLnBrk="1" hangingPunct="1">
              <a:lnSpc>
                <a:spcPct val="80000"/>
              </a:lnSpc>
            </a:pPr>
            <a:r>
              <a:rPr lang="en-US" altLang="en-US" sz="2000"/>
              <a:t>An iris may not bloom or increase under too much shade.  In that case, just move them.</a:t>
            </a:r>
          </a:p>
          <a:p>
            <a:pPr eaLnBrk="1" hangingPunct="1">
              <a:lnSpc>
                <a:spcPct val="80000"/>
              </a:lnSpc>
            </a:pPr>
            <a:r>
              <a:rPr lang="en-US" altLang="en-US" sz="2000"/>
              <a:t>Irises will still do well in full sun.</a:t>
            </a:r>
          </a:p>
          <a:p>
            <a:pPr eaLnBrk="1" hangingPunct="1">
              <a:lnSpc>
                <a:spcPct val="80000"/>
              </a:lnSpc>
            </a:pPr>
            <a:r>
              <a:rPr lang="en-US" altLang="en-US" sz="2000"/>
              <a:t>Note that rebloomers may need more sunlight to rebloom</a:t>
            </a:r>
          </a:p>
          <a:p>
            <a:pPr eaLnBrk="1" hangingPunct="1">
              <a:lnSpc>
                <a:spcPct val="80000"/>
              </a:lnSpc>
            </a:pPr>
            <a:r>
              <a:rPr lang="en-US" altLang="en-US" sz="2000"/>
              <a:t>Some trees have shallow roots and will pull nutrients away from the irises(i.e. Mulberry Trees)</a:t>
            </a:r>
          </a:p>
        </p:txBody>
      </p:sp>
      <p:pic>
        <p:nvPicPr>
          <p:cNvPr id="69638" name="Picture 4" descr="Back Iris Bed2">
            <a:extLst>
              <a:ext uri="{FF2B5EF4-FFF2-40B4-BE49-F238E27FC236}">
                <a16:creationId xmlns:a16="http://schemas.microsoft.com/office/drawing/2014/main" id="{F484F11E-B498-4CCD-969D-929A22912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5650"/>
            <a:ext cx="4749800" cy="3562350"/>
          </a:xfrm>
          <a:prstGeom prst="rect">
            <a:avLst/>
          </a:prstGeom>
          <a:noFill/>
          <a:ln w="3175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5" descr="IMG_5124">
            <a:extLst>
              <a:ext uri="{FF2B5EF4-FFF2-40B4-BE49-F238E27FC236}">
                <a16:creationId xmlns:a16="http://schemas.microsoft.com/office/drawing/2014/main" id="{8AADE1DD-A126-4701-8A31-DC2D686CB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4752975" cy="3446463"/>
          </a:xfrm>
          <a:prstGeom prst="rect">
            <a:avLst/>
          </a:prstGeom>
          <a:noFill/>
          <a:ln w="317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6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3">
            <a:extLst>
              <a:ext uri="{FF2B5EF4-FFF2-40B4-BE49-F238E27FC236}">
                <a16:creationId xmlns:a16="http://schemas.microsoft.com/office/drawing/2014/main" id="{D4724A84-650E-4325-BEA4-0604A4C1CB4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E88C6DF-8DA1-4B86-90AE-E8B1C7E407E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0659" name="Slide Number Placeholder 5">
            <a:extLst>
              <a:ext uri="{FF2B5EF4-FFF2-40B4-BE49-F238E27FC236}">
                <a16:creationId xmlns:a16="http://schemas.microsoft.com/office/drawing/2014/main" id="{71FB73FA-3E91-4770-9F76-B6704F3A8CB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84D04C5-64C0-4C48-89BC-E950FA93B488}" type="slidenum">
              <a:rPr lang="en-US" altLang="en-US" b="0" i="0">
                <a:solidFill>
                  <a:schemeClr val="accent2"/>
                </a:solidFill>
                <a:latin typeface="Garamond" panose="02020404030301010803" pitchFamily="18" charset="0"/>
              </a:rPr>
              <a:pPr eaLnBrk="1" hangingPunct="1"/>
              <a:t>36</a:t>
            </a:fld>
            <a:endParaRPr lang="en-US" altLang="en-US" b="0" i="0">
              <a:solidFill>
                <a:schemeClr val="accent2"/>
              </a:solidFill>
              <a:latin typeface="Garamond" panose="02020404030301010803" pitchFamily="18" charset="0"/>
            </a:endParaRPr>
          </a:p>
        </p:txBody>
      </p:sp>
      <p:sp>
        <p:nvSpPr>
          <p:cNvPr id="70660" name="Rectangle 2">
            <a:extLst>
              <a:ext uri="{FF2B5EF4-FFF2-40B4-BE49-F238E27FC236}">
                <a16:creationId xmlns:a16="http://schemas.microsoft.com/office/drawing/2014/main" id="{627DBFE6-1873-4BE3-92E4-E2A04C430353}"/>
              </a:ext>
            </a:extLst>
          </p:cNvPr>
          <p:cNvSpPr>
            <a:spLocks noGrp="1" noChangeArrowheads="1"/>
          </p:cNvSpPr>
          <p:nvPr>
            <p:ph type="title"/>
          </p:nvPr>
        </p:nvSpPr>
        <p:spPr>
          <a:xfrm>
            <a:off x="3276600" y="0"/>
            <a:ext cx="5410200" cy="1322388"/>
          </a:xfrm>
        </p:spPr>
        <p:txBody>
          <a:bodyPr/>
          <a:lstStyle/>
          <a:p>
            <a:pPr eaLnBrk="1" hangingPunct="1"/>
            <a:r>
              <a:rPr lang="en-US" altLang="en-US"/>
              <a:t>Soil Improvement</a:t>
            </a:r>
          </a:p>
        </p:txBody>
      </p:sp>
      <p:sp>
        <p:nvSpPr>
          <p:cNvPr id="70661" name="Rectangle 3">
            <a:extLst>
              <a:ext uri="{FF2B5EF4-FFF2-40B4-BE49-F238E27FC236}">
                <a16:creationId xmlns:a16="http://schemas.microsoft.com/office/drawing/2014/main" id="{4EFF97EC-5001-465A-A3BF-78CB25DF68F8}"/>
              </a:ext>
            </a:extLst>
          </p:cNvPr>
          <p:cNvSpPr>
            <a:spLocks noGrp="1" noChangeArrowheads="1"/>
          </p:cNvSpPr>
          <p:nvPr>
            <p:ph type="body" idx="1"/>
          </p:nvPr>
        </p:nvSpPr>
        <p:spPr>
          <a:xfrm>
            <a:off x="838200" y="1066800"/>
            <a:ext cx="8305800" cy="2057400"/>
          </a:xfrm>
        </p:spPr>
        <p:txBody>
          <a:bodyPr/>
          <a:lstStyle/>
          <a:p>
            <a:pPr lvl="3" eaLnBrk="1" hangingPunct="1"/>
            <a:r>
              <a:rPr lang="en-US" altLang="en-US" sz="2000" b="1"/>
              <a:t>Irises are pretty forgiving and will grow in poor soil and tolerate some neglect.</a:t>
            </a:r>
            <a:r>
              <a:rPr lang="en-US" altLang="en-US" sz="2000"/>
              <a:t>  </a:t>
            </a:r>
          </a:p>
          <a:p>
            <a:pPr eaLnBrk="1" hangingPunct="1"/>
            <a:r>
              <a:rPr lang="en-US" altLang="en-US" sz="2000"/>
              <a:t>You don’t have to amend the soil if you don’t want to.  </a:t>
            </a:r>
          </a:p>
          <a:p>
            <a:pPr eaLnBrk="1" hangingPunct="1"/>
            <a:r>
              <a:rPr lang="en-US" altLang="en-US" sz="2000"/>
              <a:t>However, improving the soil will improve the size and quantity of blooms and allow the plant to increase more rapidly. </a:t>
            </a:r>
          </a:p>
        </p:txBody>
      </p:sp>
      <p:pic>
        <p:nvPicPr>
          <p:cNvPr id="70662" name="Picture 4" descr="Ripple Effect">
            <a:extLst>
              <a:ext uri="{FF2B5EF4-FFF2-40B4-BE49-F238E27FC236}">
                <a16:creationId xmlns:a16="http://schemas.microsoft.com/office/drawing/2014/main" id="{E04EBA53-8D1F-4C90-BDD4-E688B0FA2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19400"/>
            <a:ext cx="3028950" cy="4038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6" descr="Sierra Grande 2003_04_30">
            <a:extLst>
              <a:ext uri="{FF2B5EF4-FFF2-40B4-BE49-F238E27FC236}">
                <a16:creationId xmlns:a16="http://schemas.microsoft.com/office/drawing/2014/main" id="{561B6388-A922-4910-9E11-EDFD308C4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2514600" cy="4038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70664" name="Picture 7" descr="Stellar Lights 2003_04_27">
            <a:extLst>
              <a:ext uri="{FF2B5EF4-FFF2-40B4-BE49-F238E27FC236}">
                <a16:creationId xmlns:a16="http://schemas.microsoft.com/office/drawing/2014/main" id="{F5F2E980-AAEC-4975-8A70-445C25122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19400"/>
            <a:ext cx="2174875" cy="4038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70665" name="Picture 8" descr="Stairway to Heaven 2003_04_27">
            <a:extLst>
              <a:ext uri="{FF2B5EF4-FFF2-40B4-BE49-F238E27FC236}">
                <a16:creationId xmlns:a16="http://schemas.microsoft.com/office/drawing/2014/main" id="{93C8137F-BB6D-4975-8892-53C19DB0A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2819400"/>
            <a:ext cx="2252662" cy="4038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70666" name="Text Box 9">
            <a:extLst>
              <a:ext uri="{FF2B5EF4-FFF2-40B4-BE49-F238E27FC236}">
                <a16:creationId xmlns:a16="http://schemas.microsoft.com/office/drawing/2014/main" id="{AC04AD9E-EE51-4274-B2D4-3B9254D84949}"/>
              </a:ext>
            </a:extLst>
          </p:cNvPr>
          <p:cNvSpPr txBox="1">
            <a:spLocks noChangeArrowheads="1"/>
          </p:cNvSpPr>
          <p:nvPr/>
        </p:nvSpPr>
        <p:spPr bwMode="auto">
          <a:xfrm>
            <a:off x="6867525" y="6340475"/>
            <a:ext cx="2324100" cy="51752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Stairway To Heaven, TB</a:t>
            </a:r>
          </a:p>
          <a:p>
            <a:pPr eaLnBrk="1" hangingPunct="1"/>
            <a:endParaRPr lang="en-US" altLang="en-US" sz="1400" i="0">
              <a:solidFill>
                <a:schemeClr val="bg1"/>
              </a:solidFill>
            </a:endParaRPr>
          </a:p>
        </p:txBody>
      </p:sp>
      <p:sp>
        <p:nvSpPr>
          <p:cNvPr id="70667" name="Text Box 12">
            <a:extLst>
              <a:ext uri="{FF2B5EF4-FFF2-40B4-BE49-F238E27FC236}">
                <a16:creationId xmlns:a16="http://schemas.microsoft.com/office/drawing/2014/main" id="{C77A4B8F-180D-469E-AA3F-1159EDF10963}"/>
              </a:ext>
            </a:extLst>
          </p:cNvPr>
          <p:cNvSpPr txBox="1">
            <a:spLocks noChangeArrowheads="1"/>
          </p:cNvSpPr>
          <p:nvPr/>
        </p:nvSpPr>
        <p:spPr bwMode="auto">
          <a:xfrm>
            <a:off x="4967288" y="6340475"/>
            <a:ext cx="1760537" cy="51752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Stellar Lights, TB</a:t>
            </a:r>
          </a:p>
          <a:p>
            <a:pPr eaLnBrk="1" hangingPunct="1"/>
            <a:endParaRPr lang="en-US" altLang="en-US" sz="1400" i="0">
              <a:solidFill>
                <a:schemeClr val="bg1"/>
              </a:solidFill>
            </a:endParaRPr>
          </a:p>
        </p:txBody>
      </p:sp>
      <p:sp>
        <p:nvSpPr>
          <p:cNvPr id="70668" name="Text Box 13">
            <a:extLst>
              <a:ext uri="{FF2B5EF4-FFF2-40B4-BE49-F238E27FC236}">
                <a16:creationId xmlns:a16="http://schemas.microsoft.com/office/drawing/2014/main" id="{7D2F0A8F-94B7-4365-85D4-E2FEA906F6D1}"/>
              </a:ext>
            </a:extLst>
          </p:cNvPr>
          <p:cNvSpPr txBox="1">
            <a:spLocks noChangeArrowheads="1"/>
          </p:cNvSpPr>
          <p:nvPr/>
        </p:nvSpPr>
        <p:spPr bwMode="auto">
          <a:xfrm>
            <a:off x="447675" y="6340475"/>
            <a:ext cx="1800225" cy="51752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Sierra Grande, TB</a:t>
            </a:r>
          </a:p>
          <a:p>
            <a:pPr eaLnBrk="1" hangingPunct="1"/>
            <a:endParaRPr lang="en-US" altLang="en-US" sz="1400" i="0">
              <a:solidFill>
                <a:schemeClr val="bg1"/>
              </a:solidFill>
            </a:endParaRPr>
          </a:p>
        </p:txBody>
      </p:sp>
    </p:spTree>
  </p:cSld>
  <p:clrMapOvr>
    <a:masterClrMapping/>
  </p:clrMapOvr>
  <p:transition advTm="1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a:extLst>
              <a:ext uri="{FF2B5EF4-FFF2-40B4-BE49-F238E27FC236}">
                <a16:creationId xmlns:a16="http://schemas.microsoft.com/office/drawing/2014/main" id="{3DFB075E-EF33-4529-8866-2C765F1B0E5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3021775-CE6E-4757-BA20-288695D67F0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1683" name="Slide Number Placeholder 5">
            <a:extLst>
              <a:ext uri="{FF2B5EF4-FFF2-40B4-BE49-F238E27FC236}">
                <a16:creationId xmlns:a16="http://schemas.microsoft.com/office/drawing/2014/main" id="{6620C013-2073-4CD2-B4FD-1E846ABB8B0A}"/>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B8099E9-FF3F-4D7D-8F64-C55DD9A60DE7}" type="slidenum">
              <a:rPr lang="en-US" altLang="en-US" b="0" i="0">
                <a:solidFill>
                  <a:schemeClr val="accent2"/>
                </a:solidFill>
                <a:latin typeface="Garamond" panose="02020404030301010803" pitchFamily="18" charset="0"/>
              </a:rPr>
              <a:pPr eaLnBrk="1" hangingPunct="1"/>
              <a:t>37</a:t>
            </a:fld>
            <a:endParaRPr lang="en-US" altLang="en-US" b="0" i="0">
              <a:solidFill>
                <a:schemeClr val="accent2"/>
              </a:solidFill>
              <a:latin typeface="Garamond" panose="02020404030301010803" pitchFamily="18" charset="0"/>
            </a:endParaRPr>
          </a:p>
        </p:txBody>
      </p:sp>
      <p:sp>
        <p:nvSpPr>
          <p:cNvPr id="71684" name="Rectangle 2">
            <a:extLst>
              <a:ext uri="{FF2B5EF4-FFF2-40B4-BE49-F238E27FC236}">
                <a16:creationId xmlns:a16="http://schemas.microsoft.com/office/drawing/2014/main" id="{5960A276-F7F8-4DB0-863A-2FD6F51BF7EC}"/>
              </a:ext>
            </a:extLst>
          </p:cNvPr>
          <p:cNvSpPr>
            <a:spLocks noGrp="1" noChangeArrowheads="1"/>
          </p:cNvSpPr>
          <p:nvPr>
            <p:ph type="title"/>
          </p:nvPr>
        </p:nvSpPr>
        <p:spPr>
          <a:xfrm>
            <a:off x="3276600" y="0"/>
            <a:ext cx="5410200" cy="1322388"/>
          </a:xfrm>
        </p:spPr>
        <p:txBody>
          <a:bodyPr/>
          <a:lstStyle/>
          <a:p>
            <a:pPr eaLnBrk="1" hangingPunct="1"/>
            <a:r>
              <a:rPr lang="en-US" altLang="en-US" sz="3800"/>
              <a:t>Soil Across </a:t>
            </a:r>
            <a:br>
              <a:rPr lang="en-US" altLang="en-US" sz="3800"/>
            </a:br>
            <a:r>
              <a:rPr lang="en-US" altLang="en-US" sz="3800"/>
              <a:t>Las Cruces</a:t>
            </a:r>
          </a:p>
        </p:txBody>
      </p:sp>
      <p:sp>
        <p:nvSpPr>
          <p:cNvPr id="71685" name="Rectangle 3">
            <a:extLst>
              <a:ext uri="{FF2B5EF4-FFF2-40B4-BE49-F238E27FC236}">
                <a16:creationId xmlns:a16="http://schemas.microsoft.com/office/drawing/2014/main" id="{ED8B9B7A-88D4-41BC-9511-A8B797D35AF0}"/>
              </a:ext>
            </a:extLst>
          </p:cNvPr>
          <p:cNvSpPr>
            <a:spLocks noGrp="1" noChangeArrowheads="1"/>
          </p:cNvSpPr>
          <p:nvPr>
            <p:ph type="body" idx="1"/>
          </p:nvPr>
        </p:nvSpPr>
        <p:spPr>
          <a:xfrm>
            <a:off x="3429000" y="1219200"/>
            <a:ext cx="5562600" cy="5105400"/>
          </a:xfrm>
        </p:spPr>
        <p:txBody>
          <a:bodyPr/>
          <a:lstStyle/>
          <a:p>
            <a:pPr eaLnBrk="1" hangingPunct="1"/>
            <a:r>
              <a:rPr lang="en-US" altLang="en-US"/>
              <a:t>The soil across the area is not the same.  People living in the Mesilla Valley have heavier clay-like soil.  This is the old river bottom of the Rio Grande.  </a:t>
            </a:r>
          </a:p>
          <a:p>
            <a:pPr eaLnBrk="1" hangingPunct="1"/>
            <a:r>
              <a:rPr lang="en-US" altLang="en-US"/>
              <a:t>People living on the East Mesa have sandier soil that is poor in organic matter.  The soil is from the alluvial fan of the Organ mountains.  </a:t>
            </a:r>
          </a:p>
          <a:p>
            <a:pPr eaLnBrk="1" hangingPunct="1"/>
            <a:r>
              <a:rPr lang="en-US" altLang="en-US"/>
              <a:t>Most soil is alkaline.  City water is also alkaline.  Irises prefer neutral or slightly acidic soil but they tolerate our alkaline conditions very well.</a:t>
            </a:r>
          </a:p>
          <a:p>
            <a:pPr eaLnBrk="1" hangingPunct="1"/>
            <a:endParaRPr lang="en-US" altLang="en-US"/>
          </a:p>
        </p:txBody>
      </p:sp>
      <p:grpSp>
        <p:nvGrpSpPr>
          <p:cNvPr id="71686" name="Group 4">
            <a:extLst>
              <a:ext uri="{FF2B5EF4-FFF2-40B4-BE49-F238E27FC236}">
                <a16:creationId xmlns:a16="http://schemas.microsoft.com/office/drawing/2014/main" id="{F3B3148D-1274-4571-8C1A-D74C00FDFA1A}"/>
              </a:ext>
            </a:extLst>
          </p:cNvPr>
          <p:cNvGrpSpPr>
            <a:grpSpLocks/>
          </p:cNvGrpSpPr>
          <p:nvPr/>
        </p:nvGrpSpPr>
        <p:grpSpPr bwMode="auto">
          <a:xfrm>
            <a:off x="838200" y="2895600"/>
            <a:ext cx="2316163" cy="3033713"/>
            <a:chOff x="96" y="1440"/>
            <a:chExt cx="1459" cy="1911"/>
          </a:xfrm>
        </p:grpSpPr>
        <p:pic>
          <p:nvPicPr>
            <p:cNvPr id="71687" name="Picture 5" descr="MarachiMusic">
              <a:extLst>
                <a:ext uri="{FF2B5EF4-FFF2-40B4-BE49-F238E27FC236}">
                  <a16:creationId xmlns:a16="http://schemas.microsoft.com/office/drawing/2014/main" id="{2351678E-E1C5-4EC6-B8AF-0C2823E7C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440"/>
              <a:ext cx="1459"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 Box 6">
              <a:extLst>
                <a:ext uri="{FF2B5EF4-FFF2-40B4-BE49-F238E27FC236}">
                  <a16:creationId xmlns:a16="http://schemas.microsoft.com/office/drawing/2014/main" id="{FF6D34E4-F04C-4112-B4B2-1BAE7FA0E1C2}"/>
                </a:ext>
              </a:extLst>
            </p:cNvPr>
            <p:cNvSpPr txBox="1">
              <a:spLocks noChangeArrowheads="1"/>
            </p:cNvSpPr>
            <p:nvPr/>
          </p:nvSpPr>
          <p:spPr bwMode="auto">
            <a:xfrm>
              <a:off x="155" y="3120"/>
              <a:ext cx="1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b="0" i="0">
                  <a:latin typeface="Arial" panose="020B0604020202020204" pitchFamily="34" charset="0"/>
                </a:rPr>
                <a:t>Mariachi Music, TB</a:t>
              </a:r>
            </a:p>
          </p:txBody>
        </p:sp>
      </p:grpSp>
    </p:spTree>
  </p:cSld>
  <p:clrMapOvr>
    <a:masterClrMapping/>
  </p:clrMapOvr>
  <p:transition advTm="1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a:extLst>
              <a:ext uri="{FF2B5EF4-FFF2-40B4-BE49-F238E27FC236}">
                <a16:creationId xmlns:a16="http://schemas.microsoft.com/office/drawing/2014/main" id="{8182E5E1-F0E7-4324-8A74-8DBFA6F0DA3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55F1058-BF61-4300-A3A6-EFCC1A5CFC0C}"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2707" name="Slide Number Placeholder 5">
            <a:extLst>
              <a:ext uri="{FF2B5EF4-FFF2-40B4-BE49-F238E27FC236}">
                <a16:creationId xmlns:a16="http://schemas.microsoft.com/office/drawing/2014/main" id="{923F6325-5E81-4BDA-8EF8-55CA550155D7}"/>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C19CE84-068C-4E7E-B07F-10340163D1A7}" type="slidenum">
              <a:rPr lang="en-US" altLang="en-US" b="0" i="0">
                <a:solidFill>
                  <a:schemeClr val="accent2"/>
                </a:solidFill>
                <a:latin typeface="Garamond" panose="02020404030301010803" pitchFamily="18" charset="0"/>
              </a:rPr>
              <a:pPr eaLnBrk="1" hangingPunct="1"/>
              <a:t>38</a:t>
            </a:fld>
            <a:endParaRPr lang="en-US" altLang="en-US" b="0" i="0">
              <a:solidFill>
                <a:schemeClr val="accent2"/>
              </a:solidFill>
              <a:latin typeface="Garamond" panose="02020404030301010803" pitchFamily="18" charset="0"/>
            </a:endParaRPr>
          </a:p>
        </p:txBody>
      </p:sp>
      <p:sp>
        <p:nvSpPr>
          <p:cNvPr id="72708" name="Rectangle 2">
            <a:extLst>
              <a:ext uri="{FF2B5EF4-FFF2-40B4-BE49-F238E27FC236}">
                <a16:creationId xmlns:a16="http://schemas.microsoft.com/office/drawing/2014/main" id="{FB1C1303-88F9-4614-B179-907C9B6772CA}"/>
              </a:ext>
            </a:extLst>
          </p:cNvPr>
          <p:cNvSpPr>
            <a:spLocks noGrp="1" noChangeArrowheads="1"/>
          </p:cNvSpPr>
          <p:nvPr>
            <p:ph type="title"/>
          </p:nvPr>
        </p:nvSpPr>
        <p:spPr/>
        <p:txBody>
          <a:bodyPr/>
          <a:lstStyle/>
          <a:p>
            <a:pPr eaLnBrk="1" hangingPunct="1"/>
            <a:r>
              <a:rPr lang="en-US" altLang="en-US"/>
              <a:t>Alkaline Soil</a:t>
            </a:r>
          </a:p>
        </p:txBody>
      </p:sp>
      <p:sp>
        <p:nvSpPr>
          <p:cNvPr id="72709" name="Rectangle 3">
            <a:extLst>
              <a:ext uri="{FF2B5EF4-FFF2-40B4-BE49-F238E27FC236}">
                <a16:creationId xmlns:a16="http://schemas.microsoft.com/office/drawing/2014/main" id="{E0EE95A8-6844-49A2-B066-D1FAD8299F75}"/>
              </a:ext>
            </a:extLst>
          </p:cNvPr>
          <p:cNvSpPr>
            <a:spLocks noGrp="1" noChangeArrowheads="1"/>
          </p:cNvSpPr>
          <p:nvPr>
            <p:ph type="body" idx="1"/>
          </p:nvPr>
        </p:nvSpPr>
        <p:spPr>
          <a:xfrm>
            <a:off x="3200400" y="1066800"/>
            <a:ext cx="5791200" cy="5562600"/>
          </a:xfrm>
        </p:spPr>
        <p:txBody>
          <a:bodyPr/>
          <a:lstStyle/>
          <a:p>
            <a:pPr eaLnBrk="1" hangingPunct="1"/>
            <a:r>
              <a:rPr lang="en-US" altLang="en-US" sz="2000"/>
              <a:t>Alkaline soils have pH readings above pH7.4 and contain relatively more lime. </a:t>
            </a:r>
          </a:p>
          <a:p>
            <a:pPr eaLnBrk="1" hangingPunct="1"/>
            <a:r>
              <a:rPr lang="en-US" altLang="en-US" sz="2000"/>
              <a:t>When soils have a high pH of greater than 7.2, the amount of available manganese, iron, boron, zinc and copper in the soil becomes limited.  A major problem in alkaline soils is reduced nutrient and especially micro-nutrient availability.</a:t>
            </a:r>
          </a:p>
          <a:p>
            <a:pPr eaLnBrk="1" hangingPunct="1"/>
            <a:r>
              <a:rPr lang="en-US" altLang="en-US" sz="2000"/>
              <a:t>The common amendments added to improve these soils are: peat moss, ground-up bark and wood, and sulfur. </a:t>
            </a:r>
          </a:p>
          <a:p>
            <a:pPr eaLnBrk="1" hangingPunct="1"/>
            <a:r>
              <a:rPr lang="en-US" altLang="en-US" sz="2000"/>
              <a:t>A pH of 6.5 to 7.2 is optimal for irises and many garden plants. </a:t>
            </a:r>
          </a:p>
          <a:p>
            <a:pPr eaLnBrk="1" hangingPunct="1"/>
            <a:r>
              <a:rPr lang="en-US" altLang="en-US" sz="2000"/>
              <a:t>The mountain communities probably will not have alkaline soil.</a:t>
            </a:r>
          </a:p>
          <a:p>
            <a:pPr eaLnBrk="1" hangingPunct="1"/>
            <a:endParaRPr lang="en-US" altLang="en-US" sz="2000"/>
          </a:p>
          <a:p>
            <a:pPr eaLnBrk="1" hangingPunct="1">
              <a:buFont typeface="Wingdings" panose="05000000000000000000" pitchFamily="2" charset="2"/>
              <a:buNone/>
            </a:pPr>
            <a:endParaRPr lang="en-US" altLang="en-US" sz="2000"/>
          </a:p>
        </p:txBody>
      </p:sp>
      <p:pic>
        <p:nvPicPr>
          <p:cNvPr id="72710" name="Picture 4" descr="SPU_Oriental Beauty">
            <a:extLst>
              <a:ext uri="{FF2B5EF4-FFF2-40B4-BE49-F238E27FC236}">
                <a16:creationId xmlns:a16="http://schemas.microsoft.com/office/drawing/2014/main" id="{B88FAC3A-4195-48D3-BAD4-FD2E062C8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3003550" cy="45593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26341" name="Text Box 5">
            <a:extLst>
              <a:ext uri="{FF2B5EF4-FFF2-40B4-BE49-F238E27FC236}">
                <a16:creationId xmlns:a16="http://schemas.microsoft.com/office/drawing/2014/main" id="{1239AAC8-DC51-403F-8E2E-DB451295DBAC}"/>
              </a:ext>
            </a:extLst>
          </p:cNvPr>
          <p:cNvSpPr txBox="1">
            <a:spLocks noChangeArrowheads="1"/>
          </p:cNvSpPr>
          <p:nvPr/>
        </p:nvSpPr>
        <p:spPr bwMode="auto">
          <a:xfrm>
            <a:off x="2043113" y="6351588"/>
            <a:ext cx="3290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p>
            <a:pPr>
              <a:defRPr/>
            </a:pPr>
            <a:r>
              <a:rPr lang="en-US" sz="1800">
                <a:solidFill>
                  <a:srgbClr val="993300"/>
                </a:solidFill>
                <a:effectLst>
                  <a:outerShdw blurRad="38100" dist="38100" dir="2700000" algn="tl">
                    <a:srgbClr val="C0C0C0"/>
                  </a:outerShdw>
                </a:effectLst>
                <a:cs typeface="Arial" charset="0"/>
              </a:rPr>
              <a:t>Spurias loves alkaline soil</a:t>
            </a:r>
          </a:p>
        </p:txBody>
      </p:sp>
    </p:spTree>
  </p:cSld>
  <p:clrMapOvr>
    <a:masterClrMapping/>
  </p:clrMapOvr>
  <p:transition advTm="20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a:extLst>
              <a:ext uri="{FF2B5EF4-FFF2-40B4-BE49-F238E27FC236}">
                <a16:creationId xmlns:a16="http://schemas.microsoft.com/office/drawing/2014/main" id="{CF2D9E9C-3427-404F-A71F-9C47468CB233}"/>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01C000A-82E6-435C-9A5F-E3DCF1B761C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3731" name="Slide Number Placeholder 5">
            <a:extLst>
              <a:ext uri="{FF2B5EF4-FFF2-40B4-BE49-F238E27FC236}">
                <a16:creationId xmlns:a16="http://schemas.microsoft.com/office/drawing/2014/main" id="{4A89BDF7-A708-43A9-80B8-5A6EE029FC8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4CD7562-D632-4578-A9D3-BC29B8C9EABF}" type="slidenum">
              <a:rPr lang="en-US" altLang="en-US" b="0" i="0">
                <a:solidFill>
                  <a:schemeClr val="accent2"/>
                </a:solidFill>
                <a:latin typeface="Garamond" panose="02020404030301010803" pitchFamily="18" charset="0"/>
              </a:rPr>
              <a:pPr eaLnBrk="1" hangingPunct="1"/>
              <a:t>39</a:t>
            </a:fld>
            <a:endParaRPr lang="en-US" altLang="en-US" b="0" i="0">
              <a:solidFill>
                <a:schemeClr val="accent2"/>
              </a:solidFill>
              <a:latin typeface="Garamond" panose="02020404030301010803" pitchFamily="18" charset="0"/>
            </a:endParaRPr>
          </a:p>
        </p:txBody>
      </p:sp>
      <p:sp>
        <p:nvSpPr>
          <p:cNvPr id="73732" name="Rectangle 2">
            <a:extLst>
              <a:ext uri="{FF2B5EF4-FFF2-40B4-BE49-F238E27FC236}">
                <a16:creationId xmlns:a16="http://schemas.microsoft.com/office/drawing/2014/main" id="{53D9950B-5C00-4ED9-8941-9F873E43429A}"/>
              </a:ext>
            </a:extLst>
          </p:cNvPr>
          <p:cNvSpPr>
            <a:spLocks noGrp="1" noChangeArrowheads="1"/>
          </p:cNvSpPr>
          <p:nvPr>
            <p:ph type="title"/>
          </p:nvPr>
        </p:nvSpPr>
        <p:spPr>
          <a:xfrm>
            <a:off x="5181600" y="0"/>
            <a:ext cx="3962400" cy="1322388"/>
          </a:xfrm>
        </p:spPr>
        <p:txBody>
          <a:bodyPr/>
          <a:lstStyle/>
          <a:p>
            <a:pPr eaLnBrk="1" hangingPunct="1"/>
            <a:r>
              <a:rPr lang="en-US" altLang="en-US" sz="3800"/>
              <a:t>Soil Improvement Tip #1</a:t>
            </a:r>
          </a:p>
        </p:txBody>
      </p:sp>
      <p:sp>
        <p:nvSpPr>
          <p:cNvPr id="73733" name="Rectangle 3">
            <a:extLst>
              <a:ext uri="{FF2B5EF4-FFF2-40B4-BE49-F238E27FC236}">
                <a16:creationId xmlns:a16="http://schemas.microsoft.com/office/drawing/2014/main" id="{C8998A49-9216-461C-8C89-5EB93BA43405}"/>
              </a:ext>
            </a:extLst>
          </p:cNvPr>
          <p:cNvSpPr>
            <a:spLocks noGrp="1" noChangeArrowheads="1"/>
          </p:cNvSpPr>
          <p:nvPr>
            <p:ph type="body" idx="1"/>
          </p:nvPr>
        </p:nvSpPr>
        <p:spPr>
          <a:xfrm>
            <a:off x="5181600" y="1752600"/>
            <a:ext cx="3962400" cy="5562600"/>
          </a:xfrm>
        </p:spPr>
        <p:txBody>
          <a:bodyPr/>
          <a:lstStyle/>
          <a:p>
            <a:pPr eaLnBrk="1" hangingPunct="1"/>
            <a:r>
              <a:rPr lang="en-US" altLang="en-US" sz="2000"/>
              <a:t>To improve the soil, first wet it thoroughly two days before you dig.  Otherwise be prepared to use a pick-axe!  </a:t>
            </a:r>
          </a:p>
          <a:p>
            <a:pPr eaLnBrk="1" hangingPunct="1"/>
            <a:r>
              <a:rPr lang="en-US" altLang="en-US" sz="2000"/>
              <a:t>Mix in </a:t>
            </a:r>
            <a:r>
              <a:rPr lang="en-US" altLang="en-US" sz="2000" i="1"/>
              <a:t>well composted</a:t>
            </a:r>
            <a:r>
              <a:rPr lang="en-US" altLang="en-US" sz="2000"/>
              <a:t> organic matter (manure, cotton burr, kitchen waste, garden waste, etc) to a depth of 10”. </a:t>
            </a:r>
          </a:p>
          <a:p>
            <a:pPr eaLnBrk="1" hangingPunct="1"/>
            <a:r>
              <a:rPr lang="en-US" altLang="en-US" sz="2000"/>
              <a:t>You can add a balanced 10-10-10 fertilizer a few weeks before planting if so desired.</a:t>
            </a:r>
          </a:p>
          <a:p>
            <a:pPr eaLnBrk="1" hangingPunct="1"/>
            <a:endParaRPr lang="en-US" altLang="en-US" sz="2000"/>
          </a:p>
        </p:txBody>
      </p:sp>
      <p:pic>
        <p:nvPicPr>
          <p:cNvPr id="73734" name="Picture 4" descr="cotton1">
            <a:extLst>
              <a:ext uri="{FF2B5EF4-FFF2-40B4-BE49-F238E27FC236}">
                <a16:creationId xmlns:a16="http://schemas.microsoft.com/office/drawing/2014/main" id="{39B27428-0C89-41D2-BD3E-7DFAE3611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181600" cy="348615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5">
            <a:extLst>
              <a:ext uri="{FF2B5EF4-FFF2-40B4-BE49-F238E27FC236}">
                <a16:creationId xmlns:a16="http://schemas.microsoft.com/office/drawing/2014/main" id="{C73AF286-9535-4219-BB6C-6218273C0F50}"/>
              </a:ext>
            </a:extLst>
          </p:cNvPr>
          <p:cNvSpPr txBox="1">
            <a:spLocks noChangeArrowheads="1"/>
          </p:cNvSpPr>
          <p:nvPr/>
        </p:nvSpPr>
        <p:spPr bwMode="auto">
          <a:xfrm>
            <a:off x="228600" y="1447800"/>
            <a:ext cx="1482725"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i="0">
                <a:solidFill>
                  <a:schemeClr val="tx1"/>
                </a:solidFill>
              </a:rPr>
              <a:t>Cotton Burr</a:t>
            </a:r>
          </a:p>
        </p:txBody>
      </p:sp>
      <p:pic>
        <p:nvPicPr>
          <p:cNvPr id="73736" name="Picture 7" descr="Merlin">
            <a:extLst>
              <a:ext uri="{FF2B5EF4-FFF2-40B4-BE49-F238E27FC236}">
                <a16:creationId xmlns:a16="http://schemas.microsoft.com/office/drawing/2014/main" id="{7A00E713-30F5-47CF-B613-78BB6E9BE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5181600" cy="35052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a:extLst>
              <a:ext uri="{FF2B5EF4-FFF2-40B4-BE49-F238E27FC236}">
                <a16:creationId xmlns:a16="http://schemas.microsoft.com/office/drawing/2014/main" id="{06702645-35EB-4AA9-B7B8-3C565F5DEE5C}"/>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00E20A5-EE82-49B9-8E21-FE63074609D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219" name="Slide Number Placeholder 5">
            <a:extLst>
              <a:ext uri="{FF2B5EF4-FFF2-40B4-BE49-F238E27FC236}">
                <a16:creationId xmlns:a16="http://schemas.microsoft.com/office/drawing/2014/main" id="{825FDBFD-4007-431C-A5DE-6114C8854CB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CC56318-F35A-4BA3-8EDB-B68EDF268A24}" type="slidenum">
              <a:rPr lang="en-US" altLang="en-US" b="0" i="0">
                <a:solidFill>
                  <a:schemeClr val="accent2"/>
                </a:solidFill>
                <a:latin typeface="Garamond" panose="02020404030301010803" pitchFamily="18" charset="0"/>
              </a:rPr>
              <a:pPr eaLnBrk="1" hangingPunct="1"/>
              <a:t>4</a:t>
            </a:fld>
            <a:endParaRPr lang="en-US" altLang="en-US" b="0" i="0">
              <a:solidFill>
                <a:schemeClr val="accent2"/>
              </a:solidFill>
              <a:latin typeface="Garamond" panose="02020404030301010803" pitchFamily="18" charset="0"/>
            </a:endParaRPr>
          </a:p>
        </p:txBody>
      </p:sp>
      <p:sp>
        <p:nvSpPr>
          <p:cNvPr id="9220" name="Rectangle 2">
            <a:extLst>
              <a:ext uri="{FF2B5EF4-FFF2-40B4-BE49-F238E27FC236}">
                <a16:creationId xmlns:a16="http://schemas.microsoft.com/office/drawing/2014/main" id="{2EEBAA21-51F4-4617-9DA9-9F8C5B47831F}"/>
              </a:ext>
            </a:extLst>
          </p:cNvPr>
          <p:cNvSpPr>
            <a:spLocks noGrp="1" noChangeArrowheads="1"/>
          </p:cNvSpPr>
          <p:nvPr>
            <p:ph type="title"/>
          </p:nvPr>
        </p:nvSpPr>
        <p:spPr>
          <a:xfrm>
            <a:off x="3276600" y="0"/>
            <a:ext cx="5410200" cy="1322388"/>
          </a:xfrm>
        </p:spPr>
        <p:txBody>
          <a:bodyPr/>
          <a:lstStyle/>
          <a:p>
            <a:pPr eaLnBrk="1" hangingPunct="1"/>
            <a:r>
              <a:rPr lang="en-US" altLang="en-US" sz="3800"/>
              <a:t>Types of Bearded Irises </a:t>
            </a:r>
          </a:p>
        </p:txBody>
      </p:sp>
      <p:sp>
        <p:nvSpPr>
          <p:cNvPr id="296963" name="Rectangle 3">
            <a:extLst>
              <a:ext uri="{FF2B5EF4-FFF2-40B4-BE49-F238E27FC236}">
                <a16:creationId xmlns:a16="http://schemas.microsoft.com/office/drawing/2014/main" id="{8F874CE7-E26B-45E7-AC93-4BE903051314}"/>
              </a:ext>
            </a:extLst>
          </p:cNvPr>
          <p:cNvSpPr>
            <a:spLocks noGrp="1" noChangeArrowheads="1"/>
          </p:cNvSpPr>
          <p:nvPr>
            <p:ph type="body" idx="1"/>
          </p:nvPr>
        </p:nvSpPr>
        <p:spPr>
          <a:xfrm>
            <a:off x="3048000" y="1143000"/>
            <a:ext cx="5867400" cy="4800600"/>
          </a:xfrm>
        </p:spPr>
        <p:txBody>
          <a:bodyPr/>
          <a:lstStyle/>
          <a:p>
            <a:pPr eaLnBrk="1" hangingPunct="1"/>
            <a:r>
              <a:rPr lang="en-US" altLang="en-US"/>
              <a:t>Tall Bearded</a:t>
            </a:r>
          </a:p>
          <a:p>
            <a:pPr eaLnBrk="1" hangingPunct="1"/>
            <a:r>
              <a:rPr lang="en-US" altLang="en-US"/>
              <a:t>Miniature  Dwarf Bearded</a:t>
            </a:r>
          </a:p>
          <a:p>
            <a:pPr eaLnBrk="1" hangingPunct="1"/>
            <a:r>
              <a:rPr lang="en-US" altLang="en-US"/>
              <a:t>Standard Dwarf Bearded</a:t>
            </a:r>
          </a:p>
          <a:p>
            <a:pPr eaLnBrk="1" hangingPunct="1"/>
            <a:r>
              <a:rPr lang="en-US" altLang="en-US"/>
              <a:t>Intermediate Bearded</a:t>
            </a:r>
          </a:p>
          <a:p>
            <a:pPr eaLnBrk="1" hangingPunct="1"/>
            <a:r>
              <a:rPr lang="en-US" altLang="en-US"/>
              <a:t>Border Bearded</a:t>
            </a:r>
          </a:p>
          <a:p>
            <a:pPr eaLnBrk="1" hangingPunct="1"/>
            <a:r>
              <a:rPr lang="en-US" altLang="en-US"/>
              <a:t>Miniature Tall Bearded</a:t>
            </a:r>
          </a:p>
        </p:txBody>
      </p:sp>
      <p:pic>
        <p:nvPicPr>
          <p:cNvPr id="9222" name="Picture 5" descr="Oasis Kelly">
            <a:extLst>
              <a:ext uri="{FF2B5EF4-FFF2-40B4-BE49-F238E27FC236}">
                <a16:creationId xmlns:a16="http://schemas.microsoft.com/office/drawing/2014/main" id="{D3B111A4-5F51-4AB3-9BA3-005E51B9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3071813" cy="3659188"/>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9223" name="Picture 4" descr="Fabulous One">
            <a:extLst>
              <a:ext uri="{FF2B5EF4-FFF2-40B4-BE49-F238E27FC236}">
                <a16:creationId xmlns:a16="http://schemas.microsoft.com/office/drawing/2014/main" id="{B72AADE6-6C7B-42A9-88AB-21A041439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9400"/>
            <a:ext cx="3124200" cy="2768600"/>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7" descr="Apricot Frosty 2003_04_03">
            <a:extLst>
              <a:ext uri="{FF2B5EF4-FFF2-40B4-BE49-F238E27FC236}">
                <a16:creationId xmlns:a16="http://schemas.microsoft.com/office/drawing/2014/main" id="{1CAAF6A5-C6D8-4C1A-AB3F-6EC33979B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041775"/>
            <a:ext cx="2819400" cy="281622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9225" name="Text Box 8">
            <a:extLst>
              <a:ext uri="{FF2B5EF4-FFF2-40B4-BE49-F238E27FC236}">
                <a16:creationId xmlns:a16="http://schemas.microsoft.com/office/drawing/2014/main" id="{99D8C146-A9B1-4DDD-A089-C0990DE5C14A}"/>
              </a:ext>
            </a:extLst>
          </p:cNvPr>
          <p:cNvSpPr txBox="1">
            <a:spLocks noChangeArrowheads="1"/>
          </p:cNvSpPr>
          <p:nvPr/>
        </p:nvSpPr>
        <p:spPr bwMode="auto">
          <a:xfrm>
            <a:off x="3048000" y="6340475"/>
            <a:ext cx="14493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Apricot Frosty</a:t>
            </a:r>
          </a:p>
          <a:p>
            <a:pPr eaLnBrk="1" hangingPunct="1"/>
            <a:r>
              <a:rPr lang="en-US" altLang="en-US" sz="1400" i="0">
                <a:solidFill>
                  <a:schemeClr val="bg1"/>
                </a:solidFill>
              </a:rPr>
              <a:t>BB</a:t>
            </a:r>
          </a:p>
        </p:txBody>
      </p:sp>
      <p:pic>
        <p:nvPicPr>
          <p:cNvPr id="9226" name="Picture 9" descr="LittleBlueEyes3_23_2004b">
            <a:extLst>
              <a:ext uri="{FF2B5EF4-FFF2-40B4-BE49-F238E27FC236}">
                <a16:creationId xmlns:a16="http://schemas.microsoft.com/office/drawing/2014/main" id="{21C1BD8F-FF6F-4563-86D7-3002A5D56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900" y="4043363"/>
            <a:ext cx="3213100" cy="2814637"/>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9227" name="Text Box 10">
            <a:extLst>
              <a:ext uri="{FF2B5EF4-FFF2-40B4-BE49-F238E27FC236}">
                <a16:creationId xmlns:a16="http://schemas.microsoft.com/office/drawing/2014/main" id="{67F58551-0644-4902-9E04-04592758A455}"/>
              </a:ext>
            </a:extLst>
          </p:cNvPr>
          <p:cNvSpPr txBox="1">
            <a:spLocks noChangeArrowheads="1"/>
          </p:cNvSpPr>
          <p:nvPr/>
        </p:nvSpPr>
        <p:spPr bwMode="auto">
          <a:xfrm>
            <a:off x="5943600" y="6340475"/>
            <a:ext cx="1101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Little Blue</a:t>
            </a:r>
          </a:p>
          <a:p>
            <a:pPr eaLnBrk="1" hangingPunct="1"/>
            <a:r>
              <a:rPr lang="en-US" altLang="en-US" sz="1400" i="0">
                <a:solidFill>
                  <a:schemeClr val="bg1"/>
                </a:solidFill>
              </a:rPr>
              <a:t>Eyes, SDB</a:t>
            </a:r>
          </a:p>
        </p:txBody>
      </p:sp>
      <p:sp>
        <p:nvSpPr>
          <p:cNvPr id="296971" name="Rectangle 11">
            <a:extLst>
              <a:ext uri="{FF2B5EF4-FFF2-40B4-BE49-F238E27FC236}">
                <a16:creationId xmlns:a16="http://schemas.microsoft.com/office/drawing/2014/main" id="{4861A92F-5956-4E22-A474-E8CE69B06DDA}"/>
              </a:ext>
            </a:extLst>
          </p:cNvPr>
          <p:cNvSpPr>
            <a:spLocks noChangeArrowheads="1"/>
          </p:cNvSpPr>
          <p:nvPr/>
        </p:nvSpPr>
        <p:spPr bwMode="auto">
          <a:xfrm>
            <a:off x="7162800" y="1143000"/>
            <a:ext cx="2209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Space Age</a:t>
            </a:r>
          </a:p>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Historic</a:t>
            </a:r>
          </a:p>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Arilbred</a:t>
            </a:r>
          </a:p>
          <a:p>
            <a:pPr algn="l" eaLnBrk="1" hangingPunct="1">
              <a:spcBef>
                <a:spcPct val="20000"/>
              </a:spcBef>
              <a:buClr>
                <a:schemeClr val="accent2"/>
              </a:buClr>
              <a:buSzPct val="65000"/>
              <a:buFont typeface="Wingdings" panose="05000000000000000000" pitchFamily="2" charset="2"/>
              <a:buNone/>
            </a:pPr>
            <a:endParaRPr lang="en-US" altLang="en-US" sz="1800" i="0">
              <a:solidFill>
                <a:srgbClr val="993300"/>
              </a:solidFill>
              <a:latin typeface="Arial" panose="020B0604020202020204" pitchFamily="34" charset="0"/>
            </a:endParaRPr>
          </a:p>
        </p:txBody>
      </p:sp>
      <p:sp>
        <p:nvSpPr>
          <p:cNvPr id="9229" name="Text Box 12">
            <a:extLst>
              <a:ext uri="{FF2B5EF4-FFF2-40B4-BE49-F238E27FC236}">
                <a16:creationId xmlns:a16="http://schemas.microsoft.com/office/drawing/2014/main" id="{C81190BB-930E-4495-9805-76CD3C3D380E}"/>
              </a:ext>
            </a:extLst>
          </p:cNvPr>
          <p:cNvSpPr txBox="1">
            <a:spLocks noChangeArrowheads="1"/>
          </p:cNvSpPr>
          <p:nvPr/>
        </p:nvSpPr>
        <p:spPr bwMode="auto">
          <a:xfrm>
            <a:off x="1676400" y="3657600"/>
            <a:ext cx="438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400" i="0">
                <a:solidFill>
                  <a:schemeClr val="bg1"/>
                </a:solidFill>
              </a:rPr>
              <a:t>SA</a:t>
            </a:r>
          </a:p>
        </p:txBody>
      </p:sp>
    </p:spTree>
  </p:cSld>
  <p:clrMapOvr>
    <a:masterClrMapping/>
  </p:clrMapOvr>
  <p:transition advTm="1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box(in)">
                                      <p:cBhvr>
                                        <p:cTn id="7" dur="500"/>
                                        <p:tgtEl>
                                          <p:spTgt spid="296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6963">
                                            <p:txEl>
                                              <p:pRg st="1" end="1"/>
                                            </p:txEl>
                                          </p:spTgt>
                                        </p:tgtEl>
                                        <p:attrNameLst>
                                          <p:attrName>style.visibility</p:attrName>
                                        </p:attrNameLst>
                                      </p:cBhvr>
                                      <p:to>
                                        <p:strVal val="visible"/>
                                      </p:to>
                                    </p:set>
                                    <p:animEffect transition="in" filter="box(in)">
                                      <p:cBhvr>
                                        <p:cTn id="12" dur="500"/>
                                        <p:tgtEl>
                                          <p:spTgt spid="296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6963">
                                            <p:txEl>
                                              <p:pRg st="2" end="2"/>
                                            </p:txEl>
                                          </p:spTgt>
                                        </p:tgtEl>
                                        <p:attrNameLst>
                                          <p:attrName>style.visibility</p:attrName>
                                        </p:attrNameLst>
                                      </p:cBhvr>
                                      <p:to>
                                        <p:strVal val="visible"/>
                                      </p:to>
                                    </p:set>
                                    <p:animEffect transition="in" filter="box(in)">
                                      <p:cBhvr>
                                        <p:cTn id="17" dur="500"/>
                                        <p:tgtEl>
                                          <p:spTgt spid="2969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6963">
                                            <p:txEl>
                                              <p:pRg st="3" end="3"/>
                                            </p:txEl>
                                          </p:spTgt>
                                        </p:tgtEl>
                                        <p:attrNameLst>
                                          <p:attrName>style.visibility</p:attrName>
                                        </p:attrNameLst>
                                      </p:cBhvr>
                                      <p:to>
                                        <p:strVal val="visible"/>
                                      </p:to>
                                    </p:set>
                                    <p:animEffect transition="in" filter="box(in)">
                                      <p:cBhvr>
                                        <p:cTn id="22" dur="500"/>
                                        <p:tgtEl>
                                          <p:spTgt spid="2969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6963">
                                            <p:txEl>
                                              <p:pRg st="4" end="4"/>
                                            </p:txEl>
                                          </p:spTgt>
                                        </p:tgtEl>
                                        <p:attrNameLst>
                                          <p:attrName>style.visibility</p:attrName>
                                        </p:attrNameLst>
                                      </p:cBhvr>
                                      <p:to>
                                        <p:strVal val="visible"/>
                                      </p:to>
                                    </p:set>
                                    <p:animEffect transition="in" filter="box(in)">
                                      <p:cBhvr>
                                        <p:cTn id="27" dur="500"/>
                                        <p:tgtEl>
                                          <p:spTgt spid="2969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6963">
                                            <p:txEl>
                                              <p:pRg st="5" end="5"/>
                                            </p:txEl>
                                          </p:spTgt>
                                        </p:tgtEl>
                                        <p:attrNameLst>
                                          <p:attrName>style.visibility</p:attrName>
                                        </p:attrNameLst>
                                      </p:cBhvr>
                                      <p:to>
                                        <p:strVal val="visible"/>
                                      </p:to>
                                    </p:set>
                                    <p:animEffect transition="in" filter="box(in)">
                                      <p:cBhvr>
                                        <p:cTn id="32" dur="500"/>
                                        <p:tgtEl>
                                          <p:spTgt spid="29696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6971">
                                            <p:txEl>
                                              <p:pRg st="0" end="0"/>
                                            </p:txEl>
                                          </p:spTgt>
                                        </p:tgtEl>
                                        <p:attrNameLst>
                                          <p:attrName>style.visibility</p:attrName>
                                        </p:attrNameLst>
                                      </p:cBhvr>
                                      <p:to>
                                        <p:strVal val="visible"/>
                                      </p:to>
                                    </p:set>
                                    <p:animEffect transition="in" filter="box(in)">
                                      <p:cBhvr>
                                        <p:cTn id="37" dur="500"/>
                                        <p:tgtEl>
                                          <p:spTgt spid="29697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6971">
                                            <p:txEl>
                                              <p:pRg st="1" end="1"/>
                                            </p:txEl>
                                          </p:spTgt>
                                        </p:tgtEl>
                                        <p:attrNameLst>
                                          <p:attrName>style.visibility</p:attrName>
                                        </p:attrNameLst>
                                      </p:cBhvr>
                                      <p:to>
                                        <p:strVal val="visible"/>
                                      </p:to>
                                    </p:set>
                                    <p:animEffect transition="in" filter="box(in)">
                                      <p:cBhvr>
                                        <p:cTn id="42" dur="500"/>
                                        <p:tgtEl>
                                          <p:spTgt spid="296971">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6971">
                                            <p:txEl>
                                              <p:pRg st="2" end="2"/>
                                            </p:txEl>
                                          </p:spTgt>
                                        </p:tgtEl>
                                        <p:attrNameLst>
                                          <p:attrName>style.visibility</p:attrName>
                                        </p:attrNameLst>
                                      </p:cBhvr>
                                      <p:to>
                                        <p:strVal val="visible"/>
                                      </p:to>
                                    </p:set>
                                    <p:animEffect transition="in" filter="box(in)">
                                      <p:cBhvr>
                                        <p:cTn id="47" dur="500"/>
                                        <p:tgtEl>
                                          <p:spTgt spid="296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P spid="2969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a:extLst>
              <a:ext uri="{FF2B5EF4-FFF2-40B4-BE49-F238E27FC236}">
                <a16:creationId xmlns:a16="http://schemas.microsoft.com/office/drawing/2014/main" id="{27E13490-ED79-434D-A038-96ACD4D1B492}"/>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3A15F60-880C-4B24-A335-76FF3433517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4755" name="Slide Number Placeholder 5">
            <a:extLst>
              <a:ext uri="{FF2B5EF4-FFF2-40B4-BE49-F238E27FC236}">
                <a16:creationId xmlns:a16="http://schemas.microsoft.com/office/drawing/2014/main" id="{3660B7F7-01FE-49A0-94CC-F2A1987A6CF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DDDE2D9-DCC6-4B74-A5C8-0B2A7DF8A292}" type="slidenum">
              <a:rPr lang="en-US" altLang="en-US" b="0" i="0">
                <a:solidFill>
                  <a:schemeClr val="accent2"/>
                </a:solidFill>
                <a:latin typeface="Garamond" panose="02020404030301010803" pitchFamily="18" charset="0"/>
              </a:rPr>
              <a:pPr eaLnBrk="1" hangingPunct="1"/>
              <a:t>40</a:t>
            </a:fld>
            <a:endParaRPr lang="en-US" altLang="en-US" b="0" i="0">
              <a:solidFill>
                <a:schemeClr val="accent2"/>
              </a:solidFill>
              <a:latin typeface="Garamond" panose="02020404030301010803" pitchFamily="18" charset="0"/>
            </a:endParaRPr>
          </a:p>
        </p:txBody>
      </p:sp>
      <p:pic>
        <p:nvPicPr>
          <p:cNvPr id="74756" name="Picture 5" descr="PecanShells2">
            <a:extLst>
              <a:ext uri="{FF2B5EF4-FFF2-40B4-BE49-F238E27FC236}">
                <a16:creationId xmlns:a16="http://schemas.microsoft.com/office/drawing/2014/main" id="{AC0E4076-38B9-40A0-BF23-E0C5CBEDA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2">
            <a:extLst>
              <a:ext uri="{FF2B5EF4-FFF2-40B4-BE49-F238E27FC236}">
                <a16:creationId xmlns:a16="http://schemas.microsoft.com/office/drawing/2014/main" id="{2483B355-13F3-4A05-827A-6EFB7BA5E76F}"/>
              </a:ext>
            </a:extLst>
          </p:cNvPr>
          <p:cNvSpPr>
            <a:spLocks noGrp="1" noChangeArrowheads="1"/>
          </p:cNvSpPr>
          <p:nvPr>
            <p:ph type="title"/>
          </p:nvPr>
        </p:nvSpPr>
        <p:spPr>
          <a:xfrm>
            <a:off x="2971800" y="914400"/>
            <a:ext cx="5410200" cy="1322388"/>
          </a:xfrm>
        </p:spPr>
        <p:txBody>
          <a:bodyPr/>
          <a:lstStyle/>
          <a:p>
            <a:pPr eaLnBrk="1" hangingPunct="1"/>
            <a:r>
              <a:rPr lang="en-US" altLang="en-US" sz="3800">
                <a:solidFill>
                  <a:schemeClr val="bg1"/>
                </a:solidFill>
              </a:rPr>
              <a:t>Soil Improvement </a:t>
            </a:r>
            <a:br>
              <a:rPr lang="en-US" altLang="en-US" sz="3800">
                <a:solidFill>
                  <a:schemeClr val="bg1"/>
                </a:solidFill>
              </a:rPr>
            </a:br>
            <a:r>
              <a:rPr lang="en-US" altLang="en-US" sz="3800">
                <a:solidFill>
                  <a:schemeClr val="bg1"/>
                </a:solidFill>
              </a:rPr>
              <a:t>Tip #2</a:t>
            </a:r>
          </a:p>
        </p:txBody>
      </p:sp>
      <p:sp>
        <p:nvSpPr>
          <p:cNvPr id="74758" name="Rectangle 3">
            <a:extLst>
              <a:ext uri="{FF2B5EF4-FFF2-40B4-BE49-F238E27FC236}">
                <a16:creationId xmlns:a16="http://schemas.microsoft.com/office/drawing/2014/main" id="{DB9E9546-330D-4B26-A1BC-AF42EABE1A9E}"/>
              </a:ext>
            </a:extLst>
          </p:cNvPr>
          <p:cNvSpPr>
            <a:spLocks noGrp="1" noChangeArrowheads="1"/>
          </p:cNvSpPr>
          <p:nvPr>
            <p:ph type="body" idx="1"/>
          </p:nvPr>
        </p:nvSpPr>
        <p:spPr>
          <a:xfrm>
            <a:off x="4876800" y="2590800"/>
            <a:ext cx="4267200" cy="3276600"/>
          </a:xfrm>
        </p:spPr>
        <p:txBody>
          <a:bodyPr/>
          <a:lstStyle/>
          <a:p>
            <a:pPr eaLnBrk="1" hangingPunct="1">
              <a:lnSpc>
                <a:spcPct val="90000"/>
              </a:lnSpc>
              <a:buFont typeface="Wingdings" panose="05000000000000000000" pitchFamily="2" charset="2"/>
              <a:buNone/>
            </a:pPr>
            <a:r>
              <a:rPr lang="en-US" altLang="en-US">
                <a:solidFill>
                  <a:schemeClr val="bg1"/>
                </a:solidFill>
              </a:rPr>
              <a:t>   Several club members work pecan shells into the soil to make it less hard ( more friable).  This makes it much easier to pull weeds.  Adding organic matter will also help.  This also helps with the alkalinity.</a:t>
            </a:r>
          </a:p>
        </p:txBody>
      </p:sp>
      <p:sp>
        <p:nvSpPr>
          <p:cNvPr id="74759" name="Rectangle 7">
            <a:extLst>
              <a:ext uri="{FF2B5EF4-FFF2-40B4-BE49-F238E27FC236}">
                <a16:creationId xmlns:a16="http://schemas.microsoft.com/office/drawing/2014/main" id="{20256F44-A3CF-4F81-A316-A7E5059CE142}"/>
              </a:ext>
            </a:extLst>
          </p:cNvPr>
          <p:cNvSpPr>
            <a:spLocks noChangeArrowheads="1"/>
          </p:cNvSpPr>
          <p:nvPr/>
        </p:nvSpPr>
        <p:spPr bwMode="auto">
          <a:xfrm>
            <a:off x="609600" y="5029200"/>
            <a:ext cx="41148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None/>
            </a:pPr>
            <a:r>
              <a:rPr lang="en-US" altLang="en-US" sz="2400" i="0">
                <a:solidFill>
                  <a:schemeClr val="bg1"/>
                </a:solidFill>
                <a:latin typeface="Arial" panose="020B0604020202020204" pitchFamily="34" charset="0"/>
              </a:rPr>
              <a:t>    Don’t do this next to the house as it will may attract roaches.</a:t>
            </a:r>
          </a:p>
        </p:txBody>
      </p:sp>
    </p:spTree>
  </p:cSld>
  <p:clrMapOvr>
    <a:masterClrMapping/>
  </p:clrMapOvr>
  <p:transition advTm="1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a:extLst>
              <a:ext uri="{FF2B5EF4-FFF2-40B4-BE49-F238E27FC236}">
                <a16:creationId xmlns:a16="http://schemas.microsoft.com/office/drawing/2014/main" id="{5988410D-E0E6-4F1D-8878-ED0762A6D80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2097CEE-5768-4292-B269-316D384B72D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5779" name="Slide Number Placeholder 5">
            <a:extLst>
              <a:ext uri="{FF2B5EF4-FFF2-40B4-BE49-F238E27FC236}">
                <a16:creationId xmlns:a16="http://schemas.microsoft.com/office/drawing/2014/main" id="{C918AD4F-8A3C-4B96-963B-BB62D134F8D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DF262D0-FA44-443D-9134-74938185DE08}" type="slidenum">
              <a:rPr lang="en-US" altLang="en-US" b="0" i="0">
                <a:solidFill>
                  <a:schemeClr val="accent2"/>
                </a:solidFill>
                <a:latin typeface="Garamond" panose="02020404030301010803" pitchFamily="18" charset="0"/>
              </a:rPr>
              <a:pPr eaLnBrk="1" hangingPunct="1"/>
              <a:t>41</a:t>
            </a:fld>
            <a:endParaRPr lang="en-US" altLang="en-US" b="0" i="0">
              <a:solidFill>
                <a:schemeClr val="accent2"/>
              </a:solidFill>
              <a:latin typeface="Garamond" panose="02020404030301010803" pitchFamily="18" charset="0"/>
            </a:endParaRPr>
          </a:p>
        </p:txBody>
      </p:sp>
      <p:sp>
        <p:nvSpPr>
          <p:cNvPr id="75780" name="Rectangle 2">
            <a:extLst>
              <a:ext uri="{FF2B5EF4-FFF2-40B4-BE49-F238E27FC236}">
                <a16:creationId xmlns:a16="http://schemas.microsoft.com/office/drawing/2014/main" id="{BDAF5301-F876-465C-BAB7-D895E8012FE1}"/>
              </a:ext>
            </a:extLst>
          </p:cNvPr>
          <p:cNvSpPr>
            <a:spLocks noGrp="1" noChangeArrowheads="1"/>
          </p:cNvSpPr>
          <p:nvPr>
            <p:ph type="title"/>
          </p:nvPr>
        </p:nvSpPr>
        <p:spPr>
          <a:xfrm>
            <a:off x="3276600" y="0"/>
            <a:ext cx="5410200" cy="1322388"/>
          </a:xfrm>
        </p:spPr>
        <p:txBody>
          <a:bodyPr/>
          <a:lstStyle/>
          <a:p>
            <a:pPr eaLnBrk="1" hangingPunct="1"/>
            <a:r>
              <a:rPr lang="en-US" altLang="en-US" sz="3800"/>
              <a:t>Soil Improvement</a:t>
            </a:r>
            <a:br>
              <a:rPr lang="en-US" altLang="en-US" sz="3800"/>
            </a:br>
            <a:r>
              <a:rPr lang="en-US" altLang="en-US" sz="3800"/>
              <a:t>Tip #3</a:t>
            </a:r>
          </a:p>
        </p:txBody>
      </p:sp>
      <p:sp>
        <p:nvSpPr>
          <p:cNvPr id="75781" name="Rectangle 3">
            <a:extLst>
              <a:ext uri="{FF2B5EF4-FFF2-40B4-BE49-F238E27FC236}">
                <a16:creationId xmlns:a16="http://schemas.microsoft.com/office/drawing/2014/main" id="{69F1F302-43AB-4CE6-A9AC-A7FE18F825A7}"/>
              </a:ext>
            </a:extLst>
          </p:cNvPr>
          <p:cNvSpPr>
            <a:spLocks noGrp="1" noChangeArrowheads="1"/>
          </p:cNvSpPr>
          <p:nvPr>
            <p:ph type="body" idx="1"/>
          </p:nvPr>
        </p:nvSpPr>
        <p:spPr>
          <a:xfrm>
            <a:off x="3886200" y="1295400"/>
            <a:ext cx="5105400" cy="5334000"/>
          </a:xfrm>
        </p:spPr>
        <p:txBody>
          <a:bodyPr/>
          <a:lstStyle/>
          <a:p>
            <a:pPr eaLnBrk="1" hangingPunct="1">
              <a:buFont typeface="Wingdings" panose="05000000000000000000" pitchFamily="2" charset="2"/>
              <a:buNone/>
            </a:pPr>
            <a:r>
              <a:rPr lang="en-US" altLang="en-US"/>
              <a:t>Trench Composting.</a:t>
            </a:r>
          </a:p>
          <a:p>
            <a:pPr eaLnBrk="1" hangingPunct="1"/>
            <a:r>
              <a:rPr lang="en-US" altLang="en-US"/>
              <a:t>This is especially useful for preparing new iris beds for fall planting.</a:t>
            </a:r>
          </a:p>
          <a:p>
            <a:pPr eaLnBrk="1" hangingPunct="1"/>
            <a:r>
              <a:rPr lang="en-US" altLang="en-US"/>
              <a:t>In the winter or spring, simply dig a trench or hole 8-12 inches deep in the garden area, fill with 4-6" of kitchen scraps or yard debris and backfill with soil.  Water occasionally.</a:t>
            </a:r>
          </a:p>
          <a:p>
            <a:pPr eaLnBrk="1" hangingPunct="1"/>
            <a:r>
              <a:rPr lang="en-US" altLang="en-US"/>
              <a:t>Plant rhizome in the dirt above the composted material in the fall.</a:t>
            </a:r>
          </a:p>
        </p:txBody>
      </p:sp>
      <p:pic>
        <p:nvPicPr>
          <p:cNvPr id="75782" name="Picture 4" descr="Expose">
            <a:extLst>
              <a:ext uri="{FF2B5EF4-FFF2-40B4-BE49-F238E27FC236}">
                <a16:creationId xmlns:a16="http://schemas.microsoft.com/office/drawing/2014/main" id="{52024DEA-5C9C-469B-BD9E-D64403EEC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38766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a:extLst>
              <a:ext uri="{FF2B5EF4-FFF2-40B4-BE49-F238E27FC236}">
                <a16:creationId xmlns:a16="http://schemas.microsoft.com/office/drawing/2014/main" id="{8A629ABD-8441-4780-A176-421A84ECA855}"/>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0C65C55-B991-4D01-A3C7-C7BA990A813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6803" name="Slide Number Placeholder 5">
            <a:extLst>
              <a:ext uri="{FF2B5EF4-FFF2-40B4-BE49-F238E27FC236}">
                <a16:creationId xmlns:a16="http://schemas.microsoft.com/office/drawing/2014/main" id="{892F89F1-FC9B-4739-852F-3FAB2F1B955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916D763-A209-4C07-A62B-5DE10347E650}" type="slidenum">
              <a:rPr lang="en-US" altLang="en-US" b="0" i="0">
                <a:solidFill>
                  <a:schemeClr val="accent2"/>
                </a:solidFill>
                <a:latin typeface="Garamond" panose="02020404030301010803" pitchFamily="18" charset="0"/>
              </a:rPr>
              <a:pPr eaLnBrk="1" hangingPunct="1"/>
              <a:t>42</a:t>
            </a:fld>
            <a:endParaRPr lang="en-US" altLang="en-US" b="0" i="0">
              <a:solidFill>
                <a:schemeClr val="accent2"/>
              </a:solidFill>
              <a:latin typeface="Garamond" panose="02020404030301010803" pitchFamily="18" charset="0"/>
            </a:endParaRPr>
          </a:p>
        </p:txBody>
      </p:sp>
      <p:sp>
        <p:nvSpPr>
          <p:cNvPr id="76804" name="Rectangle 2">
            <a:extLst>
              <a:ext uri="{FF2B5EF4-FFF2-40B4-BE49-F238E27FC236}">
                <a16:creationId xmlns:a16="http://schemas.microsoft.com/office/drawing/2014/main" id="{CC82F7C4-791B-40BA-98D6-01672A401C37}"/>
              </a:ext>
            </a:extLst>
          </p:cNvPr>
          <p:cNvSpPr>
            <a:spLocks noGrp="1" noChangeArrowheads="1"/>
          </p:cNvSpPr>
          <p:nvPr>
            <p:ph type="title"/>
          </p:nvPr>
        </p:nvSpPr>
        <p:spPr/>
        <p:txBody>
          <a:bodyPr/>
          <a:lstStyle/>
          <a:p>
            <a:pPr eaLnBrk="1" hangingPunct="1"/>
            <a:r>
              <a:rPr lang="en-US" altLang="en-US"/>
              <a:t>#4 Add Bio-Solids</a:t>
            </a:r>
          </a:p>
        </p:txBody>
      </p:sp>
      <p:pic>
        <p:nvPicPr>
          <p:cNvPr id="76805" name="Picture 4">
            <a:extLst>
              <a:ext uri="{FF2B5EF4-FFF2-40B4-BE49-F238E27FC236}">
                <a16:creationId xmlns:a16="http://schemas.microsoft.com/office/drawing/2014/main" id="{A656A1A9-BCAE-44B7-A7A7-C83BE3EC8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143000"/>
            <a:ext cx="328612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a:extLst>
              <a:ext uri="{FF2B5EF4-FFF2-40B4-BE49-F238E27FC236}">
                <a16:creationId xmlns:a16="http://schemas.microsoft.com/office/drawing/2014/main" id="{627C89D3-3F19-48B4-BDA5-4C9D011FA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5838825"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6">
            <a:extLst>
              <a:ext uri="{FF2B5EF4-FFF2-40B4-BE49-F238E27FC236}">
                <a16:creationId xmlns:a16="http://schemas.microsoft.com/office/drawing/2014/main" id="{B4305F4E-801B-4716-8AAB-61A0BD1B382C}"/>
              </a:ext>
            </a:extLst>
          </p:cNvPr>
          <p:cNvSpPr txBox="1">
            <a:spLocks noChangeArrowheads="1"/>
          </p:cNvSpPr>
          <p:nvPr/>
        </p:nvSpPr>
        <p:spPr bwMode="auto">
          <a:xfrm>
            <a:off x="990600" y="6172200"/>
            <a:ext cx="4800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a:solidFill>
                  <a:srgbClr val="993300"/>
                </a:solidFill>
                <a:latin typeface="Arial" panose="020B0604020202020204" pitchFamily="34" charset="0"/>
              </a:rPr>
              <a:t>The Wastewater Treatment Facility Plant at </a:t>
            </a:r>
            <a:r>
              <a:rPr lang="en-US" altLang="en-US">
                <a:solidFill>
                  <a:srgbClr val="993300"/>
                </a:solidFill>
              </a:rPr>
              <a:t>2851 W Amador (528-3515 M-F 9-3:30)</a:t>
            </a:r>
            <a:r>
              <a:rPr lang="en-US" altLang="en-US" i="0">
                <a:solidFill>
                  <a:srgbClr val="993300"/>
                </a:solidFill>
              </a:rPr>
              <a:t> </a:t>
            </a:r>
            <a:r>
              <a:rPr lang="en-US" altLang="en-US">
                <a:solidFill>
                  <a:srgbClr val="993300"/>
                </a:solidFill>
                <a:latin typeface="Arial" panose="020B0604020202020204" pitchFamily="34" charset="0"/>
              </a:rPr>
              <a:t>will give you 10 buckets of bio-solids free. Bring back the buckets and get 10 more buckets free.</a:t>
            </a:r>
          </a:p>
        </p:txBody>
      </p:sp>
    </p:spTree>
  </p:cSld>
  <p:clrMapOvr>
    <a:masterClrMapping/>
  </p:clrMapOvr>
  <p:transition advTm="1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a:extLst>
              <a:ext uri="{FF2B5EF4-FFF2-40B4-BE49-F238E27FC236}">
                <a16:creationId xmlns:a16="http://schemas.microsoft.com/office/drawing/2014/main" id="{77B8D31E-BC78-4103-B1D5-58AF36443187}"/>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C5FA92D-826E-4269-B419-E8D19844537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7827" name="Slide Number Placeholder 5">
            <a:extLst>
              <a:ext uri="{FF2B5EF4-FFF2-40B4-BE49-F238E27FC236}">
                <a16:creationId xmlns:a16="http://schemas.microsoft.com/office/drawing/2014/main" id="{FB6D21BC-D5B6-4316-B214-A14FBBF4182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047588B-7EB5-49CC-BC07-551EF3C312B5}" type="slidenum">
              <a:rPr lang="en-US" altLang="en-US" b="0" i="0">
                <a:solidFill>
                  <a:schemeClr val="accent2"/>
                </a:solidFill>
                <a:latin typeface="Garamond" panose="02020404030301010803" pitchFamily="18" charset="0"/>
              </a:rPr>
              <a:pPr eaLnBrk="1" hangingPunct="1"/>
              <a:t>43</a:t>
            </a:fld>
            <a:endParaRPr lang="en-US" altLang="en-US" b="0" i="0">
              <a:solidFill>
                <a:schemeClr val="accent2"/>
              </a:solidFill>
              <a:latin typeface="Garamond" panose="02020404030301010803" pitchFamily="18" charset="0"/>
            </a:endParaRPr>
          </a:p>
        </p:txBody>
      </p:sp>
      <p:sp>
        <p:nvSpPr>
          <p:cNvPr id="77828" name="Rectangle 2">
            <a:extLst>
              <a:ext uri="{FF2B5EF4-FFF2-40B4-BE49-F238E27FC236}">
                <a16:creationId xmlns:a16="http://schemas.microsoft.com/office/drawing/2014/main" id="{9B446CEF-874B-43CA-BBBD-12A80B0078BA}"/>
              </a:ext>
            </a:extLst>
          </p:cNvPr>
          <p:cNvSpPr>
            <a:spLocks noGrp="1" noChangeArrowheads="1"/>
          </p:cNvSpPr>
          <p:nvPr>
            <p:ph type="title"/>
          </p:nvPr>
        </p:nvSpPr>
        <p:spPr/>
        <p:txBody>
          <a:bodyPr/>
          <a:lstStyle/>
          <a:p>
            <a:pPr eaLnBrk="1" hangingPunct="1"/>
            <a:r>
              <a:rPr lang="en-US" altLang="en-US"/>
              <a:t>Watering</a:t>
            </a:r>
          </a:p>
        </p:txBody>
      </p:sp>
      <p:sp>
        <p:nvSpPr>
          <p:cNvPr id="77829" name="Rectangle 3">
            <a:extLst>
              <a:ext uri="{FF2B5EF4-FFF2-40B4-BE49-F238E27FC236}">
                <a16:creationId xmlns:a16="http://schemas.microsoft.com/office/drawing/2014/main" id="{EA278CFA-EFF7-4BD9-96A5-35AEB0C5561C}"/>
              </a:ext>
            </a:extLst>
          </p:cNvPr>
          <p:cNvSpPr>
            <a:spLocks noGrp="1" noChangeArrowheads="1"/>
          </p:cNvSpPr>
          <p:nvPr>
            <p:ph type="body" idx="1"/>
          </p:nvPr>
        </p:nvSpPr>
        <p:spPr>
          <a:xfrm>
            <a:off x="1524000" y="1371600"/>
            <a:ext cx="7391400" cy="4302125"/>
          </a:xfrm>
        </p:spPr>
        <p:txBody>
          <a:bodyPr/>
          <a:lstStyle/>
          <a:p>
            <a:pPr eaLnBrk="1" hangingPunct="1">
              <a:lnSpc>
                <a:spcPct val="90000"/>
              </a:lnSpc>
            </a:pPr>
            <a:r>
              <a:rPr lang="en-US" altLang="en-US"/>
              <a:t>Keep newly planted rhizomes damp not soggy.</a:t>
            </a:r>
          </a:p>
          <a:p>
            <a:pPr eaLnBrk="1" hangingPunct="1">
              <a:lnSpc>
                <a:spcPct val="90000"/>
              </a:lnSpc>
            </a:pPr>
            <a:r>
              <a:rPr lang="en-US" altLang="en-US"/>
              <a:t>Otherwise, the equivalent of 1 inch water per week in the spring and summer is adequate if the temperature is less than 95 degrees. Very hot dry days may require more frequent watering.  </a:t>
            </a:r>
          </a:p>
          <a:p>
            <a:pPr eaLnBrk="1" hangingPunct="1">
              <a:lnSpc>
                <a:spcPct val="90000"/>
              </a:lnSpc>
            </a:pPr>
            <a:r>
              <a:rPr lang="en-US" altLang="en-US"/>
              <a:t>One inch per month is fine for the winter.  Start to increase the water when you see new spring growth. </a:t>
            </a:r>
          </a:p>
          <a:p>
            <a:pPr eaLnBrk="1" hangingPunct="1">
              <a:lnSpc>
                <a:spcPct val="90000"/>
              </a:lnSpc>
            </a:pPr>
            <a:r>
              <a:rPr lang="en-US" altLang="en-US"/>
              <a:t>Be aware that rebloomers need more TLC.  You may want to increase watering during those 100+ degree, 10% humidity days.</a:t>
            </a:r>
          </a:p>
          <a:p>
            <a:pPr eaLnBrk="1" hangingPunct="1">
              <a:lnSpc>
                <a:spcPct val="90000"/>
              </a:lnSpc>
            </a:pPr>
            <a:endParaRPr lang="en-US" altLang="en-US"/>
          </a:p>
        </p:txBody>
      </p:sp>
      <p:sp>
        <p:nvSpPr>
          <p:cNvPr id="77830" name="Text Box 4">
            <a:extLst>
              <a:ext uri="{FF2B5EF4-FFF2-40B4-BE49-F238E27FC236}">
                <a16:creationId xmlns:a16="http://schemas.microsoft.com/office/drawing/2014/main" id="{E68A13A4-321B-442D-A09A-3CEEB72FF423}"/>
              </a:ext>
            </a:extLst>
          </p:cNvPr>
          <p:cNvSpPr txBox="1">
            <a:spLocks noChangeArrowheads="1"/>
          </p:cNvSpPr>
          <p:nvPr/>
        </p:nvSpPr>
        <p:spPr bwMode="auto">
          <a:xfrm>
            <a:off x="1676400" y="601980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a:solidFill>
                  <a:srgbClr val="429335"/>
                </a:solidFill>
                <a:latin typeface="Arial" panose="020B0604020202020204" pitchFamily="34" charset="0"/>
              </a:rPr>
              <a:t>Non-rebloomers are semi-dormant during our hot summers.</a:t>
            </a:r>
          </a:p>
        </p:txBody>
      </p:sp>
    </p:spTree>
  </p:cSld>
  <p:clrMapOvr>
    <a:masterClrMapping/>
  </p:clrMapOvr>
  <p:transition advTm="17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a:extLst>
              <a:ext uri="{FF2B5EF4-FFF2-40B4-BE49-F238E27FC236}">
                <a16:creationId xmlns:a16="http://schemas.microsoft.com/office/drawing/2014/main" id="{BA6B3A46-B98F-45B8-A782-781A566350B0}"/>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6C075D3-B6A7-454C-894D-3FDABA18EEB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8851" name="Slide Number Placeholder 5">
            <a:extLst>
              <a:ext uri="{FF2B5EF4-FFF2-40B4-BE49-F238E27FC236}">
                <a16:creationId xmlns:a16="http://schemas.microsoft.com/office/drawing/2014/main" id="{3A7B89DD-7CC0-4A86-8B07-B74E7BBAC27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1FA0993-2D13-4271-A65B-5B4DEF8D25DB}" type="slidenum">
              <a:rPr lang="en-US" altLang="en-US" b="0" i="0">
                <a:solidFill>
                  <a:schemeClr val="accent2"/>
                </a:solidFill>
                <a:latin typeface="Garamond" panose="02020404030301010803" pitchFamily="18" charset="0"/>
              </a:rPr>
              <a:pPr eaLnBrk="1" hangingPunct="1"/>
              <a:t>44</a:t>
            </a:fld>
            <a:endParaRPr lang="en-US" altLang="en-US" b="0" i="0">
              <a:solidFill>
                <a:schemeClr val="accent2"/>
              </a:solidFill>
              <a:latin typeface="Garamond" panose="02020404030301010803" pitchFamily="18" charset="0"/>
            </a:endParaRPr>
          </a:p>
        </p:txBody>
      </p:sp>
      <p:sp>
        <p:nvSpPr>
          <p:cNvPr id="78852" name="Rectangle 2">
            <a:extLst>
              <a:ext uri="{FF2B5EF4-FFF2-40B4-BE49-F238E27FC236}">
                <a16:creationId xmlns:a16="http://schemas.microsoft.com/office/drawing/2014/main" id="{50A1813B-97AD-4D72-9D37-D1DBBCED411A}"/>
              </a:ext>
            </a:extLst>
          </p:cNvPr>
          <p:cNvSpPr>
            <a:spLocks noGrp="1" noChangeArrowheads="1"/>
          </p:cNvSpPr>
          <p:nvPr>
            <p:ph type="title"/>
          </p:nvPr>
        </p:nvSpPr>
        <p:spPr>
          <a:xfrm>
            <a:off x="4495800" y="0"/>
            <a:ext cx="4648200" cy="1322388"/>
          </a:xfrm>
        </p:spPr>
        <p:txBody>
          <a:bodyPr/>
          <a:lstStyle/>
          <a:p>
            <a:pPr eaLnBrk="1" hangingPunct="1"/>
            <a:r>
              <a:rPr lang="en-US" altLang="en-US"/>
              <a:t>Fertilization</a:t>
            </a:r>
          </a:p>
        </p:txBody>
      </p:sp>
      <p:sp>
        <p:nvSpPr>
          <p:cNvPr id="78853" name="Rectangle 3">
            <a:extLst>
              <a:ext uri="{FF2B5EF4-FFF2-40B4-BE49-F238E27FC236}">
                <a16:creationId xmlns:a16="http://schemas.microsoft.com/office/drawing/2014/main" id="{A3CA059B-402E-4E11-BA2C-FE75B0408CA0}"/>
              </a:ext>
            </a:extLst>
          </p:cNvPr>
          <p:cNvSpPr>
            <a:spLocks noGrp="1" noChangeArrowheads="1"/>
          </p:cNvSpPr>
          <p:nvPr>
            <p:ph type="body" idx="1"/>
          </p:nvPr>
        </p:nvSpPr>
        <p:spPr>
          <a:xfrm>
            <a:off x="4495800" y="1219200"/>
            <a:ext cx="4648200" cy="5105400"/>
          </a:xfrm>
        </p:spPr>
        <p:txBody>
          <a:bodyPr/>
          <a:lstStyle/>
          <a:p>
            <a:pPr eaLnBrk="1" hangingPunct="1"/>
            <a:r>
              <a:rPr lang="en-US" altLang="en-US" sz="2000"/>
              <a:t>Use a balanced fertilizer like 6-10-10 in the spring when growth begins.  </a:t>
            </a:r>
          </a:p>
          <a:p>
            <a:pPr eaLnBrk="1" hangingPunct="1"/>
            <a:r>
              <a:rPr lang="en-US" altLang="en-US" sz="2000"/>
              <a:t>Avoid fertilizers high in nitrogen (the first number).</a:t>
            </a:r>
          </a:p>
          <a:p>
            <a:pPr eaLnBrk="1" hangingPunct="1"/>
            <a:r>
              <a:rPr lang="en-US" altLang="en-US" sz="2000"/>
              <a:t>Club members like fertilizer high in the middle number.</a:t>
            </a:r>
          </a:p>
          <a:p>
            <a:pPr eaLnBrk="1" hangingPunct="1"/>
            <a:r>
              <a:rPr lang="en-US" altLang="en-US" sz="2000"/>
              <a:t>A second round of fertilizer in August will help the rebloomers</a:t>
            </a:r>
          </a:p>
          <a:p>
            <a:pPr eaLnBrk="1" hangingPunct="1"/>
            <a:r>
              <a:rPr lang="en-US" altLang="en-US" sz="2000"/>
              <a:t>Fertilize late in September for all irises.</a:t>
            </a:r>
          </a:p>
          <a:p>
            <a:pPr eaLnBrk="1" hangingPunct="1"/>
            <a:r>
              <a:rPr lang="en-US" altLang="en-US" sz="2000"/>
              <a:t>Add trace minerals like iron if you have been growing irises for awhile</a:t>
            </a:r>
          </a:p>
        </p:txBody>
      </p:sp>
      <p:pic>
        <p:nvPicPr>
          <p:cNvPr id="78854" name="Picture 5" descr="IMG_5245">
            <a:extLst>
              <a:ext uri="{FF2B5EF4-FFF2-40B4-BE49-F238E27FC236}">
                <a16:creationId xmlns:a16="http://schemas.microsoft.com/office/drawing/2014/main" id="{31539C6E-5C74-49E2-8A32-E583E0E4F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1850"/>
            <a:ext cx="4419600" cy="3486150"/>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7" descr="FertilizerNumbers">
            <a:extLst>
              <a:ext uri="{FF2B5EF4-FFF2-40B4-BE49-F238E27FC236}">
                <a16:creationId xmlns:a16="http://schemas.microsoft.com/office/drawing/2014/main" id="{B5E09BD1-3A55-4365-BCEA-CB5E4044D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338"/>
            <a:ext cx="4419600" cy="3532188"/>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493576" name="Oval 8">
            <a:extLst>
              <a:ext uri="{FF2B5EF4-FFF2-40B4-BE49-F238E27FC236}">
                <a16:creationId xmlns:a16="http://schemas.microsoft.com/office/drawing/2014/main" id="{FE625C07-DCA5-45A9-955A-21D299A0033B}"/>
              </a:ext>
            </a:extLst>
          </p:cNvPr>
          <p:cNvSpPr>
            <a:spLocks noChangeArrowheads="1"/>
          </p:cNvSpPr>
          <p:nvPr/>
        </p:nvSpPr>
        <p:spPr bwMode="auto">
          <a:xfrm>
            <a:off x="1676400" y="1447800"/>
            <a:ext cx="533400" cy="533400"/>
          </a:xfrm>
          <a:prstGeom prst="ellipse">
            <a:avLst/>
          </a:prstGeom>
          <a:noFill/>
          <a:ln w="38100" algn="ctr">
            <a:solidFill>
              <a:srgbClr val="F27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Arial" charset="0"/>
            </a:endParaRPr>
          </a:p>
        </p:txBody>
      </p:sp>
      <p:sp>
        <p:nvSpPr>
          <p:cNvPr id="493577" name="Line 9">
            <a:extLst>
              <a:ext uri="{FF2B5EF4-FFF2-40B4-BE49-F238E27FC236}">
                <a16:creationId xmlns:a16="http://schemas.microsoft.com/office/drawing/2014/main" id="{86F3A103-4243-41DF-9604-D1F75DBA010D}"/>
              </a:ext>
            </a:extLst>
          </p:cNvPr>
          <p:cNvSpPr>
            <a:spLocks noChangeShapeType="1"/>
          </p:cNvSpPr>
          <p:nvPr/>
        </p:nvSpPr>
        <p:spPr bwMode="auto">
          <a:xfrm flipH="1" flipV="1">
            <a:off x="2209800" y="1524000"/>
            <a:ext cx="2514600" cy="1524000"/>
          </a:xfrm>
          <a:prstGeom prst="line">
            <a:avLst/>
          </a:prstGeom>
          <a:noFill/>
          <a:ln w="57150">
            <a:solidFill>
              <a:srgbClr val="F27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Tree>
  </p:cSld>
  <p:clrMapOvr>
    <a:masterClrMapping/>
  </p:clrMapOvr>
  <p:transition advTm="15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a:extLst>
              <a:ext uri="{FF2B5EF4-FFF2-40B4-BE49-F238E27FC236}">
                <a16:creationId xmlns:a16="http://schemas.microsoft.com/office/drawing/2014/main" id="{41D9140A-8AF4-4C90-A784-76068071D79B}"/>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13D573F-5A27-424D-85F5-F51C51EE3D4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79875" name="Slide Number Placeholder 5">
            <a:extLst>
              <a:ext uri="{FF2B5EF4-FFF2-40B4-BE49-F238E27FC236}">
                <a16:creationId xmlns:a16="http://schemas.microsoft.com/office/drawing/2014/main" id="{11C9F913-C480-463B-B906-DEAE5ABB713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B9FEFA1-D5D4-48DF-B6A6-7FE7D21B7B50}" type="slidenum">
              <a:rPr lang="en-US" altLang="en-US" b="0" i="0">
                <a:solidFill>
                  <a:schemeClr val="accent2"/>
                </a:solidFill>
                <a:latin typeface="Garamond" panose="02020404030301010803" pitchFamily="18" charset="0"/>
              </a:rPr>
              <a:pPr eaLnBrk="1" hangingPunct="1"/>
              <a:t>45</a:t>
            </a:fld>
            <a:endParaRPr lang="en-US" altLang="en-US" b="0" i="0">
              <a:solidFill>
                <a:schemeClr val="accent2"/>
              </a:solidFill>
              <a:latin typeface="Garamond" panose="02020404030301010803" pitchFamily="18" charset="0"/>
            </a:endParaRPr>
          </a:p>
        </p:txBody>
      </p:sp>
      <p:sp>
        <p:nvSpPr>
          <p:cNvPr id="79876" name="Rectangle 2">
            <a:extLst>
              <a:ext uri="{FF2B5EF4-FFF2-40B4-BE49-F238E27FC236}">
                <a16:creationId xmlns:a16="http://schemas.microsoft.com/office/drawing/2014/main" id="{F7806CB3-9760-4F5F-870E-F3DEDB07212E}"/>
              </a:ext>
            </a:extLst>
          </p:cNvPr>
          <p:cNvSpPr>
            <a:spLocks noGrp="1" noChangeArrowheads="1"/>
          </p:cNvSpPr>
          <p:nvPr>
            <p:ph type="title"/>
          </p:nvPr>
        </p:nvSpPr>
        <p:spPr/>
        <p:txBody>
          <a:bodyPr/>
          <a:lstStyle/>
          <a:p>
            <a:pPr eaLnBrk="1" hangingPunct="1"/>
            <a:r>
              <a:rPr lang="en-US" altLang="en-US"/>
              <a:t>Fertilizer Tip #1</a:t>
            </a:r>
          </a:p>
        </p:txBody>
      </p:sp>
      <p:sp>
        <p:nvSpPr>
          <p:cNvPr id="79877" name="Rectangle 3">
            <a:extLst>
              <a:ext uri="{FF2B5EF4-FFF2-40B4-BE49-F238E27FC236}">
                <a16:creationId xmlns:a16="http://schemas.microsoft.com/office/drawing/2014/main" id="{DD045953-8DFA-492D-84E3-1CE589E28BCF}"/>
              </a:ext>
            </a:extLst>
          </p:cNvPr>
          <p:cNvSpPr>
            <a:spLocks noGrp="1" noChangeArrowheads="1"/>
          </p:cNvSpPr>
          <p:nvPr>
            <p:ph type="body" idx="1"/>
          </p:nvPr>
        </p:nvSpPr>
        <p:spPr>
          <a:xfrm>
            <a:off x="3124200" y="1066800"/>
            <a:ext cx="5867400" cy="1524000"/>
          </a:xfrm>
        </p:spPr>
        <p:txBody>
          <a:bodyPr/>
          <a:lstStyle/>
          <a:p>
            <a:pPr eaLnBrk="1" hangingPunct="1"/>
            <a:r>
              <a:rPr lang="en-US" altLang="en-US"/>
              <a:t>Bone Meal is not needed in our alkaline soil.  Our soil has enough potassium.</a:t>
            </a:r>
          </a:p>
        </p:txBody>
      </p:sp>
      <p:sp>
        <p:nvSpPr>
          <p:cNvPr id="79878" name="Rectangle 4">
            <a:extLst>
              <a:ext uri="{FF2B5EF4-FFF2-40B4-BE49-F238E27FC236}">
                <a16:creationId xmlns:a16="http://schemas.microsoft.com/office/drawing/2014/main" id="{AF1D8F20-D229-4DDB-B994-6765E58875FD}"/>
              </a:ext>
            </a:extLst>
          </p:cNvPr>
          <p:cNvSpPr>
            <a:spLocks noChangeArrowheads="1"/>
          </p:cNvSpPr>
          <p:nvPr/>
        </p:nvSpPr>
        <p:spPr bwMode="auto">
          <a:xfrm>
            <a:off x="1447800" y="228600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4200" i="0">
                <a:solidFill>
                  <a:srgbClr val="369654"/>
                </a:solidFill>
              </a:rPr>
              <a:t>Fertilizer Tip #2</a:t>
            </a:r>
          </a:p>
        </p:txBody>
      </p:sp>
      <p:sp>
        <p:nvSpPr>
          <p:cNvPr id="79879" name="Rectangle 5">
            <a:extLst>
              <a:ext uri="{FF2B5EF4-FFF2-40B4-BE49-F238E27FC236}">
                <a16:creationId xmlns:a16="http://schemas.microsoft.com/office/drawing/2014/main" id="{9A95B6FF-C4FA-40E7-9796-E4F9355894F8}"/>
              </a:ext>
            </a:extLst>
          </p:cNvPr>
          <p:cNvSpPr>
            <a:spLocks noChangeArrowheads="1"/>
          </p:cNvSpPr>
          <p:nvPr/>
        </p:nvSpPr>
        <p:spPr bwMode="auto">
          <a:xfrm>
            <a:off x="990600" y="3048000"/>
            <a:ext cx="784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Don’t let the rhizomes come in contact with granular fertilizer.  It is an invitation to rot.  Let the roots grow into the fertilizer.</a:t>
            </a:r>
          </a:p>
        </p:txBody>
      </p:sp>
      <p:sp>
        <p:nvSpPr>
          <p:cNvPr id="79880" name="Rectangle 6">
            <a:extLst>
              <a:ext uri="{FF2B5EF4-FFF2-40B4-BE49-F238E27FC236}">
                <a16:creationId xmlns:a16="http://schemas.microsoft.com/office/drawing/2014/main" id="{494A18C2-91EF-443D-B8A6-842097E29BDC}"/>
              </a:ext>
            </a:extLst>
          </p:cNvPr>
          <p:cNvSpPr>
            <a:spLocks noChangeArrowheads="1"/>
          </p:cNvSpPr>
          <p:nvPr/>
        </p:nvSpPr>
        <p:spPr bwMode="auto">
          <a:xfrm>
            <a:off x="990600" y="5029200"/>
            <a:ext cx="8153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Several members likes to put alfalfa pellets under a new rhizome.  Alfalfa pellets contain a growth hormone.  She digs a hole, drops in the pellets, adds more dirt on top.  Then she plants the rhizome.</a:t>
            </a:r>
          </a:p>
        </p:txBody>
      </p:sp>
      <p:sp>
        <p:nvSpPr>
          <p:cNvPr id="79881" name="Rectangle 7">
            <a:extLst>
              <a:ext uri="{FF2B5EF4-FFF2-40B4-BE49-F238E27FC236}">
                <a16:creationId xmlns:a16="http://schemas.microsoft.com/office/drawing/2014/main" id="{A48B0D52-0B21-4411-B10B-6CF34958ECAD}"/>
              </a:ext>
            </a:extLst>
          </p:cNvPr>
          <p:cNvSpPr>
            <a:spLocks noChangeArrowheads="1"/>
          </p:cNvSpPr>
          <p:nvPr/>
        </p:nvSpPr>
        <p:spPr bwMode="auto">
          <a:xfrm>
            <a:off x="1219200" y="434340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4200" i="0">
                <a:solidFill>
                  <a:srgbClr val="369654"/>
                </a:solidFill>
              </a:rPr>
              <a:t>Fertilizer Tip #3</a:t>
            </a:r>
          </a:p>
        </p:txBody>
      </p:sp>
    </p:spTree>
  </p:cSld>
  <p:clrMapOvr>
    <a:masterClrMapping/>
  </p:clrMapOvr>
  <p:transition advTm="10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a:extLst>
              <a:ext uri="{FF2B5EF4-FFF2-40B4-BE49-F238E27FC236}">
                <a16:creationId xmlns:a16="http://schemas.microsoft.com/office/drawing/2014/main" id="{4ADE98EA-4EB3-495A-89BF-1C0C3C6C00B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365C6E8-FFF5-4E09-AEE6-199D4867438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0899" name="Slide Number Placeholder 5">
            <a:extLst>
              <a:ext uri="{FF2B5EF4-FFF2-40B4-BE49-F238E27FC236}">
                <a16:creationId xmlns:a16="http://schemas.microsoft.com/office/drawing/2014/main" id="{CF176DA6-2256-47D6-BF0A-9FD42AFBD0D6}"/>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8A1CCF9-4CD6-4126-A1EE-9781D3E69517}" type="slidenum">
              <a:rPr lang="en-US" altLang="en-US" b="0" i="0">
                <a:solidFill>
                  <a:schemeClr val="accent2"/>
                </a:solidFill>
                <a:latin typeface="Garamond" panose="02020404030301010803" pitchFamily="18" charset="0"/>
              </a:rPr>
              <a:pPr eaLnBrk="1" hangingPunct="1"/>
              <a:t>46</a:t>
            </a:fld>
            <a:endParaRPr lang="en-US" altLang="en-US" b="0" i="0">
              <a:solidFill>
                <a:schemeClr val="accent2"/>
              </a:solidFill>
              <a:latin typeface="Garamond" panose="02020404030301010803" pitchFamily="18" charset="0"/>
            </a:endParaRPr>
          </a:p>
        </p:txBody>
      </p:sp>
      <p:sp>
        <p:nvSpPr>
          <p:cNvPr id="80900" name="Rectangle 2">
            <a:extLst>
              <a:ext uri="{FF2B5EF4-FFF2-40B4-BE49-F238E27FC236}">
                <a16:creationId xmlns:a16="http://schemas.microsoft.com/office/drawing/2014/main" id="{07F2C91B-B77C-4084-94A4-F48DCFE60B8E}"/>
              </a:ext>
            </a:extLst>
          </p:cNvPr>
          <p:cNvSpPr>
            <a:spLocks noGrp="1" noChangeArrowheads="1"/>
          </p:cNvSpPr>
          <p:nvPr>
            <p:ph type="title"/>
          </p:nvPr>
        </p:nvSpPr>
        <p:spPr/>
        <p:txBody>
          <a:bodyPr/>
          <a:lstStyle/>
          <a:p>
            <a:pPr eaLnBrk="1" hangingPunct="1"/>
            <a:r>
              <a:rPr lang="en-US" altLang="en-US"/>
              <a:t>Fertilizer Tip #4</a:t>
            </a:r>
          </a:p>
        </p:txBody>
      </p:sp>
      <p:sp>
        <p:nvSpPr>
          <p:cNvPr id="80901" name="Rectangle 3">
            <a:extLst>
              <a:ext uri="{FF2B5EF4-FFF2-40B4-BE49-F238E27FC236}">
                <a16:creationId xmlns:a16="http://schemas.microsoft.com/office/drawing/2014/main" id="{D259E248-3315-4053-806C-FD5735D9C190}"/>
              </a:ext>
            </a:extLst>
          </p:cNvPr>
          <p:cNvSpPr>
            <a:spLocks noGrp="1" noChangeArrowheads="1"/>
          </p:cNvSpPr>
          <p:nvPr>
            <p:ph type="body" idx="1"/>
          </p:nvPr>
        </p:nvSpPr>
        <p:spPr>
          <a:xfrm>
            <a:off x="1447800" y="1066800"/>
            <a:ext cx="7391400" cy="1676400"/>
          </a:xfrm>
        </p:spPr>
        <p:txBody>
          <a:bodyPr/>
          <a:lstStyle/>
          <a:p>
            <a:pPr eaLnBrk="1" hangingPunct="1">
              <a:buFont typeface="Wingdings" panose="05000000000000000000" pitchFamily="2" charset="2"/>
              <a:buNone/>
            </a:pPr>
            <a:r>
              <a:rPr lang="en-US" altLang="en-US"/>
              <a:t>    		Many club members like to use a water soluble fertilizer fed to the plants through a hose end sprayer attached to a sprinkler.</a:t>
            </a:r>
          </a:p>
        </p:txBody>
      </p:sp>
      <p:pic>
        <p:nvPicPr>
          <p:cNvPr id="80902" name="Picture 4" descr="BR51 Sprayer">
            <a:extLst>
              <a:ext uri="{FF2B5EF4-FFF2-40B4-BE49-F238E27FC236}">
                <a16:creationId xmlns:a16="http://schemas.microsoft.com/office/drawing/2014/main" id="{E567FA93-DFAD-48CE-AFFA-DA06167C8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341563"/>
            <a:ext cx="6019800" cy="4516437"/>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0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ate Placeholder 3">
            <a:extLst>
              <a:ext uri="{FF2B5EF4-FFF2-40B4-BE49-F238E27FC236}">
                <a16:creationId xmlns:a16="http://schemas.microsoft.com/office/drawing/2014/main" id="{A9E9C65F-C611-4DBB-A7E8-B13F3AB29E2D}"/>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DA963A4-8D35-4E24-823A-F9CB3A5190CF}"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3971" name="Slide Number Placeholder 5">
            <a:extLst>
              <a:ext uri="{FF2B5EF4-FFF2-40B4-BE49-F238E27FC236}">
                <a16:creationId xmlns:a16="http://schemas.microsoft.com/office/drawing/2014/main" id="{F824E046-FB64-462C-BFB5-530D9577913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D1D6DD2-7424-40A2-BBD3-2CC5DFBE9991}" type="slidenum">
              <a:rPr lang="en-US" altLang="en-US" b="0" i="0">
                <a:solidFill>
                  <a:schemeClr val="accent2"/>
                </a:solidFill>
                <a:latin typeface="Garamond" panose="02020404030301010803" pitchFamily="18" charset="0"/>
              </a:rPr>
              <a:pPr eaLnBrk="1" hangingPunct="1"/>
              <a:t>47</a:t>
            </a:fld>
            <a:endParaRPr lang="en-US" altLang="en-US" b="0" i="0">
              <a:solidFill>
                <a:schemeClr val="accent2"/>
              </a:solidFill>
              <a:latin typeface="Garamond" panose="02020404030301010803" pitchFamily="18" charset="0"/>
            </a:endParaRPr>
          </a:p>
        </p:txBody>
      </p:sp>
      <p:sp>
        <p:nvSpPr>
          <p:cNvPr id="83972" name="Rectangle 2">
            <a:extLst>
              <a:ext uri="{FF2B5EF4-FFF2-40B4-BE49-F238E27FC236}">
                <a16:creationId xmlns:a16="http://schemas.microsoft.com/office/drawing/2014/main" id="{D66FC595-438C-4FE5-8595-8AC1E297B771}"/>
              </a:ext>
            </a:extLst>
          </p:cNvPr>
          <p:cNvSpPr>
            <a:spLocks noGrp="1" noChangeArrowheads="1"/>
          </p:cNvSpPr>
          <p:nvPr>
            <p:ph type="title"/>
          </p:nvPr>
        </p:nvSpPr>
        <p:spPr>
          <a:xfrm>
            <a:off x="3276600" y="0"/>
            <a:ext cx="5410200" cy="1322388"/>
          </a:xfrm>
        </p:spPr>
        <p:txBody>
          <a:bodyPr/>
          <a:lstStyle/>
          <a:p>
            <a:pPr eaLnBrk="1" hangingPunct="1"/>
            <a:r>
              <a:rPr lang="en-US" altLang="en-US"/>
              <a:t>Spacing</a:t>
            </a:r>
          </a:p>
        </p:txBody>
      </p:sp>
      <p:sp>
        <p:nvSpPr>
          <p:cNvPr id="83973" name="Rectangle 3">
            <a:extLst>
              <a:ext uri="{FF2B5EF4-FFF2-40B4-BE49-F238E27FC236}">
                <a16:creationId xmlns:a16="http://schemas.microsoft.com/office/drawing/2014/main" id="{857B3BDB-2381-46A7-83C5-E2B4CF1B4FF4}"/>
              </a:ext>
            </a:extLst>
          </p:cNvPr>
          <p:cNvSpPr>
            <a:spLocks noGrp="1" noChangeArrowheads="1"/>
          </p:cNvSpPr>
          <p:nvPr>
            <p:ph type="body" idx="1"/>
          </p:nvPr>
        </p:nvSpPr>
        <p:spPr>
          <a:xfrm>
            <a:off x="4267200" y="914400"/>
            <a:ext cx="4876800" cy="5638800"/>
          </a:xfrm>
        </p:spPr>
        <p:txBody>
          <a:bodyPr/>
          <a:lstStyle/>
          <a:p>
            <a:pPr eaLnBrk="1" hangingPunct="1"/>
            <a:r>
              <a:rPr lang="en-US" altLang="en-US"/>
              <a:t>Space  Tall Bearded irises 18” or more apart if growing different name cultivars. </a:t>
            </a:r>
          </a:p>
          <a:p>
            <a:pPr eaLnBrk="1" hangingPunct="1"/>
            <a:r>
              <a:rPr lang="en-US" altLang="en-US"/>
              <a:t>Space the smaller medians 8-12 inches apart</a:t>
            </a:r>
          </a:p>
          <a:p>
            <a:pPr eaLnBrk="1" hangingPunct="1"/>
            <a:r>
              <a:rPr lang="en-US" altLang="en-US"/>
              <a:t>You can space irises of the same name closer. </a:t>
            </a:r>
          </a:p>
          <a:p>
            <a:pPr eaLnBrk="1" hangingPunct="1"/>
            <a:r>
              <a:rPr lang="en-US" altLang="en-US"/>
              <a:t>You can</a:t>
            </a:r>
          </a:p>
          <a:p>
            <a:pPr lvl="1" eaLnBrk="1" hangingPunct="1"/>
            <a:r>
              <a:rPr lang="en-US" altLang="en-US"/>
              <a:t>Face the rhizomes the same way.  </a:t>
            </a:r>
          </a:p>
          <a:p>
            <a:pPr lvl="1" eaLnBrk="1" hangingPunct="1"/>
            <a:r>
              <a:rPr lang="en-US" altLang="en-US"/>
              <a:t>Place 3 irises of the same cultivar “toe-to-toe”.  This will create a big clump quickly.</a:t>
            </a:r>
          </a:p>
          <a:p>
            <a:pPr eaLnBrk="1" hangingPunct="1"/>
            <a:endParaRPr lang="en-US" altLang="en-US"/>
          </a:p>
        </p:txBody>
      </p:sp>
      <p:pic>
        <p:nvPicPr>
          <p:cNvPr id="83974" name="Picture 4" descr="ThreeRhizomesInGround">
            <a:extLst>
              <a:ext uri="{FF2B5EF4-FFF2-40B4-BE49-F238E27FC236}">
                <a16:creationId xmlns:a16="http://schemas.microsoft.com/office/drawing/2014/main" id="{82D090FC-DFEC-45BD-8E58-FAF4C4F90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979988"/>
            <a:ext cx="2438400" cy="1878012"/>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nvGrpSpPr>
          <p:cNvPr id="83975" name="Group 5">
            <a:extLst>
              <a:ext uri="{FF2B5EF4-FFF2-40B4-BE49-F238E27FC236}">
                <a16:creationId xmlns:a16="http://schemas.microsoft.com/office/drawing/2014/main" id="{66C95745-8BE8-4227-94F2-C0DFC259FA8F}"/>
              </a:ext>
            </a:extLst>
          </p:cNvPr>
          <p:cNvGrpSpPr>
            <a:grpSpLocks/>
          </p:cNvGrpSpPr>
          <p:nvPr/>
        </p:nvGrpSpPr>
        <p:grpSpPr bwMode="auto">
          <a:xfrm>
            <a:off x="2438400" y="5105400"/>
            <a:ext cx="914400" cy="990600"/>
            <a:chOff x="1440" y="2928"/>
            <a:chExt cx="576" cy="624"/>
          </a:xfrm>
        </p:grpSpPr>
        <p:sp>
          <p:nvSpPr>
            <p:cNvPr id="495622" name="Line 6">
              <a:extLst>
                <a:ext uri="{FF2B5EF4-FFF2-40B4-BE49-F238E27FC236}">
                  <a16:creationId xmlns:a16="http://schemas.microsoft.com/office/drawing/2014/main" id="{6DDF1A17-6795-4F3A-91FC-7DEFEE700184}"/>
                </a:ext>
              </a:extLst>
            </p:cNvPr>
            <p:cNvSpPr>
              <a:spLocks noChangeShapeType="1"/>
            </p:cNvSpPr>
            <p:nvPr/>
          </p:nvSpPr>
          <p:spPr bwMode="auto">
            <a:xfrm flipV="1">
              <a:off x="1440" y="2928"/>
              <a:ext cx="384" cy="432"/>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95623" name="Line 7">
              <a:extLst>
                <a:ext uri="{FF2B5EF4-FFF2-40B4-BE49-F238E27FC236}">
                  <a16:creationId xmlns:a16="http://schemas.microsoft.com/office/drawing/2014/main" id="{C77D1A47-1AE3-4A0B-AF9F-9AFD302A7B06}"/>
                </a:ext>
              </a:extLst>
            </p:cNvPr>
            <p:cNvSpPr>
              <a:spLocks noChangeShapeType="1"/>
            </p:cNvSpPr>
            <p:nvPr/>
          </p:nvSpPr>
          <p:spPr bwMode="auto">
            <a:xfrm flipV="1">
              <a:off x="1440" y="3264"/>
              <a:ext cx="576" cy="96"/>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95624" name="Line 8">
              <a:extLst>
                <a:ext uri="{FF2B5EF4-FFF2-40B4-BE49-F238E27FC236}">
                  <a16:creationId xmlns:a16="http://schemas.microsoft.com/office/drawing/2014/main" id="{E4FDFC15-58DF-42A9-A25C-03285B877742}"/>
                </a:ext>
              </a:extLst>
            </p:cNvPr>
            <p:cNvSpPr>
              <a:spLocks noChangeShapeType="1"/>
            </p:cNvSpPr>
            <p:nvPr/>
          </p:nvSpPr>
          <p:spPr bwMode="auto">
            <a:xfrm>
              <a:off x="1440" y="3360"/>
              <a:ext cx="576" cy="192"/>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grpSp>
      <p:grpSp>
        <p:nvGrpSpPr>
          <p:cNvPr id="83976" name="Group 9">
            <a:extLst>
              <a:ext uri="{FF2B5EF4-FFF2-40B4-BE49-F238E27FC236}">
                <a16:creationId xmlns:a16="http://schemas.microsoft.com/office/drawing/2014/main" id="{A1C455AC-BB16-4FAF-AC19-261F77DB23F0}"/>
              </a:ext>
            </a:extLst>
          </p:cNvPr>
          <p:cNvGrpSpPr>
            <a:grpSpLocks/>
          </p:cNvGrpSpPr>
          <p:nvPr/>
        </p:nvGrpSpPr>
        <p:grpSpPr bwMode="auto">
          <a:xfrm rot="-6988971">
            <a:off x="952500" y="4991100"/>
            <a:ext cx="914400" cy="990600"/>
            <a:chOff x="1440" y="2928"/>
            <a:chExt cx="576" cy="624"/>
          </a:xfrm>
        </p:grpSpPr>
        <p:sp>
          <p:nvSpPr>
            <p:cNvPr id="495626" name="Line 10">
              <a:extLst>
                <a:ext uri="{FF2B5EF4-FFF2-40B4-BE49-F238E27FC236}">
                  <a16:creationId xmlns:a16="http://schemas.microsoft.com/office/drawing/2014/main" id="{BD38A441-1159-4A00-A731-D48F854D162C}"/>
                </a:ext>
              </a:extLst>
            </p:cNvPr>
            <p:cNvSpPr>
              <a:spLocks noChangeShapeType="1"/>
            </p:cNvSpPr>
            <p:nvPr/>
          </p:nvSpPr>
          <p:spPr bwMode="auto">
            <a:xfrm flipV="1">
              <a:off x="1441" y="2928"/>
              <a:ext cx="384" cy="432"/>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95627" name="Line 11">
              <a:extLst>
                <a:ext uri="{FF2B5EF4-FFF2-40B4-BE49-F238E27FC236}">
                  <a16:creationId xmlns:a16="http://schemas.microsoft.com/office/drawing/2014/main" id="{086760D4-6F29-4EA6-BD73-3F9CB3B7F7B8}"/>
                </a:ext>
              </a:extLst>
            </p:cNvPr>
            <p:cNvSpPr>
              <a:spLocks noChangeShapeType="1"/>
            </p:cNvSpPr>
            <p:nvPr/>
          </p:nvSpPr>
          <p:spPr bwMode="auto">
            <a:xfrm flipV="1">
              <a:off x="1441" y="3264"/>
              <a:ext cx="576" cy="96"/>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495628" name="Line 12">
              <a:extLst>
                <a:ext uri="{FF2B5EF4-FFF2-40B4-BE49-F238E27FC236}">
                  <a16:creationId xmlns:a16="http://schemas.microsoft.com/office/drawing/2014/main" id="{7ED9A388-49A6-49A7-B9A0-4F04E01F56FE}"/>
                </a:ext>
              </a:extLst>
            </p:cNvPr>
            <p:cNvSpPr>
              <a:spLocks noChangeShapeType="1"/>
            </p:cNvSpPr>
            <p:nvPr/>
          </p:nvSpPr>
          <p:spPr bwMode="auto">
            <a:xfrm>
              <a:off x="1441" y="3360"/>
              <a:ext cx="576" cy="192"/>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grpSp>
      <p:grpSp>
        <p:nvGrpSpPr>
          <p:cNvPr id="83977" name="Group 13">
            <a:extLst>
              <a:ext uri="{FF2B5EF4-FFF2-40B4-BE49-F238E27FC236}">
                <a16:creationId xmlns:a16="http://schemas.microsoft.com/office/drawing/2014/main" id="{CF7A46F4-BB40-4AB9-8CA7-B687C02823F6}"/>
              </a:ext>
            </a:extLst>
          </p:cNvPr>
          <p:cNvGrpSpPr>
            <a:grpSpLocks/>
          </p:cNvGrpSpPr>
          <p:nvPr/>
        </p:nvGrpSpPr>
        <p:grpSpPr bwMode="auto">
          <a:xfrm>
            <a:off x="533400" y="3200400"/>
            <a:ext cx="3657600" cy="1384300"/>
            <a:chOff x="2400" y="720"/>
            <a:chExt cx="2304" cy="872"/>
          </a:xfrm>
        </p:grpSpPr>
        <p:pic>
          <p:nvPicPr>
            <p:cNvPr id="83980" name="Picture 14" descr="All In A Row">
              <a:extLst>
                <a:ext uri="{FF2B5EF4-FFF2-40B4-BE49-F238E27FC236}">
                  <a16:creationId xmlns:a16="http://schemas.microsoft.com/office/drawing/2014/main" id="{DCE917DE-11A8-457F-9450-FCC5FDEAE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720"/>
              <a:ext cx="2304" cy="872"/>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495631" name="Line 15">
              <a:extLst>
                <a:ext uri="{FF2B5EF4-FFF2-40B4-BE49-F238E27FC236}">
                  <a16:creationId xmlns:a16="http://schemas.microsoft.com/office/drawing/2014/main" id="{898CD90E-0B99-4251-8FC6-3B3C2201D2D1}"/>
                </a:ext>
              </a:extLst>
            </p:cNvPr>
            <p:cNvSpPr>
              <a:spLocks noChangeShapeType="1"/>
            </p:cNvSpPr>
            <p:nvPr/>
          </p:nvSpPr>
          <p:spPr bwMode="auto">
            <a:xfrm flipV="1">
              <a:off x="2688" y="1200"/>
              <a:ext cx="1776" cy="144"/>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grpSp>
      <p:sp>
        <p:nvSpPr>
          <p:cNvPr id="83978" name="Text Box 16">
            <a:extLst>
              <a:ext uri="{FF2B5EF4-FFF2-40B4-BE49-F238E27FC236}">
                <a16:creationId xmlns:a16="http://schemas.microsoft.com/office/drawing/2014/main" id="{49EA5584-7F82-46F0-BF03-D14D744CED68}"/>
              </a:ext>
            </a:extLst>
          </p:cNvPr>
          <p:cNvSpPr txBox="1">
            <a:spLocks noChangeArrowheads="1"/>
          </p:cNvSpPr>
          <p:nvPr/>
        </p:nvSpPr>
        <p:spPr bwMode="auto">
          <a:xfrm>
            <a:off x="1066800" y="4572000"/>
            <a:ext cx="2089150" cy="36671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b="0" i="0">
                <a:latin typeface="Arial" panose="020B0604020202020204" pitchFamily="34" charset="0"/>
              </a:rPr>
              <a:t>Direction of growth</a:t>
            </a:r>
          </a:p>
        </p:txBody>
      </p:sp>
      <p:pic>
        <p:nvPicPr>
          <p:cNvPr id="83979" name="Picture 17" descr="All_In_A_Row">
            <a:extLst>
              <a:ext uri="{FF2B5EF4-FFF2-40B4-BE49-F238E27FC236}">
                <a16:creationId xmlns:a16="http://schemas.microsoft.com/office/drawing/2014/main" id="{E6E8E942-1C36-4D41-911D-4E1781E46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4191000" cy="314325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9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a:extLst>
              <a:ext uri="{FF2B5EF4-FFF2-40B4-BE49-F238E27FC236}">
                <a16:creationId xmlns:a16="http://schemas.microsoft.com/office/drawing/2014/main" id="{D9B685CD-3A8D-4B99-9303-1CF34B458290}"/>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0079E51-3872-48DB-91A1-40AC5F8AEB5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4995" name="Slide Number Placeholder 5">
            <a:extLst>
              <a:ext uri="{FF2B5EF4-FFF2-40B4-BE49-F238E27FC236}">
                <a16:creationId xmlns:a16="http://schemas.microsoft.com/office/drawing/2014/main" id="{98F28F8F-9F58-4668-A13F-99F53F4C145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1963946-3E68-45D8-B802-76FC25169559}" type="slidenum">
              <a:rPr lang="en-US" altLang="en-US" b="0" i="0">
                <a:solidFill>
                  <a:schemeClr val="accent2"/>
                </a:solidFill>
                <a:latin typeface="Garamond" panose="02020404030301010803" pitchFamily="18" charset="0"/>
              </a:rPr>
              <a:pPr eaLnBrk="1" hangingPunct="1"/>
              <a:t>48</a:t>
            </a:fld>
            <a:endParaRPr lang="en-US" altLang="en-US" b="0" i="0">
              <a:solidFill>
                <a:schemeClr val="accent2"/>
              </a:solidFill>
              <a:latin typeface="Garamond" panose="02020404030301010803" pitchFamily="18" charset="0"/>
            </a:endParaRPr>
          </a:p>
        </p:txBody>
      </p:sp>
      <p:sp>
        <p:nvSpPr>
          <p:cNvPr id="84996" name="Rectangle 2">
            <a:extLst>
              <a:ext uri="{FF2B5EF4-FFF2-40B4-BE49-F238E27FC236}">
                <a16:creationId xmlns:a16="http://schemas.microsoft.com/office/drawing/2014/main" id="{D167D02A-0F2A-4CC8-8842-CFD89B3ED300}"/>
              </a:ext>
            </a:extLst>
          </p:cNvPr>
          <p:cNvSpPr>
            <a:spLocks noGrp="1" noChangeArrowheads="1"/>
          </p:cNvSpPr>
          <p:nvPr>
            <p:ph type="title"/>
          </p:nvPr>
        </p:nvSpPr>
        <p:spPr/>
        <p:txBody>
          <a:bodyPr/>
          <a:lstStyle/>
          <a:p>
            <a:pPr eaLnBrk="1" hangingPunct="1"/>
            <a:r>
              <a:rPr lang="en-US" altLang="en-US"/>
              <a:t>Planting Depth</a:t>
            </a:r>
          </a:p>
        </p:txBody>
      </p:sp>
      <p:sp>
        <p:nvSpPr>
          <p:cNvPr id="84997" name="Rectangle 3">
            <a:extLst>
              <a:ext uri="{FF2B5EF4-FFF2-40B4-BE49-F238E27FC236}">
                <a16:creationId xmlns:a16="http://schemas.microsoft.com/office/drawing/2014/main" id="{3911CCD9-EF79-49D4-A9CF-4958A9C3E303}"/>
              </a:ext>
            </a:extLst>
          </p:cNvPr>
          <p:cNvSpPr>
            <a:spLocks noGrp="1" noChangeArrowheads="1"/>
          </p:cNvSpPr>
          <p:nvPr>
            <p:ph type="body" idx="1"/>
          </p:nvPr>
        </p:nvSpPr>
        <p:spPr>
          <a:xfrm>
            <a:off x="4953000" y="1219200"/>
            <a:ext cx="4191000" cy="4302125"/>
          </a:xfrm>
        </p:spPr>
        <p:txBody>
          <a:bodyPr/>
          <a:lstStyle/>
          <a:p>
            <a:pPr eaLnBrk="1" hangingPunct="1"/>
            <a:r>
              <a:rPr lang="en-US" altLang="en-US"/>
              <a:t>We recommend planting a new rhizome so that the top of the rhizome is 1/2 to 1-inch below the surface.  This is due to our hot dry weather.</a:t>
            </a:r>
          </a:p>
          <a:p>
            <a:pPr eaLnBrk="1" hangingPunct="1"/>
            <a:r>
              <a:rPr lang="en-US" altLang="en-US"/>
              <a:t>Most of the rest of the country plant irises so that the top of the rhizomes is even with the surface.</a:t>
            </a:r>
          </a:p>
        </p:txBody>
      </p:sp>
      <p:pic>
        <p:nvPicPr>
          <p:cNvPr id="84998" name="Picture 4" descr="All In A Row3">
            <a:extLst>
              <a:ext uri="{FF2B5EF4-FFF2-40B4-BE49-F238E27FC236}">
                <a16:creationId xmlns:a16="http://schemas.microsoft.com/office/drawing/2014/main" id="{99694845-BDAD-4543-B71A-45517D7BB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6100"/>
            <a:ext cx="5029200" cy="37719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Date Placeholder 3">
            <a:extLst>
              <a:ext uri="{FF2B5EF4-FFF2-40B4-BE49-F238E27FC236}">
                <a16:creationId xmlns:a16="http://schemas.microsoft.com/office/drawing/2014/main" id="{AB645512-7B33-4AED-9D55-36ED7B55D22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38992E9-E360-4B60-905B-ED87F1B2A90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6019" name="Slide Number Placeholder 5">
            <a:extLst>
              <a:ext uri="{FF2B5EF4-FFF2-40B4-BE49-F238E27FC236}">
                <a16:creationId xmlns:a16="http://schemas.microsoft.com/office/drawing/2014/main" id="{C418B855-CE78-4588-8989-2AB43CB0607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84F3167-36B1-49ED-BAB6-1FADF8C94984}" type="slidenum">
              <a:rPr lang="en-US" altLang="en-US" b="0" i="0">
                <a:solidFill>
                  <a:schemeClr val="accent2"/>
                </a:solidFill>
                <a:latin typeface="Garamond" panose="02020404030301010803" pitchFamily="18" charset="0"/>
              </a:rPr>
              <a:pPr eaLnBrk="1" hangingPunct="1"/>
              <a:t>49</a:t>
            </a:fld>
            <a:endParaRPr lang="en-US" altLang="en-US" b="0" i="0">
              <a:solidFill>
                <a:schemeClr val="accent2"/>
              </a:solidFill>
              <a:latin typeface="Garamond" panose="02020404030301010803" pitchFamily="18" charset="0"/>
            </a:endParaRPr>
          </a:p>
        </p:txBody>
      </p:sp>
      <p:sp>
        <p:nvSpPr>
          <p:cNvPr id="86020" name="Rectangle 2">
            <a:extLst>
              <a:ext uri="{FF2B5EF4-FFF2-40B4-BE49-F238E27FC236}">
                <a16:creationId xmlns:a16="http://schemas.microsoft.com/office/drawing/2014/main" id="{BEE673A1-3367-4C33-847E-F7E49921616F}"/>
              </a:ext>
            </a:extLst>
          </p:cNvPr>
          <p:cNvSpPr>
            <a:spLocks noGrp="1" noChangeArrowheads="1"/>
          </p:cNvSpPr>
          <p:nvPr>
            <p:ph type="title"/>
          </p:nvPr>
        </p:nvSpPr>
        <p:spPr/>
        <p:txBody>
          <a:bodyPr/>
          <a:lstStyle/>
          <a:p>
            <a:pPr eaLnBrk="1" hangingPunct="1"/>
            <a:r>
              <a:rPr lang="en-US" altLang="en-US"/>
              <a:t>Mulching</a:t>
            </a:r>
          </a:p>
        </p:txBody>
      </p:sp>
      <p:sp>
        <p:nvSpPr>
          <p:cNvPr id="86021" name="Rectangle 3">
            <a:extLst>
              <a:ext uri="{FF2B5EF4-FFF2-40B4-BE49-F238E27FC236}">
                <a16:creationId xmlns:a16="http://schemas.microsoft.com/office/drawing/2014/main" id="{65275EFB-CFCB-4D8F-BB8A-C8EF2826EE27}"/>
              </a:ext>
            </a:extLst>
          </p:cNvPr>
          <p:cNvSpPr>
            <a:spLocks noGrp="1" noChangeArrowheads="1"/>
          </p:cNvSpPr>
          <p:nvPr>
            <p:ph type="body" idx="1"/>
          </p:nvPr>
        </p:nvSpPr>
        <p:spPr>
          <a:xfrm>
            <a:off x="990600" y="1371600"/>
            <a:ext cx="7924800" cy="5257800"/>
          </a:xfrm>
        </p:spPr>
        <p:txBody>
          <a:bodyPr/>
          <a:lstStyle/>
          <a:p>
            <a:pPr eaLnBrk="1" hangingPunct="1"/>
            <a:r>
              <a:rPr lang="en-US" altLang="en-US"/>
              <a:t>Do not let mulch cover rhizomes in the spring and summer.  This may lead to root rot.</a:t>
            </a:r>
          </a:p>
          <a:p>
            <a:pPr eaLnBrk="1" hangingPunct="1"/>
            <a:r>
              <a:rPr lang="en-US" altLang="en-US"/>
              <a:t>Though other portions of the country mulch in the winter, our winters are fairly mild.  Usually, the dead iris leaves provide sufficient protection for the winter. </a:t>
            </a:r>
          </a:p>
          <a:p>
            <a:pPr eaLnBrk="1" hangingPunct="1"/>
            <a:r>
              <a:rPr lang="en-US" altLang="en-US"/>
              <a:t>You can mulch in the winter as long as the mulch doesn’t pack tightly around the rhizomes.  If you feel you must mulch then remember to the rhizomes will need air circulation so use “fluffy” mulch.</a:t>
            </a:r>
          </a:p>
          <a:p>
            <a:pPr eaLnBrk="1" hangingPunct="1"/>
            <a:r>
              <a:rPr lang="en-US" altLang="en-US"/>
              <a:t>Pecan leaves can be “fluffy”.  However, a heavy snow fall will compact them around the rhizome.</a:t>
            </a:r>
          </a:p>
          <a:p>
            <a:pPr eaLnBrk="1" hangingPunct="1"/>
            <a:endParaRPr lang="en-US" altLang="en-US"/>
          </a:p>
        </p:txBody>
      </p:sp>
    </p:spTree>
  </p:cSld>
  <p:clrMapOvr>
    <a:masterClrMapping/>
  </p:clrMapOvr>
  <p:transition advTm="17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a:extLst>
              <a:ext uri="{FF2B5EF4-FFF2-40B4-BE49-F238E27FC236}">
                <a16:creationId xmlns:a16="http://schemas.microsoft.com/office/drawing/2014/main" id="{58D77E77-62BD-4860-A506-B10E97A4D656}"/>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94BA1F6-4D44-4248-B5C8-9D661277040F}"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243" name="Slide Number Placeholder 5">
            <a:extLst>
              <a:ext uri="{FF2B5EF4-FFF2-40B4-BE49-F238E27FC236}">
                <a16:creationId xmlns:a16="http://schemas.microsoft.com/office/drawing/2014/main" id="{D2E7CA9E-A2FD-4E13-B3E8-9ADA21FC6CDD}"/>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F55FEE1-CBD2-496A-8851-8B184FC65EA7}" type="slidenum">
              <a:rPr lang="en-US" altLang="en-US" b="0" i="0">
                <a:solidFill>
                  <a:schemeClr val="accent2"/>
                </a:solidFill>
                <a:latin typeface="Garamond" panose="02020404030301010803" pitchFamily="18" charset="0"/>
              </a:rPr>
              <a:pPr eaLnBrk="1" hangingPunct="1"/>
              <a:t>5</a:t>
            </a:fld>
            <a:endParaRPr lang="en-US" altLang="en-US" b="0" i="0">
              <a:solidFill>
                <a:schemeClr val="accent2"/>
              </a:solidFill>
              <a:latin typeface="Garamond" panose="02020404030301010803" pitchFamily="18" charset="0"/>
            </a:endParaRPr>
          </a:p>
        </p:txBody>
      </p:sp>
      <p:sp>
        <p:nvSpPr>
          <p:cNvPr id="10244" name="Rectangle 2">
            <a:extLst>
              <a:ext uri="{FF2B5EF4-FFF2-40B4-BE49-F238E27FC236}">
                <a16:creationId xmlns:a16="http://schemas.microsoft.com/office/drawing/2014/main" id="{BF0D4673-C5C1-40F9-8D4C-17CD6C524FA8}"/>
              </a:ext>
            </a:extLst>
          </p:cNvPr>
          <p:cNvSpPr>
            <a:spLocks noGrp="1" noChangeArrowheads="1"/>
          </p:cNvSpPr>
          <p:nvPr>
            <p:ph type="title"/>
          </p:nvPr>
        </p:nvSpPr>
        <p:spPr>
          <a:xfrm>
            <a:off x="3276600" y="0"/>
            <a:ext cx="5410200" cy="1322388"/>
          </a:xfrm>
        </p:spPr>
        <p:txBody>
          <a:bodyPr/>
          <a:lstStyle/>
          <a:p>
            <a:pPr eaLnBrk="1" hangingPunct="1"/>
            <a:r>
              <a:rPr lang="en-US" altLang="en-US" sz="3800"/>
              <a:t>Tall Bearded (TB)</a:t>
            </a:r>
          </a:p>
        </p:txBody>
      </p:sp>
      <p:sp>
        <p:nvSpPr>
          <p:cNvPr id="10245" name="Rectangle 3">
            <a:extLst>
              <a:ext uri="{FF2B5EF4-FFF2-40B4-BE49-F238E27FC236}">
                <a16:creationId xmlns:a16="http://schemas.microsoft.com/office/drawing/2014/main" id="{B9F28AB8-D2D3-482F-8861-B55BEA635D18}"/>
              </a:ext>
            </a:extLst>
          </p:cNvPr>
          <p:cNvSpPr>
            <a:spLocks noGrp="1" noChangeArrowheads="1"/>
          </p:cNvSpPr>
          <p:nvPr>
            <p:ph type="body" idx="1"/>
          </p:nvPr>
        </p:nvSpPr>
        <p:spPr>
          <a:xfrm>
            <a:off x="3125788" y="990600"/>
            <a:ext cx="5865812" cy="2209800"/>
          </a:xfrm>
        </p:spPr>
        <p:txBody>
          <a:bodyPr/>
          <a:lstStyle/>
          <a:p>
            <a:pPr eaLnBrk="1" hangingPunct="1"/>
            <a:r>
              <a:rPr lang="en-US" altLang="en-US" sz="2000"/>
              <a:t>The queens of the iris world.</a:t>
            </a:r>
          </a:p>
          <a:p>
            <a:pPr eaLnBrk="1" hangingPunct="1"/>
            <a:r>
              <a:rPr lang="en-US" altLang="en-US" sz="2000"/>
              <a:t>TB have stalks &gt; 27 1/2 inches in height, with branching and many buds. </a:t>
            </a:r>
          </a:p>
          <a:p>
            <a:pPr eaLnBrk="1" hangingPunct="1"/>
            <a:r>
              <a:rPr lang="en-US" altLang="en-US" sz="2000"/>
              <a:t>Bud count on a stalk ranges from 4-13 buds.</a:t>
            </a:r>
          </a:p>
          <a:p>
            <a:pPr eaLnBrk="1" hangingPunct="1"/>
            <a:r>
              <a:rPr lang="en-US" altLang="en-US" sz="2000"/>
              <a:t>Flowers can exceed 7 inches in length</a:t>
            </a:r>
          </a:p>
          <a:p>
            <a:pPr eaLnBrk="1" hangingPunct="1"/>
            <a:r>
              <a:rPr lang="en-US" altLang="en-US" sz="2000"/>
              <a:t>Some buds are double socketed and triple socketed</a:t>
            </a:r>
          </a:p>
          <a:p>
            <a:pPr eaLnBrk="1" hangingPunct="1"/>
            <a:endParaRPr lang="en-US" altLang="en-US" sz="2000"/>
          </a:p>
        </p:txBody>
      </p:sp>
      <p:grpSp>
        <p:nvGrpSpPr>
          <p:cNvPr id="10246" name="Group 4">
            <a:extLst>
              <a:ext uri="{FF2B5EF4-FFF2-40B4-BE49-F238E27FC236}">
                <a16:creationId xmlns:a16="http://schemas.microsoft.com/office/drawing/2014/main" id="{5013AE41-3D01-4EA6-8D10-B2D3F39DC661}"/>
              </a:ext>
            </a:extLst>
          </p:cNvPr>
          <p:cNvGrpSpPr>
            <a:grpSpLocks/>
          </p:cNvGrpSpPr>
          <p:nvPr/>
        </p:nvGrpSpPr>
        <p:grpSpPr bwMode="auto">
          <a:xfrm>
            <a:off x="1062038" y="3581400"/>
            <a:ext cx="2063750" cy="3308350"/>
            <a:chOff x="813" y="1152"/>
            <a:chExt cx="1300" cy="2084"/>
          </a:xfrm>
        </p:grpSpPr>
        <p:pic>
          <p:nvPicPr>
            <p:cNvPr id="10251" name="Picture 5" descr="StellarLights">
              <a:extLst>
                <a:ext uri="{FF2B5EF4-FFF2-40B4-BE49-F238E27FC236}">
                  <a16:creationId xmlns:a16="http://schemas.microsoft.com/office/drawing/2014/main" id="{C1066563-5D2E-43BE-864E-E8D512571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1152"/>
              <a:ext cx="100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6">
              <a:extLst>
                <a:ext uri="{FF2B5EF4-FFF2-40B4-BE49-F238E27FC236}">
                  <a16:creationId xmlns:a16="http://schemas.microsoft.com/office/drawing/2014/main" id="{E761E1F8-6A32-4D67-8289-2E8196D0BBD1}"/>
                </a:ext>
              </a:extLst>
            </p:cNvPr>
            <p:cNvSpPr txBox="1">
              <a:spLocks noChangeArrowheads="1"/>
            </p:cNvSpPr>
            <p:nvPr/>
          </p:nvSpPr>
          <p:spPr bwMode="auto">
            <a:xfrm>
              <a:off x="813" y="2832"/>
              <a:ext cx="130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accent2"/>
                  </a:solidFill>
                  <a:effectLst>
                    <a:outerShdw blurRad="38100" dist="38100" dir="2700000" algn="tl">
                      <a:srgbClr val="000000">
                        <a:alpha val="43137"/>
                      </a:srgbClr>
                    </a:outerShdw>
                  </a:effectLst>
                  <a:cs typeface="Arial" charset="0"/>
                </a:rPr>
                <a:t>Stellar Lights. TB</a:t>
              </a:r>
            </a:p>
            <a:p>
              <a:pPr>
                <a:defRPr/>
              </a:pPr>
              <a:r>
                <a:rPr lang="en-US" dirty="0">
                  <a:solidFill>
                    <a:schemeClr val="accent2"/>
                  </a:solidFill>
                  <a:effectLst>
                    <a:outerShdw blurRad="38100" dist="38100" dir="2700000" algn="tl">
                      <a:srgbClr val="000000">
                        <a:alpha val="43137"/>
                      </a:srgbClr>
                    </a:outerShdw>
                  </a:effectLst>
                  <a:cs typeface="Arial" charset="0"/>
                </a:rPr>
                <a:t>Aitken, 1986</a:t>
              </a:r>
            </a:p>
          </p:txBody>
        </p:sp>
      </p:grpSp>
      <p:grpSp>
        <p:nvGrpSpPr>
          <p:cNvPr id="10247" name="Group 7">
            <a:extLst>
              <a:ext uri="{FF2B5EF4-FFF2-40B4-BE49-F238E27FC236}">
                <a16:creationId xmlns:a16="http://schemas.microsoft.com/office/drawing/2014/main" id="{10870401-5C4D-401B-9B0B-861FB4EEC2B8}"/>
              </a:ext>
            </a:extLst>
          </p:cNvPr>
          <p:cNvGrpSpPr>
            <a:grpSpLocks/>
          </p:cNvGrpSpPr>
          <p:nvPr/>
        </p:nvGrpSpPr>
        <p:grpSpPr bwMode="auto">
          <a:xfrm>
            <a:off x="3505200" y="3733800"/>
            <a:ext cx="2743200" cy="3409950"/>
            <a:chOff x="2592" y="1584"/>
            <a:chExt cx="1889" cy="2306"/>
          </a:xfrm>
        </p:grpSpPr>
        <p:pic>
          <p:nvPicPr>
            <p:cNvPr id="10249" name="Picture 8" descr="Sunnyside Delight 2005_05_05_1">
              <a:extLst>
                <a:ext uri="{FF2B5EF4-FFF2-40B4-BE49-F238E27FC236}">
                  <a16:creationId xmlns:a16="http://schemas.microsoft.com/office/drawing/2014/main" id="{D06340C8-CD73-43E6-A85E-F3CB78E7B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1584"/>
              <a:ext cx="1889"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Text Box 9">
              <a:extLst>
                <a:ext uri="{FF2B5EF4-FFF2-40B4-BE49-F238E27FC236}">
                  <a16:creationId xmlns:a16="http://schemas.microsoft.com/office/drawing/2014/main" id="{420087B9-4EEF-4C32-BF84-0FA2A3F52DD5}"/>
                </a:ext>
              </a:extLst>
            </p:cNvPr>
            <p:cNvSpPr txBox="1">
              <a:spLocks noChangeArrowheads="1"/>
            </p:cNvSpPr>
            <p:nvPr/>
          </p:nvSpPr>
          <p:spPr bwMode="auto">
            <a:xfrm>
              <a:off x="2639" y="3456"/>
              <a:ext cx="1797" cy="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effectLst>
                    <a:outerShdw blurRad="38100" dist="38100" dir="2700000" algn="tl">
                      <a:srgbClr val="000000">
                        <a:alpha val="43137"/>
                      </a:srgbClr>
                    </a:outerShdw>
                  </a:effectLst>
                  <a:cs typeface="Arial" charset="0"/>
                </a:rPr>
                <a:t>Sunnyside Delight, TB</a:t>
              </a:r>
            </a:p>
            <a:p>
              <a:pPr>
                <a:defRPr/>
              </a:pPr>
              <a:r>
                <a:rPr lang="en-US" dirty="0">
                  <a:effectLst>
                    <a:outerShdw blurRad="38100" dist="38100" dir="2700000" algn="tl">
                      <a:srgbClr val="000000">
                        <a:alpha val="43137"/>
                      </a:srgbClr>
                    </a:outerShdw>
                  </a:effectLst>
                  <a:cs typeface="Arial" charset="0"/>
                </a:rPr>
                <a:t>Schreiner, 2002</a:t>
              </a:r>
            </a:p>
          </p:txBody>
        </p:sp>
      </p:grpSp>
      <p:pic>
        <p:nvPicPr>
          <p:cNvPr id="10248" name="Picture 2">
            <a:extLst>
              <a:ext uri="{FF2B5EF4-FFF2-40B4-BE49-F238E27FC236}">
                <a16:creationId xmlns:a16="http://schemas.microsoft.com/office/drawing/2014/main" id="{6DE2C7AF-FFDA-45BF-B842-54C073883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6200"/>
            <a:ext cx="23653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urple flower on a plant&#10;&#10;Description automatically generated">
            <a:extLst>
              <a:ext uri="{FF2B5EF4-FFF2-40B4-BE49-F238E27FC236}">
                <a16:creationId xmlns:a16="http://schemas.microsoft.com/office/drawing/2014/main" id="{66B6375F-7B79-420B-A2AA-8D05B374E9E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43800" y="3717235"/>
            <a:ext cx="2609598" cy="2757069"/>
          </a:xfrm>
          <a:prstGeom prst="rect">
            <a:avLst/>
          </a:prstGeom>
        </p:spPr>
      </p:pic>
      <p:sp>
        <p:nvSpPr>
          <p:cNvPr id="15" name="Text Box 6">
            <a:extLst>
              <a:ext uri="{FF2B5EF4-FFF2-40B4-BE49-F238E27FC236}">
                <a16:creationId xmlns:a16="http://schemas.microsoft.com/office/drawing/2014/main" id="{A6501CC2-7C0C-43B7-B118-1FBD016896D8}"/>
              </a:ext>
            </a:extLst>
          </p:cNvPr>
          <p:cNvSpPr txBox="1">
            <a:spLocks noChangeArrowheads="1"/>
          </p:cNvSpPr>
          <p:nvPr/>
        </p:nvSpPr>
        <p:spPr bwMode="auto">
          <a:xfrm>
            <a:off x="7106249" y="6447800"/>
            <a:ext cx="14847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accent2"/>
                </a:solidFill>
                <a:effectLst>
                  <a:outerShdw blurRad="38100" dist="38100" dir="2700000" algn="tl">
                    <a:srgbClr val="000000">
                      <a:alpha val="43137"/>
                    </a:srgbClr>
                  </a:outerShdw>
                </a:effectLst>
                <a:cs typeface="Arial" charset="0"/>
              </a:rPr>
              <a:t>Merry Amigo. TB</a:t>
            </a:r>
          </a:p>
        </p:txBody>
      </p:sp>
    </p:spTree>
  </p:cSld>
  <p:clrMapOvr>
    <a:masterClrMapping/>
  </p:clrMapOvr>
  <p:transition advTm="11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a:extLst>
              <a:ext uri="{FF2B5EF4-FFF2-40B4-BE49-F238E27FC236}">
                <a16:creationId xmlns:a16="http://schemas.microsoft.com/office/drawing/2014/main" id="{801F2F1F-A147-4DC4-AFBE-3C86442C65B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58155E5-C144-4B1F-A604-9C0AD07B9D5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7043" name="Slide Number Placeholder 5">
            <a:extLst>
              <a:ext uri="{FF2B5EF4-FFF2-40B4-BE49-F238E27FC236}">
                <a16:creationId xmlns:a16="http://schemas.microsoft.com/office/drawing/2014/main" id="{6A9BB537-1EE6-4C8B-A976-494F4B28D0D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0C003EC-02A9-4AC1-A51A-25A53E47F659}" type="slidenum">
              <a:rPr lang="en-US" altLang="en-US" b="0" i="0">
                <a:solidFill>
                  <a:schemeClr val="accent2"/>
                </a:solidFill>
                <a:latin typeface="Garamond" panose="02020404030301010803" pitchFamily="18" charset="0"/>
              </a:rPr>
              <a:pPr eaLnBrk="1" hangingPunct="1"/>
              <a:t>50</a:t>
            </a:fld>
            <a:endParaRPr lang="en-US" altLang="en-US" b="0" i="0">
              <a:solidFill>
                <a:schemeClr val="accent2"/>
              </a:solidFill>
              <a:latin typeface="Garamond" panose="02020404030301010803" pitchFamily="18" charset="0"/>
            </a:endParaRPr>
          </a:p>
        </p:txBody>
      </p:sp>
      <p:sp>
        <p:nvSpPr>
          <p:cNvPr id="87044" name="Rectangle 2">
            <a:extLst>
              <a:ext uri="{FF2B5EF4-FFF2-40B4-BE49-F238E27FC236}">
                <a16:creationId xmlns:a16="http://schemas.microsoft.com/office/drawing/2014/main" id="{6B55642C-B92E-4A27-AB17-C5D861344CDB}"/>
              </a:ext>
            </a:extLst>
          </p:cNvPr>
          <p:cNvSpPr>
            <a:spLocks noGrp="1" noChangeArrowheads="1"/>
          </p:cNvSpPr>
          <p:nvPr>
            <p:ph type="title"/>
          </p:nvPr>
        </p:nvSpPr>
        <p:spPr/>
        <p:txBody>
          <a:bodyPr/>
          <a:lstStyle/>
          <a:p>
            <a:pPr eaLnBrk="1" hangingPunct="1"/>
            <a:r>
              <a:rPr lang="en-US" altLang="en-US"/>
              <a:t>Mulch Removal</a:t>
            </a:r>
          </a:p>
        </p:txBody>
      </p:sp>
      <p:sp>
        <p:nvSpPr>
          <p:cNvPr id="87045" name="Rectangle 3">
            <a:extLst>
              <a:ext uri="{FF2B5EF4-FFF2-40B4-BE49-F238E27FC236}">
                <a16:creationId xmlns:a16="http://schemas.microsoft.com/office/drawing/2014/main" id="{FC380AE5-BB9B-4B6A-91F7-1278A25591F9}"/>
              </a:ext>
            </a:extLst>
          </p:cNvPr>
          <p:cNvSpPr>
            <a:spLocks noGrp="1" noChangeArrowheads="1"/>
          </p:cNvSpPr>
          <p:nvPr>
            <p:ph type="body" idx="1"/>
          </p:nvPr>
        </p:nvSpPr>
        <p:spPr>
          <a:xfrm>
            <a:off x="3886200" y="1600200"/>
            <a:ext cx="4953000" cy="5029200"/>
          </a:xfrm>
        </p:spPr>
        <p:txBody>
          <a:bodyPr/>
          <a:lstStyle/>
          <a:p>
            <a:pPr eaLnBrk="1" hangingPunct="1"/>
            <a:r>
              <a:rPr lang="en-US" altLang="en-US"/>
              <a:t>A good time to remove your winter mulch or dead iris leaves is the first  warm 70 degree day in February.  </a:t>
            </a:r>
          </a:p>
          <a:p>
            <a:pPr eaLnBrk="1" hangingPunct="1"/>
            <a:r>
              <a:rPr lang="en-US" altLang="en-US"/>
              <a:t>It is harder to remove mulch and leaves when the plant has buds. SDBs can start to bloom in early March with TBs starting in about early April. </a:t>
            </a:r>
          </a:p>
          <a:p>
            <a:pPr eaLnBrk="1" hangingPunct="1"/>
            <a:endParaRPr lang="en-US" altLang="en-US"/>
          </a:p>
        </p:txBody>
      </p:sp>
      <p:pic>
        <p:nvPicPr>
          <p:cNvPr id="87046" name="Picture 4" descr="Bedford Lilac 2006_03_30">
            <a:extLst>
              <a:ext uri="{FF2B5EF4-FFF2-40B4-BE49-F238E27FC236}">
                <a16:creationId xmlns:a16="http://schemas.microsoft.com/office/drawing/2014/main" id="{F10FB591-740D-4085-AFA9-DB1C5FFD2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3733800" cy="4038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3">
            <a:extLst>
              <a:ext uri="{FF2B5EF4-FFF2-40B4-BE49-F238E27FC236}">
                <a16:creationId xmlns:a16="http://schemas.microsoft.com/office/drawing/2014/main" id="{E609F68C-9BAE-452B-87A9-B6EC3ABA55C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8F62E12-5B2F-46DC-A6D9-16F996FC0CB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8067" name="Slide Number Placeholder 5">
            <a:extLst>
              <a:ext uri="{FF2B5EF4-FFF2-40B4-BE49-F238E27FC236}">
                <a16:creationId xmlns:a16="http://schemas.microsoft.com/office/drawing/2014/main" id="{616F58AB-BA99-48BC-8D9E-32DF884CBE7F}"/>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E1DF7FA-FCBC-4E47-B026-57C05C53CA5E}" type="slidenum">
              <a:rPr lang="en-US" altLang="en-US" b="0" i="0">
                <a:solidFill>
                  <a:schemeClr val="accent2"/>
                </a:solidFill>
                <a:latin typeface="Garamond" panose="02020404030301010803" pitchFamily="18" charset="0"/>
              </a:rPr>
              <a:pPr eaLnBrk="1" hangingPunct="1"/>
              <a:t>51</a:t>
            </a:fld>
            <a:endParaRPr lang="en-US" altLang="en-US" b="0" i="0">
              <a:solidFill>
                <a:schemeClr val="accent2"/>
              </a:solidFill>
              <a:latin typeface="Garamond" panose="02020404030301010803" pitchFamily="18" charset="0"/>
            </a:endParaRPr>
          </a:p>
        </p:txBody>
      </p:sp>
      <p:sp>
        <p:nvSpPr>
          <p:cNvPr id="88068" name="Rectangle 2">
            <a:extLst>
              <a:ext uri="{FF2B5EF4-FFF2-40B4-BE49-F238E27FC236}">
                <a16:creationId xmlns:a16="http://schemas.microsoft.com/office/drawing/2014/main" id="{D2DF1059-D45F-489D-9AD9-7AC5A4906F21}"/>
              </a:ext>
            </a:extLst>
          </p:cNvPr>
          <p:cNvSpPr>
            <a:spLocks noGrp="1" noChangeArrowheads="1"/>
          </p:cNvSpPr>
          <p:nvPr>
            <p:ph type="title"/>
          </p:nvPr>
        </p:nvSpPr>
        <p:spPr>
          <a:xfrm>
            <a:off x="3276600" y="0"/>
            <a:ext cx="5410200" cy="1322388"/>
          </a:xfrm>
        </p:spPr>
        <p:txBody>
          <a:bodyPr/>
          <a:lstStyle/>
          <a:p>
            <a:pPr eaLnBrk="1" hangingPunct="1"/>
            <a:r>
              <a:rPr lang="en-US" altLang="en-US"/>
              <a:t>Mulch Tip #1</a:t>
            </a:r>
          </a:p>
        </p:txBody>
      </p:sp>
      <p:sp>
        <p:nvSpPr>
          <p:cNvPr id="88069" name="Rectangle 3">
            <a:extLst>
              <a:ext uri="{FF2B5EF4-FFF2-40B4-BE49-F238E27FC236}">
                <a16:creationId xmlns:a16="http://schemas.microsoft.com/office/drawing/2014/main" id="{7F0B237F-B969-43CA-8264-FCB73C71AEEC}"/>
              </a:ext>
            </a:extLst>
          </p:cNvPr>
          <p:cNvSpPr>
            <a:spLocks noGrp="1" noChangeArrowheads="1"/>
          </p:cNvSpPr>
          <p:nvPr>
            <p:ph type="body" idx="1"/>
          </p:nvPr>
        </p:nvSpPr>
        <p:spPr>
          <a:xfrm>
            <a:off x="2743200" y="685800"/>
            <a:ext cx="6400800" cy="1524000"/>
          </a:xfrm>
        </p:spPr>
        <p:txBody>
          <a:bodyPr/>
          <a:lstStyle/>
          <a:p>
            <a:pPr eaLnBrk="1" hangingPunct="1">
              <a:lnSpc>
                <a:spcPct val="90000"/>
              </a:lnSpc>
            </a:pPr>
            <a:r>
              <a:rPr lang="en-US" altLang="en-US"/>
              <a:t>Pine needles make a good mulch.  They break down slowly and they don’t pack down on top of the rhizome like tree leaves.</a:t>
            </a:r>
          </a:p>
        </p:txBody>
      </p:sp>
      <p:sp>
        <p:nvSpPr>
          <p:cNvPr id="88070" name="Rectangle 4">
            <a:extLst>
              <a:ext uri="{FF2B5EF4-FFF2-40B4-BE49-F238E27FC236}">
                <a16:creationId xmlns:a16="http://schemas.microsoft.com/office/drawing/2014/main" id="{E6C2D769-56A5-4964-9A49-467CF9855595}"/>
              </a:ext>
            </a:extLst>
          </p:cNvPr>
          <p:cNvSpPr>
            <a:spLocks noChangeArrowheads="1"/>
          </p:cNvSpPr>
          <p:nvPr/>
        </p:nvSpPr>
        <p:spPr bwMode="auto">
          <a:xfrm>
            <a:off x="457200" y="205740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4200" i="0">
                <a:solidFill>
                  <a:srgbClr val="369654"/>
                </a:solidFill>
              </a:rPr>
              <a:t>Mulch Tip #2</a:t>
            </a:r>
          </a:p>
        </p:txBody>
      </p:sp>
      <p:sp>
        <p:nvSpPr>
          <p:cNvPr id="88071" name="Rectangle 5">
            <a:extLst>
              <a:ext uri="{FF2B5EF4-FFF2-40B4-BE49-F238E27FC236}">
                <a16:creationId xmlns:a16="http://schemas.microsoft.com/office/drawing/2014/main" id="{5CAFCEB3-3033-4665-BACF-81A95F9BA544}"/>
              </a:ext>
            </a:extLst>
          </p:cNvPr>
          <p:cNvSpPr>
            <a:spLocks noChangeArrowheads="1"/>
          </p:cNvSpPr>
          <p:nvPr/>
        </p:nvSpPr>
        <p:spPr bwMode="auto">
          <a:xfrm>
            <a:off x="838200" y="2667000"/>
            <a:ext cx="8305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Pine bark and wood type mulches will absorb nitrogen from the soil as they decompose.  They will return the nitrogen to the soil once finished decomposing.</a:t>
            </a:r>
          </a:p>
        </p:txBody>
      </p:sp>
      <p:sp>
        <p:nvSpPr>
          <p:cNvPr id="88072" name="Rectangle 6">
            <a:extLst>
              <a:ext uri="{FF2B5EF4-FFF2-40B4-BE49-F238E27FC236}">
                <a16:creationId xmlns:a16="http://schemas.microsoft.com/office/drawing/2014/main" id="{B19AD271-67E6-4601-9690-4C6E4FD87FCF}"/>
              </a:ext>
            </a:extLst>
          </p:cNvPr>
          <p:cNvSpPr>
            <a:spLocks noChangeArrowheads="1"/>
          </p:cNvSpPr>
          <p:nvPr/>
        </p:nvSpPr>
        <p:spPr bwMode="auto">
          <a:xfrm>
            <a:off x="838200" y="5029200"/>
            <a:ext cx="7848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Shredded paper makes a good mulch.</a:t>
            </a:r>
          </a:p>
        </p:txBody>
      </p:sp>
      <p:sp>
        <p:nvSpPr>
          <p:cNvPr id="88073" name="Rectangle 7">
            <a:extLst>
              <a:ext uri="{FF2B5EF4-FFF2-40B4-BE49-F238E27FC236}">
                <a16:creationId xmlns:a16="http://schemas.microsoft.com/office/drawing/2014/main" id="{95CCA67C-2CE6-4526-8D1F-C72277E5619C}"/>
              </a:ext>
            </a:extLst>
          </p:cNvPr>
          <p:cNvSpPr>
            <a:spLocks noChangeArrowheads="1"/>
          </p:cNvSpPr>
          <p:nvPr/>
        </p:nvSpPr>
        <p:spPr bwMode="auto">
          <a:xfrm>
            <a:off x="381000" y="441960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4200" i="0">
                <a:solidFill>
                  <a:srgbClr val="369654"/>
                </a:solidFill>
              </a:rPr>
              <a:t>Mulch Tip #2</a:t>
            </a:r>
          </a:p>
        </p:txBody>
      </p:sp>
      <p:pic>
        <p:nvPicPr>
          <p:cNvPr id="88074" name="Picture 8" descr="Grapevine Garden 2006_04_21">
            <a:extLst>
              <a:ext uri="{FF2B5EF4-FFF2-40B4-BE49-F238E27FC236}">
                <a16:creationId xmlns:a16="http://schemas.microsoft.com/office/drawing/2014/main" id="{BC561923-0814-4F1F-9C28-235FFE4AC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3962400"/>
            <a:ext cx="2171700" cy="2895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a:extLst>
              <a:ext uri="{FF2B5EF4-FFF2-40B4-BE49-F238E27FC236}">
                <a16:creationId xmlns:a16="http://schemas.microsoft.com/office/drawing/2014/main" id="{A2AB4FC7-F5E1-4C65-8533-26C640282E95}"/>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AB68812-B4AE-48D9-B03E-8F2007A6DA5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89091" name="Slide Number Placeholder 5">
            <a:extLst>
              <a:ext uri="{FF2B5EF4-FFF2-40B4-BE49-F238E27FC236}">
                <a16:creationId xmlns:a16="http://schemas.microsoft.com/office/drawing/2014/main" id="{A9EE974A-0003-459B-A2B3-AA03512BAE4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6AB0C30-9CF4-4836-BDFE-0CE5A32710CF}" type="slidenum">
              <a:rPr lang="en-US" altLang="en-US" b="0" i="0">
                <a:solidFill>
                  <a:schemeClr val="accent2"/>
                </a:solidFill>
                <a:latin typeface="Garamond" panose="02020404030301010803" pitchFamily="18" charset="0"/>
              </a:rPr>
              <a:pPr eaLnBrk="1" hangingPunct="1"/>
              <a:t>52</a:t>
            </a:fld>
            <a:endParaRPr lang="en-US" altLang="en-US" b="0" i="0">
              <a:solidFill>
                <a:schemeClr val="accent2"/>
              </a:solidFill>
              <a:latin typeface="Garamond" panose="02020404030301010803" pitchFamily="18" charset="0"/>
            </a:endParaRPr>
          </a:p>
        </p:txBody>
      </p:sp>
      <p:sp>
        <p:nvSpPr>
          <p:cNvPr id="89092" name="Rectangle 2">
            <a:extLst>
              <a:ext uri="{FF2B5EF4-FFF2-40B4-BE49-F238E27FC236}">
                <a16:creationId xmlns:a16="http://schemas.microsoft.com/office/drawing/2014/main" id="{95F6B682-91B0-481D-9F75-F02048593B2C}"/>
              </a:ext>
            </a:extLst>
          </p:cNvPr>
          <p:cNvSpPr>
            <a:spLocks noGrp="1" noChangeArrowheads="1"/>
          </p:cNvSpPr>
          <p:nvPr>
            <p:ph type="title"/>
          </p:nvPr>
        </p:nvSpPr>
        <p:spPr/>
        <p:txBody>
          <a:bodyPr/>
          <a:lstStyle/>
          <a:p>
            <a:pPr eaLnBrk="1" hangingPunct="1"/>
            <a:r>
              <a:rPr lang="en-US" altLang="en-US"/>
              <a:t>Why Divide Irises</a:t>
            </a:r>
          </a:p>
        </p:txBody>
      </p:sp>
      <p:sp>
        <p:nvSpPr>
          <p:cNvPr id="89093" name="Rectangle 3">
            <a:extLst>
              <a:ext uri="{FF2B5EF4-FFF2-40B4-BE49-F238E27FC236}">
                <a16:creationId xmlns:a16="http://schemas.microsoft.com/office/drawing/2014/main" id="{D2D3C08B-3A81-4907-8953-2C1AD2512002}"/>
              </a:ext>
            </a:extLst>
          </p:cNvPr>
          <p:cNvSpPr>
            <a:spLocks noGrp="1" noChangeArrowheads="1"/>
          </p:cNvSpPr>
          <p:nvPr>
            <p:ph type="body" idx="1"/>
          </p:nvPr>
        </p:nvSpPr>
        <p:spPr>
          <a:xfrm>
            <a:off x="3962400" y="1676400"/>
            <a:ext cx="5181600" cy="4302125"/>
          </a:xfrm>
        </p:spPr>
        <p:txBody>
          <a:bodyPr/>
          <a:lstStyle/>
          <a:p>
            <a:pPr eaLnBrk="1" hangingPunct="1"/>
            <a:r>
              <a:rPr lang="en-US" altLang="en-US"/>
              <a:t>Most bearded irises need to be divided every 3-5 years because the clump gets crowded and the rhizomes compete for nutrients.</a:t>
            </a:r>
          </a:p>
          <a:p>
            <a:pPr eaLnBrk="1" hangingPunct="1"/>
            <a:r>
              <a:rPr lang="en-US" altLang="en-US"/>
              <a:t>Divide when you see few blooms or blooms of poor quality</a:t>
            </a:r>
          </a:p>
          <a:p>
            <a:pPr eaLnBrk="1" hangingPunct="1"/>
            <a:r>
              <a:rPr lang="en-US" altLang="en-US"/>
              <a:t>Divide when your best friend mentions for the fifth time how pretty the irises are!</a:t>
            </a:r>
          </a:p>
        </p:txBody>
      </p:sp>
      <p:pic>
        <p:nvPicPr>
          <p:cNvPr id="89094" name="Picture 4" descr="Increase3">
            <a:extLst>
              <a:ext uri="{FF2B5EF4-FFF2-40B4-BE49-F238E27FC236}">
                <a16:creationId xmlns:a16="http://schemas.microsoft.com/office/drawing/2014/main" id="{404CC235-8045-4747-8F98-E918F8D98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8800"/>
            <a:ext cx="2736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5">
            <a:extLst>
              <a:ext uri="{FF2B5EF4-FFF2-40B4-BE49-F238E27FC236}">
                <a16:creationId xmlns:a16="http://schemas.microsoft.com/office/drawing/2014/main" id="{ECA2D3A8-DA64-4336-97F5-4B98AA1458E4}"/>
              </a:ext>
            </a:extLst>
          </p:cNvPr>
          <p:cNvSpPr txBox="1">
            <a:spLocks noChangeArrowheads="1"/>
          </p:cNvSpPr>
          <p:nvPr/>
        </p:nvSpPr>
        <p:spPr bwMode="auto">
          <a:xfrm>
            <a:off x="1143000" y="5867400"/>
            <a:ext cx="7410450" cy="641350"/>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a:solidFill>
                  <a:srgbClr val="328A4D"/>
                </a:solidFill>
                <a:latin typeface="Arial" panose="020B0604020202020204" pitchFamily="34" charset="0"/>
              </a:rPr>
              <a:t>This clump is fine for this year.  However, the new increases will start to make the clump crowded next year.</a:t>
            </a:r>
          </a:p>
        </p:txBody>
      </p:sp>
      <p:sp>
        <p:nvSpPr>
          <p:cNvPr id="89096" name="Text Box 6">
            <a:extLst>
              <a:ext uri="{FF2B5EF4-FFF2-40B4-BE49-F238E27FC236}">
                <a16:creationId xmlns:a16="http://schemas.microsoft.com/office/drawing/2014/main" id="{5FC57687-4159-4C10-B09E-3304C40200A3}"/>
              </a:ext>
            </a:extLst>
          </p:cNvPr>
          <p:cNvSpPr txBox="1">
            <a:spLocks noChangeArrowheads="1"/>
          </p:cNvSpPr>
          <p:nvPr/>
        </p:nvSpPr>
        <p:spPr bwMode="auto">
          <a:xfrm>
            <a:off x="1828800" y="1371600"/>
            <a:ext cx="1695450" cy="36671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53882" dir="2700000" algn="ctr" rotWithShape="0">
                    <a:srgbClr val="9999FF">
                      <a:alpha val="79999"/>
                    </a:srgbClr>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b="0" i="0">
                <a:solidFill>
                  <a:srgbClr val="328A4D"/>
                </a:solidFill>
                <a:latin typeface="Arial" panose="020B0604020202020204" pitchFamily="34" charset="0"/>
              </a:rPr>
              <a:t>New Increases</a:t>
            </a:r>
          </a:p>
        </p:txBody>
      </p:sp>
      <p:sp>
        <p:nvSpPr>
          <p:cNvPr id="264199" name="Line 7">
            <a:extLst>
              <a:ext uri="{FF2B5EF4-FFF2-40B4-BE49-F238E27FC236}">
                <a16:creationId xmlns:a16="http://schemas.microsoft.com/office/drawing/2014/main" id="{6BF61C3E-B619-417F-A587-F7A48C872A42}"/>
              </a:ext>
            </a:extLst>
          </p:cNvPr>
          <p:cNvSpPr>
            <a:spLocks noChangeShapeType="1"/>
          </p:cNvSpPr>
          <p:nvPr/>
        </p:nvSpPr>
        <p:spPr bwMode="auto">
          <a:xfrm flipH="1">
            <a:off x="1752600" y="1676400"/>
            <a:ext cx="762000" cy="9144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4200" name="Line 8">
            <a:extLst>
              <a:ext uri="{FF2B5EF4-FFF2-40B4-BE49-F238E27FC236}">
                <a16:creationId xmlns:a16="http://schemas.microsoft.com/office/drawing/2014/main" id="{E5EDD23A-97A1-41FD-A539-269581A0CCC7}"/>
              </a:ext>
            </a:extLst>
          </p:cNvPr>
          <p:cNvSpPr>
            <a:spLocks noChangeShapeType="1"/>
          </p:cNvSpPr>
          <p:nvPr/>
        </p:nvSpPr>
        <p:spPr bwMode="auto">
          <a:xfrm flipH="1">
            <a:off x="1371600" y="1676400"/>
            <a:ext cx="1143000" cy="11430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4201" name="Line 9">
            <a:extLst>
              <a:ext uri="{FF2B5EF4-FFF2-40B4-BE49-F238E27FC236}">
                <a16:creationId xmlns:a16="http://schemas.microsoft.com/office/drawing/2014/main" id="{FB91EEC4-7825-4510-8C02-D5D832357F87}"/>
              </a:ext>
            </a:extLst>
          </p:cNvPr>
          <p:cNvSpPr>
            <a:spLocks noChangeShapeType="1"/>
          </p:cNvSpPr>
          <p:nvPr/>
        </p:nvSpPr>
        <p:spPr bwMode="auto">
          <a:xfrm flipH="1" flipV="1">
            <a:off x="2895600" y="3352800"/>
            <a:ext cx="762000" cy="3810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4202" name="Line 10">
            <a:extLst>
              <a:ext uri="{FF2B5EF4-FFF2-40B4-BE49-F238E27FC236}">
                <a16:creationId xmlns:a16="http://schemas.microsoft.com/office/drawing/2014/main" id="{53EACD12-238C-4735-8DA0-9CB387CE7608}"/>
              </a:ext>
            </a:extLst>
          </p:cNvPr>
          <p:cNvSpPr>
            <a:spLocks noChangeShapeType="1"/>
          </p:cNvSpPr>
          <p:nvPr/>
        </p:nvSpPr>
        <p:spPr bwMode="auto">
          <a:xfrm flipH="1" flipV="1">
            <a:off x="2209800" y="4800600"/>
            <a:ext cx="457200" cy="6096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4203" name="Line 11">
            <a:extLst>
              <a:ext uri="{FF2B5EF4-FFF2-40B4-BE49-F238E27FC236}">
                <a16:creationId xmlns:a16="http://schemas.microsoft.com/office/drawing/2014/main" id="{C55DE590-0819-4B7D-8C77-F6F7985E036C}"/>
              </a:ext>
            </a:extLst>
          </p:cNvPr>
          <p:cNvSpPr>
            <a:spLocks noChangeShapeType="1"/>
          </p:cNvSpPr>
          <p:nvPr/>
        </p:nvSpPr>
        <p:spPr bwMode="auto">
          <a:xfrm flipH="1">
            <a:off x="2514600" y="3733800"/>
            <a:ext cx="1143000" cy="5334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4204" name="Line 12">
            <a:extLst>
              <a:ext uri="{FF2B5EF4-FFF2-40B4-BE49-F238E27FC236}">
                <a16:creationId xmlns:a16="http://schemas.microsoft.com/office/drawing/2014/main" id="{50F7848C-7990-4FD1-B6D3-63F62C044196}"/>
              </a:ext>
            </a:extLst>
          </p:cNvPr>
          <p:cNvSpPr>
            <a:spLocks noChangeShapeType="1"/>
          </p:cNvSpPr>
          <p:nvPr/>
        </p:nvSpPr>
        <p:spPr bwMode="auto">
          <a:xfrm flipH="1" flipV="1">
            <a:off x="2667000" y="3505200"/>
            <a:ext cx="990600" cy="22860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rgbClr val="9999FF">
                      <a:alpha val="80000"/>
                    </a:srgbClr>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Tree>
  </p:cSld>
  <p:clrMapOvr>
    <a:masterClrMapping/>
  </p:clrMapOvr>
  <p:transition advTm="1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ate Placeholder 3">
            <a:extLst>
              <a:ext uri="{FF2B5EF4-FFF2-40B4-BE49-F238E27FC236}">
                <a16:creationId xmlns:a16="http://schemas.microsoft.com/office/drawing/2014/main" id="{36F023A0-D93C-4BC7-8B07-31FBEC8612A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B948C73-8B29-4AF2-94CD-C07CEE437F98}"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0115" name="Slide Number Placeholder 5">
            <a:extLst>
              <a:ext uri="{FF2B5EF4-FFF2-40B4-BE49-F238E27FC236}">
                <a16:creationId xmlns:a16="http://schemas.microsoft.com/office/drawing/2014/main" id="{181C1BA6-447A-45F3-B6E5-1A72EDBB73E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AF75D1B-AF40-4CFE-803E-CB58CE526E31}" type="slidenum">
              <a:rPr lang="en-US" altLang="en-US" b="0" i="0">
                <a:solidFill>
                  <a:schemeClr val="accent2"/>
                </a:solidFill>
                <a:latin typeface="Garamond" panose="02020404030301010803" pitchFamily="18" charset="0"/>
              </a:rPr>
              <a:pPr eaLnBrk="1" hangingPunct="1"/>
              <a:t>53</a:t>
            </a:fld>
            <a:endParaRPr lang="en-US" altLang="en-US" b="0" i="0">
              <a:solidFill>
                <a:schemeClr val="accent2"/>
              </a:solidFill>
              <a:latin typeface="Garamond" panose="02020404030301010803" pitchFamily="18" charset="0"/>
            </a:endParaRPr>
          </a:p>
        </p:txBody>
      </p:sp>
      <p:pic>
        <p:nvPicPr>
          <p:cNvPr id="90116" name="Picture 5" descr="Fast Forward 2006_09_08">
            <a:extLst>
              <a:ext uri="{FF2B5EF4-FFF2-40B4-BE49-F238E27FC236}">
                <a16:creationId xmlns:a16="http://schemas.microsoft.com/office/drawing/2014/main" id="{5D2AC000-F9BE-4D77-BB39-61B14617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13"/>
            <a:ext cx="91440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2">
            <a:extLst>
              <a:ext uri="{FF2B5EF4-FFF2-40B4-BE49-F238E27FC236}">
                <a16:creationId xmlns:a16="http://schemas.microsoft.com/office/drawing/2014/main" id="{2FD780F4-2AA2-46EB-B828-8DE72539CAED}"/>
              </a:ext>
            </a:extLst>
          </p:cNvPr>
          <p:cNvSpPr>
            <a:spLocks noGrp="1" noChangeArrowheads="1"/>
          </p:cNvSpPr>
          <p:nvPr>
            <p:ph type="title"/>
          </p:nvPr>
        </p:nvSpPr>
        <p:spPr>
          <a:xfrm>
            <a:off x="1676400" y="0"/>
            <a:ext cx="7010400" cy="1322388"/>
          </a:xfrm>
          <a:effectLst>
            <a:outerShdw dist="40161" dir="20493903" algn="ctr" rotWithShape="0">
              <a:schemeClr val="tx1">
                <a:alpha val="50000"/>
              </a:schemeClr>
            </a:outerShdw>
          </a:effectLst>
        </p:spPr>
        <p:txBody>
          <a:bodyPr/>
          <a:lstStyle/>
          <a:p>
            <a:pPr eaLnBrk="1" hangingPunct="1"/>
            <a:r>
              <a:rPr lang="en-US" altLang="en-US">
                <a:solidFill>
                  <a:srgbClr val="99CCFF"/>
                </a:solidFill>
              </a:rPr>
              <a:t>When to Divide and Plant</a:t>
            </a:r>
          </a:p>
        </p:txBody>
      </p:sp>
      <p:sp>
        <p:nvSpPr>
          <p:cNvPr id="90118" name="WordArt 7">
            <a:extLst>
              <a:ext uri="{FF2B5EF4-FFF2-40B4-BE49-F238E27FC236}">
                <a16:creationId xmlns:a16="http://schemas.microsoft.com/office/drawing/2014/main" id="{27799488-FF0F-4170-B608-C2B31D43DCC6}"/>
              </a:ext>
            </a:extLst>
          </p:cNvPr>
          <p:cNvSpPr>
            <a:spLocks noChangeArrowheads="1" noChangeShapeType="1" noTextEdit="1"/>
          </p:cNvSpPr>
          <p:nvPr/>
        </p:nvSpPr>
        <p:spPr bwMode="auto">
          <a:xfrm>
            <a:off x="619125" y="762000"/>
            <a:ext cx="8524875" cy="857250"/>
          </a:xfrm>
          <a:prstGeom prst="rect">
            <a:avLst/>
          </a:prstGeom>
        </p:spPr>
        <p:txBody>
          <a:bodyPr wrap="none" fromWordArt="1">
            <a:prstTxWarp prst="textPlain">
              <a:avLst>
                <a:gd name="adj" fmla="val 50000"/>
              </a:avLst>
            </a:prstTxWarp>
          </a:bodyPr>
          <a:lstStyle/>
          <a:p>
            <a:r>
              <a:rPr lang="en-US" sz="2400" kern="10">
                <a:ln w="9525">
                  <a:solidFill>
                    <a:srgbClr val="000000"/>
                  </a:solidFill>
                  <a:round/>
                  <a:headEnd/>
                  <a:tailEnd/>
                </a:ln>
                <a:solidFill>
                  <a:srgbClr val="FFFFFF"/>
                </a:solidFill>
                <a:latin typeface="Arial Black" panose="020B0A04020102020204" pitchFamily="34" charset="0"/>
              </a:rPr>
              <a:t>You can divide and re-plant any time in the Mesilla </a:t>
            </a:r>
          </a:p>
          <a:p>
            <a:r>
              <a:rPr lang="en-US" sz="2400" kern="10">
                <a:ln w="9525">
                  <a:solidFill>
                    <a:srgbClr val="000000"/>
                  </a:solidFill>
                  <a:round/>
                  <a:headEnd/>
                  <a:tailEnd/>
                </a:ln>
                <a:solidFill>
                  <a:srgbClr val="FFFFFF"/>
                </a:solidFill>
                <a:latin typeface="Arial Black" panose="020B0A04020102020204" pitchFamily="34" charset="0"/>
              </a:rPr>
              <a:t>except the winter months</a:t>
            </a:r>
          </a:p>
        </p:txBody>
      </p:sp>
      <p:sp>
        <p:nvSpPr>
          <p:cNvPr id="90119" name="WordArt 8">
            <a:extLst>
              <a:ext uri="{FF2B5EF4-FFF2-40B4-BE49-F238E27FC236}">
                <a16:creationId xmlns:a16="http://schemas.microsoft.com/office/drawing/2014/main" id="{5DAEB52C-B289-4D65-B526-E3A52ACE48C5}"/>
              </a:ext>
            </a:extLst>
          </p:cNvPr>
          <p:cNvSpPr>
            <a:spLocks noChangeArrowheads="1" noChangeShapeType="1" noTextEdit="1"/>
          </p:cNvSpPr>
          <p:nvPr/>
        </p:nvSpPr>
        <p:spPr bwMode="auto">
          <a:xfrm>
            <a:off x="0" y="5791200"/>
            <a:ext cx="9144000" cy="428625"/>
          </a:xfrm>
          <a:prstGeom prst="rect">
            <a:avLst/>
          </a:prstGeom>
        </p:spPr>
        <p:txBody>
          <a:bodyPr wrap="none" fromWordArt="1">
            <a:prstTxWarp prst="textPlain">
              <a:avLst>
                <a:gd name="adj" fmla="val 50000"/>
              </a:avLst>
            </a:prstTxWarp>
          </a:bodyPr>
          <a:lstStyle/>
          <a:p>
            <a:r>
              <a:rPr lang="en-US" sz="2400" kern="10">
                <a:ln w="9525">
                  <a:solidFill>
                    <a:srgbClr val="000000"/>
                  </a:solidFill>
                  <a:round/>
                  <a:headEnd/>
                  <a:tailEnd/>
                </a:ln>
                <a:solidFill>
                  <a:srgbClr val="FFFFFF"/>
                </a:solidFill>
                <a:latin typeface="Arial Black" panose="020B0A04020102020204" pitchFamily="34" charset="0"/>
              </a:rPr>
              <a:t>Planting in the spring time will interfere with the bloom </a:t>
            </a:r>
          </a:p>
        </p:txBody>
      </p:sp>
      <p:sp>
        <p:nvSpPr>
          <p:cNvPr id="90120" name="WordArt 9">
            <a:extLst>
              <a:ext uri="{FF2B5EF4-FFF2-40B4-BE49-F238E27FC236}">
                <a16:creationId xmlns:a16="http://schemas.microsoft.com/office/drawing/2014/main" id="{F41D68AB-EA69-4D12-99F9-FDAE2CBAC799}"/>
              </a:ext>
            </a:extLst>
          </p:cNvPr>
          <p:cNvSpPr>
            <a:spLocks noChangeArrowheads="1" noChangeShapeType="1" noTextEdit="1"/>
          </p:cNvSpPr>
          <p:nvPr/>
        </p:nvSpPr>
        <p:spPr bwMode="auto">
          <a:xfrm>
            <a:off x="0" y="2590800"/>
            <a:ext cx="3581400" cy="1714500"/>
          </a:xfrm>
          <a:prstGeom prst="rect">
            <a:avLst/>
          </a:prstGeom>
        </p:spPr>
        <p:txBody>
          <a:bodyPr wrap="none" fromWordArt="1">
            <a:prstTxWarp prst="textPlain">
              <a:avLst>
                <a:gd name="adj" fmla="val 50000"/>
              </a:avLst>
            </a:prstTxWarp>
          </a:bodyPr>
          <a:lstStyle/>
          <a:p>
            <a:r>
              <a:rPr lang="en-US" sz="2400" kern="10">
                <a:ln w="9525">
                  <a:solidFill>
                    <a:srgbClr val="000000"/>
                  </a:solidFill>
                  <a:round/>
                  <a:headEnd/>
                  <a:tailEnd/>
                </a:ln>
                <a:solidFill>
                  <a:srgbClr val="FFFFFF"/>
                </a:solidFill>
                <a:latin typeface="Arial Black" panose="020B0A04020102020204" pitchFamily="34" charset="0"/>
              </a:rPr>
              <a:t>Planting in our hot </a:t>
            </a:r>
          </a:p>
          <a:p>
            <a:r>
              <a:rPr lang="en-US" sz="2400" kern="10">
                <a:ln w="9525">
                  <a:solidFill>
                    <a:srgbClr val="000000"/>
                  </a:solidFill>
                  <a:round/>
                  <a:headEnd/>
                  <a:tailEnd/>
                </a:ln>
                <a:solidFill>
                  <a:srgbClr val="FFFFFF"/>
                </a:solidFill>
                <a:latin typeface="Arial Black" panose="020B0A04020102020204" pitchFamily="34" charset="0"/>
              </a:rPr>
              <a:t>dry summer is hard</a:t>
            </a:r>
          </a:p>
          <a:p>
            <a:r>
              <a:rPr lang="en-US" sz="2400" kern="10">
                <a:ln w="9525">
                  <a:solidFill>
                    <a:srgbClr val="000000"/>
                  </a:solidFill>
                  <a:round/>
                  <a:headEnd/>
                  <a:tailEnd/>
                </a:ln>
                <a:solidFill>
                  <a:srgbClr val="FFFFFF"/>
                </a:solidFill>
                <a:latin typeface="Arial Black" panose="020B0A04020102020204" pitchFamily="34" charset="0"/>
              </a:rPr>
              <a:t>on the plant but they</a:t>
            </a:r>
          </a:p>
          <a:p>
            <a:r>
              <a:rPr lang="en-US" sz="2400" kern="10">
                <a:ln w="9525">
                  <a:solidFill>
                    <a:srgbClr val="000000"/>
                  </a:solidFill>
                  <a:round/>
                  <a:headEnd/>
                  <a:tailEnd/>
                </a:ln>
                <a:solidFill>
                  <a:srgbClr val="FFFFFF"/>
                </a:solidFill>
                <a:latin typeface="Arial Black" panose="020B0A04020102020204" pitchFamily="34" charset="0"/>
              </a:rPr>
              <a:t>can survive with care</a:t>
            </a:r>
          </a:p>
        </p:txBody>
      </p:sp>
      <p:sp>
        <p:nvSpPr>
          <p:cNvPr id="90121" name="WordArt 10">
            <a:extLst>
              <a:ext uri="{FF2B5EF4-FFF2-40B4-BE49-F238E27FC236}">
                <a16:creationId xmlns:a16="http://schemas.microsoft.com/office/drawing/2014/main" id="{C18B1ADE-4768-4C75-A2DD-57C97D96AC54}"/>
              </a:ext>
            </a:extLst>
          </p:cNvPr>
          <p:cNvSpPr>
            <a:spLocks noChangeArrowheads="1" noChangeShapeType="1" noTextEdit="1"/>
          </p:cNvSpPr>
          <p:nvPr/>
        </p:nvSpPr>
        <p:spPr bwMode="auto">
          <a:xfrm>
            <a:off x="4314825" y="4191000"/>
            <a:ext cx="4829175" cy="1285875"/>
          </a:xfrm>
          <a:prstGeom prst="rect">
            <a:avLst/>
          </a:prstGeom>
        </p:spPr>
        <p:txBody>
          <a:bodyPr wrap="none" fromWordArt="1">
            <a:prstTxWarp prst="textPlain">
              <a:avLst>
                <a:gd name="adj" fmla="val 50000"/>
              </a:avLst>
            </a:prstTxWarp>
          </a:bodyPr>
          <a:lstStyle/>
          <a:p>
            <a:r>
              <a:rPr lang="en-US" sz="2400" kern="10">
                <a:ln w="9525">
                  <a:solidFill>
                    <a:srgbClr val="000000"/>
                  </a:solidFill>
                  <a:round/>
                  <a:headEnd/>
                  <a:tailEnd/>
                </a:ln>
                <a:solidFill>
                  <a:srgbClr val="FFFFFF"/>
                </a:solidFill>
                <a:latin typeface="Arial Black" panose="020B0A04020102020204" pitchFamily="34" charset="0"/>
              </a:rPr>
              <a:t>The best time in the</a:t>
            </a:r>
          </a:p>
          <a:p>
            <a:r>
              <a:rPr lang="en-US" sz="2400" kern="10">
                <a:ln w="9525">
                  <a:solidFill>
                    <a:srgbClr val="000000"/>
                  </a:solidFill>
                  <a:round/>
                  <a:headEnd/>
                  <a:tailEnd/>
                </a:ln>
                <a:solidFill>
                  <a:srgbClr val="FFFFFF"/>
                </a:solidFill>
                <a:latin typeface="Arial Black" panose="020B0A04020102020204" pitchFamily="34" charset="0"/>
              </a:rPr>
              <a:t>Mesilla Valley is Sept. with a</a:t>
            </a:r>
          </a:p>
          <a:p>
            <a:r>
              <a:rPr lang="en-US" sz="2400" kern="10">
                <a:ln w="9525">
                  <a:solidFill>
                    <a:srgbClr val="000000"/>
                  </a:solidFill>
                  <a:round/>
                  <a:headEnd/>
                  <a:tailEnd/>
                </a:ln>
                <a:solidFill>
                  <a:srgbClr val="FFFFFF"/>
                </a:solidFill>
                <a:latin typeface="Arial Black" panose="020B0A04020102020204" pitchFamily="34" charset="0"/>
              </a:rPr>
              <a:t>rainy August a close second </a:t>
            </a:r>
          </a:p>
        </p:txBody>
      </p:sp>
      <p:sp>
        <p:nvSpPr>
          <p:cNvPr id="90122" name="Text Box 12">
            <a:extLst>
              <a:ext uri="{FF2B5EF4-FFF2-40B4-BE49-F238E27FC236}">
                <a16:creationId xmlns:a16="http://schemas.microsoft.com/office/drawing/2014/main" id="{729979CA-2C13-4DF9-B5DE-BE1B84D06186}"/>
              </a:ext>
            </a:extLst>
          </p:cNvPr>
          <p:cNvSpPr txBox="1">
            <a:spLocks noChangeArrowheads="1"/>
          </p:cNvSpPr>
          <p:nvPr/>
        </p:nvSpPr>
        <p:spPr bwMode="auto">
          <a:xfrm>
            <a:off x="7018338" y="6216650"/>
            <a:ext cx="2116137" cy="641350"/>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i="0">
                <a:solidFill>
                  <a:schemeClr val="bg1"/>
                </a:solidFill>
              </a:rPr>
              <a:t>Fast Forward,</a:t>
            </a:r>
          </a:p>
          <a:p>
            <a:pPr eaLnBrk="1" hangingPunct="1"/>
            <a:r>
              <a:rPr lang="en-US" altLang="en-US" sz="1800" i="0">
                <a:solidFill>
                  <a:schemeClr val="bg1"/>
                </a:solidFill>
              </a:rPr>
              <a:t>IB, Aitken, 2002</a:t>
            </a:r>
          </a:p>
        </p:txBody>
      </p:sp>
    </p:spTree>
  </p:cSld>
  <p:clrMapOvr>
    <a:masterClrMapping/>
  </p:clrMapOvr>
  <p:transition advTm="16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e Placeholder 3">
            <a:extLst>
              <a:ext uri="{FF2B5EF4-FFF2-40B4-BE49-F238E27FC236}">
                <a16:creationId xmlns:a16="http://schemas.microsoft.com/office/drawing/2014/main" id="{161A7AA3-8392-4F82-854F-814A2ED53C6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7E12CB8-D5D8-4720-8A25-0CB94C9456BC}"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1139" name="Slide Number Placeholder 5">
            <a:extLst>
              <a:ext uri="{FF2B5EF4-FFF2-40B4-BE49-F238E27FC236}">
                <a16:creationId xmlns:a16="http://schemas.microsoft.com/office/drawing/2014/main" id="{5C732B7F-BD57-4F0F-8B63-16998380B86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FA5A0F05-97BD-4176-B65E-28B9E1F4205D}" type="slidenum">
              <a:rPr lang="en-US" altLang="en-US" b="0" i="0">
                <a:solidFill>
                  <a:schemeClr val="accent2"/>
                </a:solidFill>
                <a:latin typeface="Garamond" panose="02020404030301010803" pitchFamily="18" charset="0"/>
              </a:rPr>
              <a:pPr eaLnBrk="1" hangingPunct="1"/>
              <a:t>54</a:t>
            </a:fld>
            <a:endParaRPr lang="en-US" altLang="en-US" b="0" i="0">
              <a:solidFill>
                <a:schemeClr val="accent2"/>
              </a:solidFill>
              <a:latin typeface="Garamond" panose="02020404030301010803" pitchFamily="18" charset="0"/>
            </a:endParaRPr>
          </a:p>
        </p:txBody>
      </p:sp>
      <p:sp>
        <p:nvSpPr>
          <p:cNvPr id="91140" name="Rectangle 2">
            <a:extLst>
              <a:ext uri="{FF2B5EF4-FFF2-40B4-BE49-F238E27FC236}">
                <a16:creationId xmlns:a16="http://schemas.microsoft.com/office/drawing/2014/main" id="{D42F944E-6D1C-4CAA-9941-C05824E66AC2}"/>
              </a:ext>
            </a:extLst>
          </p:cNvPr>
          <p:cNvSpPr>
            <a:spLocks noGrp="1" noChangeArrowheads="1"/>
          </p:cNvSpPr>
          <p:nvPr>
            <p:ph type="title"/>
          </p:nvPr>
        </p:nvSpPr>
        <p:spPr/>
        <p:txBody>
          <a:bodyPr/>
          <a:lstStyle/>
          <a:p>
            <a:pPr eaLnBrk="1" hangingPunct="1"/>
            <a:r>
              <a:rPr lang="en-US" altLang="en-US"/>
              <a:t>Planting Tip #1</a:t>
            </a:r>
          </a:p>
        </p:txBody>
      </p:sp>
      <p:sp>
        <p:nvSpPr>
          <p:cNvPr id="91141" name="Text Box 4">
            <a:extLst>
              <a:ext uri="{FF2B5EF4-FFF2-40B4-BE49-F238E27FC236}">
                <a16:creationId xmlns:a16="http://schemas.microsoft.com/office/drawing/2014/main" id="{2EEA6E42-B893-4CD8-AAC2-D11326DB717D}"/>
              </a:ext>
            </a:extLst>
          </p:cNvPr>
          <p:cNvSpPr>
            <a:spLocks noGrp="1" noChangeArrowheads="1"/>
          </p:cNvSpPr>
          <p:nvPr>
            <p:ph type="body" idx="1"/>
          </p:nvPr>
        </p:nvSpPr>
        <p:spPr>
          <a:xfrm>
            <a:off x="1066800" y="1371600"/>
            <a:ext cx="8077200" cy="4302125"/>
          </a:xfrm>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53882" dir="2700000" algn="ctr" rotWithShape="0">
                    <a:schemeClr val="tx1">
                      <a:alpha val="79999"/>
                    </a:schemeClr>
                  </a:outerShdw>
                </a:effectLst>
              </a14:hiddenEffects>
            </a:ext>
          </a:extLst>
        </p:spPr>
        <p:txBody>
          <a:bodyPr/>
          <a:lstStyle/>
          <a:p>
            <a:pPr eaLnBrk="1" hangingPunct="1">
              <a:spcBef>
                <a:spcPct val="0"/>
              </a:spcBef>
              <a:buClrTx/>
              <a:buSzTx/>
              <a:buFontTx/>
              <a:buNone/>
            </a:pPr>
            <a:r>
              <a:rPr lang="en-US" altLang="en-US"/>
              <a:t>    One member prefers to plant in July in pots.  He uses Miracle Grow potting soil.  He shelters the pots in a semi-shaded location and provide adequate water.  The irises are then transplanted into the ground in September. This gives them a good head-start. </a:t>
            </a:r>
          </a:p>
        </p:txBody>
      </p:sp>
      <p:pic>
        <p:nvPicPr>
          <p:cNvPr id="91142" name="Picture 5" descr="Potted Irises For Sale_b">
            <a:extLst>
              <a:ext uri="{FF2B5EF4-FFF2-40B4-BE49-F238E27FC236}">
                <a16:creationId xmlns:a16="http://schemas.microsoft.com/office/drawing/2014/main" id="{B9E87408-DF76-4BF2-975B-D5F75C1F7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657600"/>
            <a:ext cx="4953000" cy="2987675"/>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9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ate Placeholder 3">
            <a:extLst>
              <a:ext uri="{FF2B5EF4-FFF2-40B4-BE49-F238E27FC236}">
                <a16:creationId xmlns:a16="http://schemas.microsoft.com/office/drawing/2014/main" id="{EF95E5EF-D01F-4EDC-976A-56389B484936}"/>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56868ED-93ED-48A4-87EB-943275C49E7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2163" name="Slide Number Placeholder 5">
            <a:extLst>
              <a:ext uri="{FF2B5EF4-FFF2-40B4-BE49-F238E27FC236}">
                <a16:creationId xmlns:a16="http://schemas.microsoft.com/office/drawing/2014/main" id="{403D4DEE-19FE-4037-825B-4DB12B528D2A}"/>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622CF49-4517-4C9E-A4E3-7B601C8616F7}" type="slidenum">
              <a:rPr lang="en-US" altLang="en-US" b="0" i="0">
                <a:solidFill>
                  <a:schemeClr val="accent2"/>
                </a:solidFill>
                <a:latin typeface="Garamond" panose="02020404030301010803" pitchFamily="18" charset="0"/>
              </a:rPr>
              <a:pPr eaLnBrk="1" hangingPunct="1"/>
              <a:t>55</a:t>
            </a:fld>
            <a:endParaRPr lang="en-US" altLang="en-US" b="0" i="0">
              <a:solidFill>
                <a:schemeClr val="accent2"/>
              </a:solidFill>
              <a:latin typeface="Garamond" panose="02020404030301010803" pitchFamily="18" charset="0"/>
            </a:endParaRPr>
          </a:p>
        </p:txBody>
      </p:sp>
      <p:sp>
        <p:nvSpPr>
          <p:cNvPr id="92164" name="Rectangle 2">
            <a:extLst>
              <a:ext uri="{FF2B5EF4-FFF2-40B4-BE49-F238E27FC236}">
                <a16:creationId xmlns:a16="http://schemas.microsoft.com/office/drawing/2014/main" id="{DD0711BB-A9C5-4769-9509-1BD48237030B}"/>
              </a:ext>
            </a:extLst>
          </p:cNvPr>
          <p:cNvSpPr>
            <a:spLocks noGrp="1" noChangeArrowheads="1"/>
          </p:cNvSpPr>
          <p:nvPr>
            <p:ph type="title"/>
          </p:nvPr>
        </p:nvSpPr>
        <p:spPr/>
        <p:txBody>
          <a:bodyPr/>
          <a:lstStyle/>
          <a:p>
            <a:pPr eaLnBrk="1" hangingPunct="1"/>
            <a:r>
              <a:rPr lang="en-US" altLang="en-US" sz="3800"/>
              <a:t>How close to frost date can I plant?</a:t>
            </a:r>
          </a:p>
        </p:txBody>
      </p:sp>
      <p:sp>
        <p:nvSpPr>
          <p:cNvPr id="92165" name="Rectangle 3">
            <a:extLst>
              <a:ext uri="{FF2B5EF4-FFF2-40B4-BE49-F238E27FC236}">
                <a16:creationId xmlns:a16="http://schemas.microsoft.com/office/drawing/2014/main" id="{E21D49EA-A7E9-4251-BD31-9D834B6A7DD1}"/>
              </a:ext>
            </a:extLst>
          </p:cNvPr>
          <p:cNvSpPr>
            <a:spLocks noGrp="1" noChangeArrowheads="1"/>
          </p:cNvSpPr>
          <p:nvPr>
            <p:ph type="body" idx="1"/>
          </p:nvPr>
        </p:nvSpPr>
        <p:spPr>
          <a:xfrm>
            <a:off x="4038600" y="1905000"/>
            <a:ext cx="4953000" cy="4724400"/>
          </a:xfrm>
        </p:spPr>
        <p:txBody>
          <a:bodyPr/>
          <a:lstStyle/>
          <a:p>
            <a:pPr eaLnBrk="1" hangingPunct="1">
              <a:lnSpc>
                <a:spcPct val="90000"/>
              </a:lnSpc>
            </a:pPr>
            <a:r>
              <a:rPr lang="en-US" altLang="en-US"/>
              <a:t>It is recommended by the AIS that you plant irises 6 weeks before frost date.</a:t>
            </a:r>
          </a:p>
          <a:p>
            <a:pPr eaLnBrk="1" hangingPunct="1">
              <a:lnSpc>
                <a:spcPct val="90000"/>
              </a:lnSpc>
            </a:pPr>
            <a:r>
              <a:rPr lang="en-US" altLang="en-US"/>
              <a:t>That would mean sometime in late September in the Mesilla Valley.</a:t>
            </a:r>
          </a:p>
          <a:p>
            <a:pPr eaLnBrk="1" hangingPunct="1">
              <a:lnSpc>
                <a:spcPct val="90000"/>
              </a:lnSpc>
            </a:pPr>
            <a:r>
              <a:rPr lang="en-US" altLang="en-US"/>
              <a:t>However, MVIS members have reported planting irises in early December  with no problems. These Irises may or may not bloom.</a:t>
            </a:r>
          </a:p>
          <a:p>
            <a:pPr eaLnBrk="1" hangingPunct="1">
              <a:lnSpc>
                <a:spcPct val="90000"/>
              </a:lnSpc>
            </a:pPr>
            <a:r>
              <a:rPr lang="en-US" altLang="en-US"/>
              <a:t>We frequently plant in October</a:t>
            </a:r>
          </a:p>
        </p:txBody>
      </p:sp>
      <p:pic>
        <p:nvPicPr>
          <p:cNvPr id="92166" name="Picture 4" descr="Oreo">
            <a:extLst>
              <a:ext uri="{FF2B5EF4-FFF2-40B4-BE49-F238E27FC236}">
                <a16:creationId xmlns:a16="http://schemas.microsoft.com/office/drawing/2014/main" id="{1ABCC994-7A59-40DA-8690-EE42773DD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3429000" cy="51181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a:extLst>
              <a:ext uri="{FF2B5EF4-FFF2-40B4-BE49-F238E27FC236}">
                <a16:creationId xmlns:a16="http://schemas.microsoft.com/office/drawing/2014/main" id="{6735C51B-120C-434C-A44A-5E006B7D476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238B6D1-DAFF-4190-825B-4EF043C821A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3187" name="Slide Number Placeholder 5">
            <a:extLst>
              <a:ext uri="{FF2B5EF4-FFF2-40B4-BE49-F238E27FC236}">
                <a16:creationId xmlns:a16="http://schemas.microsoft.com/office/drawing/2014/main" id="{1A538A56-CC47-4E58-ACFA-B076A72D977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4FCCE50-129C-43E5-82DE-4B09397CE186}" type="slidenum">
              <a:rPr lang="en-US" altLang="en-US" b="0" i="0">
                <a:solidFill>
                  <a:schemeClr val="accent2"/>
                </a:solidFill>
                <a:latin typeface="Garamond" panose="02020404030301010803" pitchFamily="18" charset="0"/>
              </a:rPr>
              <a:pPr eaLnBrk="1" hangingPunct="1"/>
              <a:t>56</a:t>
            </a:fld>
            <a:endParaRPr lang="en-US" altLang="en-US" b="0" i="0">
              <a:solidFill>
                <a:schemeClr val="accent2"/>
              </a:solidFill>
              <a:latin typeface="Garamond" panose="02020404030301010803" pitchFamily="18" charset="0"/>
            </a:endParaRPr>
          </a:p>
        </p:txBody>
      </p:sp>
      <p:sp>
        <p:nvSpPr>
          <p:cNvPr id="93188" name="Rectangle 2">
            <a:extLst>
              <a:ext uri="{FF2B5EF4-FFF2-40B4-BE49-F238E27FC236}">
                <a16:creationId xmlns:a16="http://schemas.microsoft.com/office/drawing/2014/main" id="{B29F0E1A-0264-4164-BD02-6F23F48CE182}"/>
              </a:ext>
            </a:extLst>
          </p:cNvPr>
          <p:cNvSpPr>
            <a:spLocks noGrp="1" noChangeArrowheads="1"/>
          </p:cNvSpPr>
          <p:nvPr>
            <p:ph type="title"/>
          </p:nvPr>
        </p:nvSpPr>
        <p:spPr/>
        <p:txBody>
          <a:bodyPr/>
          <a:lstStyle/>
          <a:p>
            <a:pPr eaLnBrk="1" hangingPunct="1"/>
            <a:r>
              <a:rPr lang="en-US" altLang="en-US" sz="3800"/>
              <a:t>How long between dividing and planting?</a:t>
            </a:r>
          </a:p>
        </p:txBody>
      </p:sp>
      <p:sp>
        <p:nvSpPr>
          <p:cNvPr id="93189" name="Rectangle 3">
            <a:extLst>
              <a:ext uri="{FF2B5EF4-FFF2-40B4-BE49-F238E27FC236}">
                <a16:creationId xmlns:a16="http://schemas.microsoft.com/office/drawing/2014/main" id="{79BD35EB-D20E-40DE-A48B-17016389B61A}"/>
              </a:ext>
            </a:extLst>
          </p:cNvPr>
          <p:cNvSpPr>
            <a:spLocks noGrp="1" noChangeArrowheads="1"/>
          </p:cNvSpPr>
          <p:nvPr>
            <p:ph type="body" idx="1"/>
          </p:nvPr>
        </p:nvSpPr>
        <p:spPr>
          <a:xfrm>
            <a:off x="4191000" y="1905000"/>
            <a:ext cx="4800600" cy="4302125"/>
          </a:xfrm>
        </p:spPr>
        <p:txBody>
          <a:bodyPr/>
          <a:lstStyle/>
          <a:p>
            <a:pPr eaLnBrk="1" hangingPunct="1"/>
            <a:r>
              <a:rPr lang="en-US" altLang="en-US"/>
              <a:t>People have waited a year between when the time they dug up the iris and the time they plant the iris </a:t>
            </a:r>
            <a:r>
              <a:rPr lang="en-US" altLang="en-US" i="1"/>
              <a:t>and the plants still survived</a:t>
            </a:r>
            <a:r>
              <a:rPr lang="en-US" altLang="en-US"/>
              <a:t>.   Of course, the chances of survival diminish with time.</a:t>
            </a:r>
          </a:p>
          <a:p>
            <a:pPr eaLnBrk="1" hangingPunct="1"/>
            <a:r>
              <a:rPr lang="en-US" altLang="en-US"/>
              <a:t>MVIS recommends planting the rhizome within a month of being dug.</a:t>
            </a:r>
          </a:p>
        </p:txBody>
      </p:sp>
      <p:pic>
        <p:nvPicPr>
          <p:cNvPr id="93190" name="Picture 4" descr="Florentine Silk_a">
            <a:extLst>
              <a:ext uri="{FF2B5EF4-FFF2-40B4-BE49-F238E27FC236}">
                <a16:creationId xmlns:a16="http://schemas.microsoft.com/office/drawing/2014/main" id="{6E9510AF-22D4-421B-A8BD-B2CFF702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000500" cy="41148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ate Placeholder 3">
            <a:extLst>
              <a:ext uri="{FF2B5EF4-FFF2-40B4-BE49-F238E27FC236}">
                <a16:creationId xmlns:a16="http://schemas.microsoft.com/office/drawing/2014/main" id="{70A3BC36-6CD5-45F9-AEBA-4D3723D99D08}"/>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A606E97-F71B-485A-8257-DB466FCB007B}"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4211" name="Slide Number Placeholder 5">
            <a:extLst>
              <a:ext uri="{FF2B5EF4-FFF2-40B4-BE49-F238E27FC236}">
                <a16:creationId xmlns:a16="http://schemas.microsoft.com/office/drawing/2014/main" id="{FEB67BD3-8C51-44B0-84CE-C3DABCBCBB9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B009989-B3C3-4816-9A32-AB00ED36D930}" type="slidenum">
              <a:rPr lang="en-US" altLang="en-US" b="0" i="0">
                <a:solidFill>
                  <a:schemeClr val="accent2"/>
                </a:solidFill>
                <a:latin typeface="Garamond" panose="02020404030301010803" pitchFamily="18" charset="0"/>
              </a:rPr>
              <a:pPr eaLnBrk="1" hangingPunct="1"/>
              <a:t>57</a:t>
            </a:fld>
            <a:endParaRPr lang="en-US" altLang="en-US" b="0" i="0">
              <a:solidFill>
                <a:schemeClr val="accent2"/>
              </a:solidFill>
              <a:latin typeface="Garamond" panose="02020404030301010803" pitchFamily="18" charset="0"/>
            </a:endParaRPr>
          </a:p>
        </p:txBody>
      </p:sp>
      <p:sp>
        <p:nvSpPr>
          <p:cNvPr id="94212" name="Rectangle 2">
            <a:extLst>
              <a:ext uri="{FF2B5EF4-FFF2-40B4-BE49-F238E27FC236}">
                <a16:creationId xmlns:a16="http://schemas.microsoft.com/office/drawing/2014/main" id="{A9BC58C4-3C8F-41E9-8FDD-BBEC13EF07F7}"/>
              </a:ext>
            </a:extLst>
          </p:cNvPr>
          <p:cNvSpPr>
            <a:spLocks noGrp="1" noChangeArrowheads="1"/>
          </p:cNvSpPr>
          <p:nvPr>
            <p:ph type="title"/>
          </p:nvPr>
        </p:nvSpPr>
        <p:spPr>
          <a:xfrm>
            <a:off x="5181600" y="152400"/>
            <a:ext cx="3962400" cy="1322388"/>
          </a:xfrm>
        </p:spPr>
        <p:txBody>
          <a:bodyPr/>
          <a:lstStyle/>
          <a:p>
            <a:pPr eaLnBrk="1" hangingPunct="1"/>
            <a:r>
              <a:rPr lang="en-US" altLang="en-US"/>
              <a:t>How to Divide</a:t>
            </a:r>
          </a:p>
        </p:txBody>
      </p:sp>
      <p:sp>
        <p:nvSpPr>
          <p:cNvPr id="94213" name="Rectangle 3">
            <a:extLst>
              <a:ext uri="{FF2B5EF4-FFF2-40B4-BE49-F238E27FC236}">
                <a16:creationId xmlns:a16="http://schemas.microsoft.com/office/drawing/2014/main" id="{44B0CA93-9C2D-45D4-A4C0-C808297E8F25}"/>
              </a:ext>
            </a:extLst>
          </p:cNvPr>
          <p:cNvSpPr>
            <a:spLocks noGrp="1" noChangeArrowheads="1"/>
          </p:cNvSpPr>
          <p:nvPr>
            <p:ph type="body" idx="1"/>
          </p:nvPr>
        </p:nvSpPr>
        <p:spPr>
          <a:xfrm>
            <a:off x="5029200" y="1143000"/>
            <a:ext cx="3962400" cy="5562600"/>
          </a:xfrm>
        </p:spPr>
        <p:txBody>
          <a:bodyPr/>
          <a:lstStyle/>
          <a:p>
            <a:pPr eaLnBrk="1" hangingPunct="1">
              <a:lnSpc>
                <a:spcPct val="90000"/>
              </a:lnSpc>
            </a:pPr>
            <a:r>
              <a:rPr lang="en-US" altLang="en-US"/>
              <a:t>Place shovel blade under clump and heave!  Take care not to cut through rhizomes.  Don’t worry about the roots.  They will die anyway.</a:t>
            </a:r>
          </a:p>
          <a:p>
            <a:pPr eaLnBrk="1" hangingPunct="1">
              <a:lnSpc>
                <a:spcPct val="90000"/>
              </a:lnSpc>
            </a:pPr>
            <a:r>
              <a:rPr lang="en-US" altLang="en-US"/>
              <a:t>If soil does not shake loose easily, then take iris root ball and drop to ground from height of about 5 feet.  Repeat until most soil is gone.  Otherwise you can use a waterhose at high pressure.</a:t>
            </a:r>
          </a:p>
        </p:txBody>
      </p:sp>
      <p:pic>
        <p:nvPicPr>
          <p:cNvPr id="94214" name="Picture 4" descr="Multi_Rhizome2">
            <a:extLst>
              <a:ext uri="{FF2B5EF4-FFF2-40B4-BE49-F238E27FC236}">
                <a16:creationId xmlns:a16="http://schemas.microsoft.com/office/drawing/2014/main" id="{D5C735B2-8405-4969-ABD4-F5ED4C1C9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1275" cy="6827838"/>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4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3">
            <a:extLst>
              <a:ext uri="{FF2B5EF4-FFF2-40B4-BE49-F238E27FC236}">
                <a16:creationId xmlns:a16="http://schemas.microsoft.com/office/drawing/2014/main" id="{663688B9-1257-401A-A9A4-7E58008D4A70}"/>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3C1E886-2F44-48B1-9FE1-7E0C7A57CAA1}"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5235" name="Slide Number Placeholder 5">
            <a:extLst>
              <a:ext uri="{FF2B5EF4-FFF2-40B4-BE49-F238E27FC236}">
                <a16:creationId xmlns:a16="http://schemas.microsoft.com/office/drawing/2014/main" id="{D91BBA91-7EFD-438B-88DB-E3023288E759}"/>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6E7B241-4963-4374-8F0A-7D5A7463D12F}" type="slidenum">
              <a:rPr lang="en-US" altLang="en-US" b="0" i="0">
                <a:solidFill>
                  <a:schemeClr val="accent2"/>
                </a:solidFill>
                <a:latin typeface="Garamond" panose="02020404030301010803" pitchFamily="18" charset="0"/>
              </a:rPr>
              <a:pPr eaLnBrk="1" hangingPunct="1"/>
              <a:t>58</a:t>
            </a:fld>
            <a:endParaRPr lang="en-US" altLang="en-US" b="0" i="0">
              <a:solidFill>
                <a:schemeClr val="accent2"/>
              </a:solidFill>
              <a:latin typeface="Garamond" panose="02020404030301010803" pitchFamily="18" charset="0"/>
            </a:endParaRPr>
          </a:p>
        </p:txBody>
      </p:sp>
      <p:sp>
        <p:nvSpPr>
          <p:cNvPr id="95236" name="Rectangle 2">
            <a:extLst>
              <a:ext uri="{FF2B5EF4-FFF2-40B4-BE49-F238E27FC236}">
                <a16:creationId xmlns:a16="http://schemas.microsoft.com/office/drawing/2014/main" id="{F111EDAE-0863-426B-963A-EFF0EAA4C8EC}"/>
              </a:ext>
            </a:extLst>
          </p:cNvPr>
          <p:cNvSpPr>
            <a:spLocks noGrp="1" noChangeArrowheads="1"/>
          </p:cNvSpPr>
          <p:nvPr>
            <p:ph type="title"/>
          </p:nvPr>
        </p:nvSpPr>
        <p:spPr/>
        <p:txBody>
          <a:bodyPr/>
          <a:lstStyle/>
          <a:p>
            <a:pPr eaLnBrk="1" hangingPunct="1"/>
            <a:r>
              <a:rPr lang="en-US" altLang="en-US" sz="3800"/>
              <a:t>Breaking up isn’t hard to do</a:t>
            </a:r>
          </a:p>
        </p:txBody>
      </p:sp>
      <p:sp>
        <p:nvSpPr>
          <p:cNvPr id="95237" name="Rectangle 3">
            <a:extLst>
              <a:ext uri="{FF2B5EF4-FFF2-40B4-BE49-F238E27FC236}">
                <a16:creationId xmlns:a16="http://schemas.microsoft.com/office/drawing/2014/main" id="{93DA948D-30DA-4884-A457-EFA2A2F5D52C}"/>
              </a:ext>
            </a:extLst>
          </p:cNvPr>
          <p:cNvSpPr>
            <a:spLocks noGrp="1" noChangeArrowheads="1"/>
          </p:cNvSpPr>
          <p:nvPr>
            <p:ph type="body" idx="1"/>
          </p:nvPr>
        </p:nvSpPr>
        <p:spPr>
          <a:xfrm>
            <a:off x="4800600" y="1905000"/>
            <a:ext cx="4191000" cy="4302125"/>
          </a:xfrm>
        </p:spPr>
        <p:txBody>
          <a:bodyPr/>
          <a:lstStyle/>
          <a:p>
            <a:pPr eaLnBrk="1" hangingPunct="1"/>
            <a:r>
              <a:rPr lang="en-US" altLang="en-US"/>
              <a:t>Identify the old rhizome and the new rhizomes or increases.</a:t>
            </a:r>
          </a:p>
          <a:p>
            <a:pPr eaLnBrk="1" hangingPunct="1"/>
            <a:r>
              <a:rPr lang="en-US" altLang="en-US"/>
              <a:t>Break apart with bare hands or use a knife.</a:t>
            </a:r>
          </a:p>
          <a:p>
            <a:pPr eaLnBrk="1" hangingPunct="1"/>
            <a:r>
              <a:rPr lang="en-US" altLang="en-US"/>
              <a:t>Let the rhizome sit for a day before planting.</a:t>
            </a:r>
          </a:p>
          <a:p>
            <a:pPr eaLnBrk="1" hangingPunct="1"/>
            <a:r>
              <a:rPr lang="en-US" altLang="en-US"/>
              <a:t>Throw away the old rhizome.</a:t>
            </a:r>
          </a:p>
        </p:txBody>
      </p:sp>
      <p:pic>
        <p:nvPicPr>
          <p:cNvPr id="95238" name="Picture 4" descr="IrisFan">
            <a:extLst>
              <a:ext uri="{FF2B5EF4-FFF2-40B4-BE49-F238E27FC236}">
                <a16:creationId xmlns:a16="http://schemas.microsoft.com/office/drawing/2014/main" id="{0AC0CEB9-2D73-4938-B5C5-FA1CA2139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74800"/>
            <a:ext cx="297180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Line 5">
            <a:extLst>
              <a:ext uri="{FF2B5EF4-FFF2-40B4-BE49-F238E27FC236}">
                <a16:creationId xmlns:a16="http://schemas.microsoft.com/office/drawing/2014/main" id="{360C9755-CC83-42DE-99DC-69ADB5A07455}"/>
              </a:ext>
            </a:extLst>
          </p:cNvPr>
          <p:cNvSpPr>
            <a:spLocks noChangeShapeType="1"/>
          </p:cNvSpPr>
          <p:nvPr/>
        </p:nvSpPr>
        <p:spPr bwMode="auto">
          <a:xfrm flipH="1">
            <a:off x="2286000" y="2133600"/>
            <a:ext cx="701675" cy="874713"/>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9318" name="Line 6">
            <a:extLst>
              <a:ext uri="{FF2B5EF4-FFF2-40B4-BE49-F238E27FC236}">
                <a16:creationId xmlns:a16="http://schemas.microsoft.com/office/drawing/2014/main" id="{E2477931-09A7-4BA4-8806-66BA4F447EF1}"/>
              </a:ext>
            </a:extLst>
          </p:cNvPr>
          <p:cNvSpPr>
            <a:spLocks noChangeShapeType="1"/>
          </p:cNvSpPr>
          <p:nvPr/>
        </p:nvSpPr>
        <p:spPr bwMode="auto">
          <a:xfrm flipH="1">
            <a:off x="2895600" y="1828800"/>
            <a:ext cx="168275" cy="1408113"/>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269319" name="Line 7">
            <a:extLst>
              <a:ext uri="{FF2B5EF4-FFF2-40B4-BE49-F238E27FC236}">
                <a16:creationId xmlns:a16="http://schemas.microsoft.com/office/drawing/2014/main" id="{84570A59-4E4F-49C4-82C9-898BAA529885}"/>
              </a:ext>
            </a:extLst>
          </p:cNvPr>
          <p:cNvSpPr>
            <a:spLocks noChangeShapeType="1"/>
          </p:cNvSpPr>
          <p:nvPr/>
        </p:nvSpPr>
        <p:spPr bwMode="auto">
          <a:xfrm flipH="1" flipV="1">
            <a:off x="2667000" y="3657600"/>
            <a:ext cx="381000" cy="3048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95242" name="Text Box 8">
            <a:extLst>
              <a:ext uri="{FF2B5EF4-FFF2-40B4-BE49-F238E27FC236}">
                <a16:creationId xmlns:a16="http://schemas.microsoft.com/office/drawing/2014/main" id="{D0237B89-84CF-4952-BC14-1B1591548044}"/>
              </a:ext>
            </a:extLst>
          </p:cNvPr>
          <p:cNvSpPr txBox="1">
            <a:spLocks noChangeArrowheads="1"/>
          </p:cNvSpPr>
          <p:nvPr/>
        </p:nvSpPr>
        <p:spPr bwMode="auto">
          <a:xfrm>
            <a:off x="2819400" y="9906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i="0">
                <a:solidFill>
                  <a:schemeClr val="tx1"/>
                </a:solidFill>
                <a:latin typeface="Arial" panose="020B0604020202020204" pitchFamily="34" charset="0"/>
              </a:rPr>
              <a:t>New Rhizome</a:t>
            </a:r>
          </a:p>
        </p:txBody>
      </p:sp>
      <p:sp>
        <p:nvSpPr>
          <p:cNvPr id="95243" name="Text Box 9">
            <a:extLst>
              <a:ext uri="{FF2B5EF4-FFF2-40B4-BE49-F238E27FC236}">
                <a16:creationId xmlns:a16="http://schemas.microsoft.com/office/drawing/2014/main" id="{510FEDE5-238D-4A2F-A4A4-96E575D30E42}"/>
              </a:ext>
            </a:extLst>
          </p:cNvPr>
          <p:cNvSpPr txBox="1">
            <a:spLocks noChangeArrowheads="1"/>
          </p:cNvSpPr>
          <p:nvPr/>
        </p:nvSpPr>
        <p:spPr bwMode="auto">
          <a:xfrm>
            <a:off x="2895600" y="38100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i="0">
                <a:solidFill>
                  <a:schemeClr val="tx1"/>
                </a:solidFill>
                <a:latin typeface="Arial" panose="020B0604020202020204" pitchFamily="34" charset="0"/>
              </a:rPr>
              <a:t>Old Rhizome</a:t>
            </a:r>
          </a:p>
        </p:txBody>
      </p:sp>
      <p:pic>
        <p:nvPicPr>
          <p:cNvPr id="95244" name="Picture 10" descr="IrisFan_Divided">
            <a:extLst>
              <a:ext uri="{FF2B5EF4-FFF2-40B4-BE49-F238E27FC236}">
                <a16:creationId xmlns:a16="http://schemas.microsoft.com/office/drawing/2014/main" id="{77EB7546-2669-4D49-886E-5CA74D0E0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271963"/>
            <a:ext cx="3352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ate Placeholder 3">
            <a:extLst>
              <a:ext uri="{FF2B5EF4-FFF2-40B4-BE49-F238E27FC236}">
                <a16:creationId xmlns:a16="http://schemas.microsoft.com/office/drawing/2014/main" id="{E221E66B-8346-4D3F-B5AC-BE7A2B8BD975}"/>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D2DE98D-A791-43C1-AA27-3158190039AD}"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6259" name="Slide Number Placeholder 5">
            <a:extLst>
              <a:ext uri="{FF2B5EF4-FFF2-40B4-BE49-F238E27FC236}">
                <a16:creationId xmlns:a16="http://schemas.microsoft.com/office/drawing/2014/main" id="{BB8188DD-7D55-4C6C-9B33-1BE70D61CC79}"/>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5EF4025-11FE-4269-8DB1-E11909203210}" type="slidenum">
              <a:rPr lang="en-US" altLang="en-US" b="0" i="0">
                <a:solidFill>
                  <a:schemeClr val="accent2"/>
                </a:solidFill>
                <a:latin typeface="Garamond" panose="02020404030301010803" pitchFamily="18" charset="0"/>
              </a:rPr>
              <a:pPr eaLnBrk="1" hangingPunct="1"/>
              <a:t>59</a:t>
            </a:fld>
            <a:endParaRPr lang="en-US" altLang="en-US" b="0" i="0">
              <a:solidFill>
                <a:schemeClr val="accent2"/>
              </a:solidFill>
              <a:latin typeface="Garamond" panose="02020404030301010803" pitchFamily="18" charset="0"/>
            </a:endParaRPr>
          </a:p>
        </p:txBody>
      </p:sp>
      <p:sp>
        <p:nvSpPr>
          <p:cNvPr id="96260" name="Rectangle 2">
            <a:extLst>
              <a:ext uri="{FF2B5EF4-FFF2-40B4-BE49-F238E27FC236}">
                <a16:creationId xmlns:a16="http://schemas.microsoft.com/office/drawing/2014/main" id="{775F7C34-208C-418C-A88B-C3BD0012D90F}"/>
              </a:ext>
            </a:extLst>
          </p:cNvPr>
          <p:cNvSpPr>
            <a:spLocks noGrp="1" noChangeArrowheads="1"/>
          </p:cNvSpPr>
          <p:nvPr>
            <p:ph type="title"/>
          </p:nvPr>
        </p:nvSpPr>
        <p:spPr/>
        <p:txBody>
          <a:bodyPr/>
          <a:lstStyle/>
          <a:p>
            <a:pPr eaLnBrk="1" hangingPunct="1"/>
            <a:r>
              <a:rPr lang="en-US" altLang="en-US"/>
              <a:t>But wait...!</a:t>
            </a:r>
          </a:p>
        </p:txBody>
      </p:sp>
      <p:sp>
        <p:nvSpPr>
          <p:cNvPr id="96261" name="Rectangle 3">
            <a:extLst>
              <a:ext uri="{FF2B5EF4-FFF2-40B4-BE49-F238E27FC236}">
                <a16:creationId xmlns:a16="http://schemas.microsoft.com/office/drawing/2014/main" id="{1F9F5B80-49BA-4A7D-97EC-0DFB8FBD8EDD}"/>
              </a:ext>
            </a:extLst>
          </p:cNvPr>
          <p:cNvSpPr>
            <a:spLocks noGrp="1" noChangeArrowheads="1"/>
          </p:cNvSpPr>
          <p:nvPr>
            <p:ph type="body" idx="1"/>
          </p:nvPr>
        </p:nvSpPr>
        <p:spPr>
          <a:xfrm>
            <a:off x="4876800" y="1905000"/>
            <a:ext cx="4114800" cy="4302125"/>
          </a:xfrm>
        </p:spPr>
        <p:txBody>
          <a:bodyPr/>
          <a:lstStyle/>
          <a:p>
            <a:pPr eaLnBrk="1" hangingPunct="1"/>
            <a:r>
              <a:rPr lang="en-US" altLang="en-US"/>
              <a:t>This old rhizome still has some life.</a:t>
            </a:r>
          </a:p>
          <a:p>
            <a:pPr eaLnBrk="1" hangingPunct="1"/>
            <a:r>
              <a:rPr lang="en-US" altLang="en-US"/>
              <a:t>Be careful where you throw the old rhizome.  The little increase will grow.</a:t>
            </a:r>
          </a:p>
        </p:txBody>
      </p:sp>
      <p:pic>
        <p:nvPicPr>
          <p:cNvPr id="96262" name="Picture 4" descr="IrisLeftover">
            <a:extLst>
              <a:ext uri="{FF2B5EF4-FFF2-40B4-BE49-F238E27FC236}">
                <a16:creationId xmlns:a16="http://schemas.microsoft.com/office/drawing/2014/main" id="{0147D3EE-41FF-4CAE-9B1C-4D3A25CD1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32766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Line 5">
            <a:extLst>
              <a:ext uri="{FF2B5EF4-FFF2-40B4-BE49-F238E27FC236}">
                <a16:creationId xmlns:a16="http://schemas.microsoft.com/office/drawing/2014/main" id="{0C54F0C8-64A3-4E27-A37B-858F647F1520}"/>
              </a:ext>
            </a:extLst>
          </p:cNvPr>
          <p:cNvSpPr>
            <a:spLocks noChangeShapeType="1"/>
          </p:cNvSpPr>
          <p:nvPr/>
        </p:nvSpPr>
        <p:spPr bwMode="auto">
          <a:xfrm flipH="1" flipV="1">
            <a:off x="2286000" y="3505200"/>
            <a:ext cx="76200" cy="17526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96264" name="Text Box 6">
            <a:extLst>
              <a:ext uri="{FF2B5EF4-FFF2-40B4-BE49-F238E27FC236}">
                <a16:creationId xmlns:a16="http://schemas.microsoft.com/office/drawing/2014/main" id="{E532D63D-A338-4FDE-BD84-5E89BF0E37CF}"/>
              </a:ext>
            </a:extLst>
          </p:cNvPr>
          <p:cNvSpPr txBox="1">
            <a:spLocks noChangeArrowheads="1"/>
          </p:cNvSpPr>
          <p:nvPr/>
        </p:nvSpPr>
        <p:spPr bwMode="auto">
          <a:xfrm>
            <a:off x="3581400" y="53340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i="0">
                <a:latin typeface="Arial" panose="020B0604020202020204" pitchFamily="34" charset="0"/>
              </a:rPr>
              <a:t>Old Rhizome</a:t>
            </a:r>
          </a:p>
        </p:txBody>
      </p:sp>
      <p:sp>
        <p:nvSpPr>
          <p:cNvPr id="270343" name="Line 7">
            <a:extLst>
              <a:ext uri="{FF2B5EF4-FFF2-40B4-BE49-F238E27FC236}">
                <a16:creationId xmlns:a16="http://schemas.microsoft.com/office/drawing/2014/main" id="{B6A3A388-B271-46DE-8A79-4E30F39F4964}"/>
              </a:ext>
            </a:extLst>
          </p:cNvPr>
          <p:cNvSpPr>
            <a:spLocks noChangeShapeType="1"/>
          </p:cNvSpPr>
          <p:nvPr/>
        </p:nvSpPr>
        <p:spPr bwMode="auto">
          <a:xfrm flipH="1" flipV="1">
            <a:off x="3657600" y="4724400"/>
            <a:ext cx="838200" cy="7620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96266" name="Text Box 8">
            <a:extLst>
              <a:ext uri="{FF2B5EF4-FFF2-40B4-BE49-F238E27FC236}">
                <a16:creationId xmlns:a16="http://schemas.microsoft.com/office/drawing/2014/main" id="{F5EAF2A1-19BB-4C5C-A435-3340AA85C71D}"/>
              </a:ext>
            </a:extLst>
          </p:cNvPr>
          <p:cNvSpPr txBox="1">
            <a:spLocks noChangeArrowheads="1"/>
          </p:cNvSpPr>
          <p:nvPr/>
        </p:nvSpPr>
        <p:spPr bwMode="auto">
          <a:xfrm>
            <a:off x="1676400" y="52578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i="0">
                <a:latin typeface="Arial" panose="020B0604020202020204" pitchFamily="34" charset="0"/>
              </a:rPr>
              <a:t>An increase</a:t>
            </a:r>
          </a:p>
        </p:txBody>
      </p:sp>
      <p:sp>
        <p:nvSpPr>
          <p:cNvPr id="270345" name="Line 9">
            <a:extLst>
              <a:ext uri="{FF2B5EF4-FFF2-40B4-BE49-F238E27FC236}">
                <a16:creationId xmlns:a16="http://schemas.microsoft.com/office/drawing/2014/main" id="{EFFBE018-ADE0-4CA5-9C8A-AAC49A94AA55}"/>
              </a:ext>
            </a:extLst>
          </p:cNvPr>
          <p:cNvSpPr>
            <a:spLocks noChangeShapeType="1"/>
          </p:cNvSpPr>
          <p:nvPr/>
        </p:nvSpPr>
        <p:spPr bwMode="auto">
          <a:xfrm flipH="1">
            <a:off x="3048000" y="1828800"/>
            <a:ext cx="228600" cy="1524000"/>
          </a:xfrm>
          <a:prstGeom prst="line">
            <a:avLst/>
          </a:prstGeom>
          <a:noFill/>
          <a:ln w="28575">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cs typeface="Arial" charset="0"/>
            </a:endParaRPr>
          </a:p>
        </p:txBody>
      </p:sp>
      <p:sp>
        <p:nvSpPr>
          <p:cNvPr id="96268" name="Text Box 10">
            <a:extLst>
              <a:ext uri="{FF2B5EF4-FFF2-40B4-BE49-F238E27FC236}">
                <a16:creationId xmlns:a16="http://schemas.microsoft.com/office/drawing/2014/main" id="{FAB72B71-5BF0-4EF3-B1DD-25321953826C}"/>
              </a:ext>
            </a:extLst>
          </p:cNvPr>
          <p:cNvSpPr txBox="1">
            <a:spLocks noChangeArrowheads="1"/>
          </p:cNvSpPr>
          <p:nvPr/>
        </p:nvSpPr>
        <p:spPr bwMode="auto">
          <a:xfrm>
            <a:off x="2895600" y="1524000"/>
            <a:ext cx="65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800" b="0" i="0">
                <a:latin typeface="Arial" panose="020B0604020202020204" pitchFamily="34" charset="0"/>
              </a:rPr>
              <a:t>Scar</a:t>
            </a:r>
          </a:p>
        </p:txBody>
      </p:sp>
      <p:sp>
        <p:nvSpPr>
          <p:cNvPr id="96269" name="Text Box 11">
            <a:extLst>
              <a:ext uri="{FF2B5EF4-FFF2-40B4-BE49-F238E27FC236}">
                <a16:creationId xmlns:a16="http://schemas.microsoft.com/office/drawing/2014/main" id="{4BA06E2B-EBFB-4933-A3DA-1BAB7AC910BB}"/>
              </a:ext>
            </a:extLst>
          </p:cNvPr>
          <p:cNvSpPr txBox="1">
            <a:spLocks noChangeArrowheads="1"/>
          </p:cNvSpPr>
          <p:nvPr/>
        </p:nvSpPr>
        <p:spPr bwMode="auto">
          <a:xfrm>
            <a:off x="1219200" y="6019800"/>
            <a:ext cx="7467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1600">
                <a:solidFill>
                  <a:srgbClr val="429335"/>
                </a:solidFill>
                <a:latin typeface="Arial" panose="020B0604020202020204" pitchFamily="34" charset="0"/>
              </a:rPr>
              <a:t>Note that this little increase will still grow even though there are no leaves</a:t>
            </a:r>
          </a:p>
        </p:txBody>
      </p:sp>
    </p:spTree>
  </p:cSld>
  <p:clrMapOvr>
    <a:masterClrMapping/>
  </p:clrMapOvr>
  <p:transition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a:extLst>
              <a:ext uri="{FF2B5EF4-FFF2-40B4-BE49-F238E27FC236}">
                <a16:creationId xmlns:a16="http://schemas.microsoft.com/office/drawing/2014/main" id="{6159914A-45D3-45E8-8BE6-6C997F5C9E2C}"/>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EC6C90F-471F-4804-940B-AF037EFB0B0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35843" name="Slide Number Placeholder 5">
            <a:extLst>
              <a:ext uri="{FF2B5EF4-FFF2-40B4-BE49-F238E27FC236}">
                <a16:creationId xmlns:a16="http://schemas.microsoft.com/office/drawing/2014/main" id="{CD883AD2-A157-4D24-845D-65C977B9FFF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B964507-F715-49D1-9CE3-EF86AF7A73EB}" type="slidenum">
              <a:rPr lang="en-US" altLang="en-US" b="0" i="0">
                <a:solidFill>
                  <a:schemeClr val="accent2"/>
                </a:solidFill>
                <a:latin typeface="Garamond" panose="02020404030301010803" pitchFamily="18" charset="0"/>
              </a:rPr>
              <a:pPr eaLnBrk="1" hangingPunct="1"/>
              <a:t>6</a:t>
            </a:fld>
            <a:endParaRPr lang="en-US" altLang="en-US" b="0" i="0">
              <a:solidFill>
                <a:schemeClr val="accent2"/>
              </a:solidFill>
              <a:latin typeface="Garamond" panose="02020404030301010803" pitchFamily="18" charset="0"/>
            </a:endParaRPr>
          </a:p>
        </p:txBody>
      </p:sp>
      <p:sp>
        <p:nvSpPr>
          <p:cNvPr id="35844" name="Rectangle 2">
            <a:extLst>
              <a:ext uri="{FF2B5EF4-FFF2-40B4-BE49-F238E27FC236}">
                <a16:creationId xmlns:a16="http://schemas.microsoft.com/office/drawing/2014/main" id="{246BCA85-56B2-4F44-B062-C7A9C604F380}"/>
              </a:ext>
            </a:extLst>
          </p:cNvPr>
          <p:cNvSpPr>
            <a:spLocks noGrp="1" noChangeArrowheads="1"/>
          </p:cNvSpPr>
          <p:nvPr>
            <p:ph type="title"/>
          </p:nvPr>
        </p:nvSpPr>
        <p:spPr>
          <a:xfrm>
            <a:off x="3352800" y="0"/>
            <a:ext cx="5410200" cy="1322388"/>
          </a:xfrm>
        </p:spPr>
        <p:txBody>
          <a:bodyPr/>
          <a:lstStyle/>
          <a:p>
            <a:pPr eaLnBrk="1" hangingPunct="1"/>
            <a:r>
              <a:rPr lang="en-US" altLang="en-US" sz="3800"/>
              <a:t>Miniature Dwarf Bearded (MDB)</a:t>
            </a:r>
          </a:p>
        </p:txBody>
      </p:sp>
      <p:sp>
        <p:nvSpPr>
          <p:cNvPr id="35845" name="Rectangle 3">
            <a:extLst>
              <a:ext uri="{FF2B5EF4-FFF2-40B4-BE49-F238E27FC236}">
                <a16:creationId xmlns:a16="http://schemas.microsoft.com/office/drawing/2014/main" id="{4F4C2845-9544-4E2A-BE7E-CE4144DBDA0A}"/>
              </a:ext>
            </a:extLst>
          </p:cNvPr>
          <p:cNvSpPr>
            <a:spLocks noGrp="1" noChangeArrowheads="1"/>
          </p:cNvSpPr>
          <p:nvPr>
            <p:ph type="body" idx="1"/>
          </p:nvPr>
        </p:nvSpPr>
        <p:spPr>
          <a:xfrm>
            <a:off x="4419600" y="1295400"/>
            <a:ext cx="4724400" cy="2438400"/>
          </a:xfrm>
        </p:spPr>
        <p:txBody>
          <a:bodyPr/>
          <a:lstStyle/>
          <a:p>
            <a:pPr eaLnBrk="1" hangingPunct="1"/>
            <a:r>
              <a:rPr lang="en-US" altLang="en-US"/>
              <a:t>Tiniest of bearded irises, with height of up to 8 inches. </a:t>
            </a:r>
          </a:p>
          <a:p>
            <a:pPr eaLnBrk="1" hangingPunct="1"/>
            <a:r>
              <a:rPr lang="en-US" altLang="en-US"/>
              <a:t>Earliest to bloom. </a:t>
            </a:r>
          </a:p>
          <a:p>
            <a:pPr eaLnBrk="1" hangingPunct="1"/>
            <a:r>
              <a:rPr lang="en-US" altLang="en-US"/>
              <a:t>Most MDBs do not grow well here.  They require a colder winter.</a:t>
            </a:r>
          </a:p>
        </p:txBody>
      </p:sp>
      <p:grpSp>
        <p:nvGrpSpPr>
          <p:cNvPr id="35846" name="Group 6">
            <a:extLst>
              <a:ext uri="{FF2B5EF4-FFF2-40B4-BE49-F238E27FC236}">
                <a16:creationId xmlns:a16="http://schemas.microsoft.com/office/drawing/2014/main" id="{D14B2DF3-A6E4-40F7-B7BF-3F348C8396BC}"/>
              </a:ext>
            </a:extLst>
          </p:cNvPr>
          <p:cNvGrpSpPr>
            <a:grpSpLocks/>
          </p:cNvGrpSpPr>
          <p:nvPr/>
        </p:nvGrpSpPr>
        <p:grpSpPr bwMode="auto">
          <a:xfrm>
            <a:off x="1158875" y="1295400"/>
            <a:ext cx="3778250" cy="2728913"/>
            <a:chOff x="490" y="1008"/>
            <a:chExt cx="2380" cy="1719"/>
          </a:xfrm>
        </p:grpSpPr>
        <p:pic>
          <p:nvPicPr>
            <p:cNvPr id="35853" name="Picture 4" descr="LittleDrummerBoy">
              <a:extLst>
                <a:ext uri="{FF2B5EF4-FFF2-40B4-BE49-F238E27FC236}">
                  <a16:creationId xmlns:a16="http://schemas.microsoft.com/office/drawing/2014/main" id="{F6811516-A917-4A84-8C51-F305E4406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08"/>
              <a:ext cx="1728" cy="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 Box 5">
              <a:extLst>
                <a:ext uri="{FF2B5EF4-FFF2-40B4-BE49-F238E27FC236}">
                  <a16:creationId xmlns:a16="http://schemas.microsoft.com/office/drawing/2014/main" id="{FE9E637E-C344-496A-9EB9-7033B18164A7}"/>
                </a:ext>
              </a:extLst>
            </p:cNvPr>
            <p:cNvSpPr txBox="1">
              <a:spLocks noChangeArrowheads="1"/>
            </p:cNvSpPr>
            <p:nvPr/>
          </p:nvSpPr>
          <p:spPr bwMode="auto">
            <a:xfrm>
              <a:off x="490" y="2496"/>
              <a:ext cx="2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Little Drummer Boy, MDB, Willott</a:t>
              </a:r>
            </a:p>
          </p:txBody>
        </p:sp>
      </p:grpSp>
      <p:grpSp>
        <p:nvGrpSpPr>
          <p:cNvPr id="35847" name="Group 11">
            <a:extLst>
              <a:ext uri="{FF2B5EF4-FFF2-40B4-BE49-F238E27FC236}">
                <a16:creationId xmlns:a16="http://schemas.microsoft.com/office/drawing/2014/main" id="{7D21A26D-CDC2-46B6-BC4D-3F9108BA41B8}"/>
              </a:ext>
            </a:extLst>
          </p:cNvPr>
          <p:cNvGrpSpPr>
            <a:grpSpLocks/>
          </p:cNvGrpSpPr>
          <p:nvPr/>
        </p:nvGrpSpPr>
        <p:grpSpPr bwMode="auto">
          <a:xfrm>
            <a:off x="1655763" y="4038600"/>
            <a:ext cx="2762250" cy="2819400"/>
            <a:chOff x="995" y="2544"/>
            <a:chExt cx="1740" cy="1776"/>
          </a:xfrm>
        </p:grpSpPr>
        <p:pic>
          <p:nvPicPr>
            <p:cNvPr id="35851" name="Picture 7" descr="Ditto3_24_2004a">
              <a:extLst>
                <a:ext uri="{FF2B5EF4-FFF2-40B4-BE49-F238E27FC236}">
                  <a16:creationId xmlns:a16="http://schemas.microsoft.com/office/drawing/2014/main" id="{3AD524C1-EA3E-42F5-B611-4A60A3D44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44"/>
              <a:ext cx="1523"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6" name="Text Box 10">
              <a:extLst>
                <a:ext uri="{FF2B5EF4-FFF2-40B4-BE49-F238E27FC236}">
                  <a16:creationId xmlns:a16="http://schemas.microsoft.com/office/drawing/2014/main" id="{E1D813C1-4374-49E7-995C-454ADB4EC475}"/>
                </a:ext>
              </a:extLst>
            </p:cNvPr>
            <p:cNvSpPr txBox="1">
              <a:spLocks noChangeArrowheads="1"/>
            </p:cNvSpPr>
            <p:nvPr/>
          </p:nvSpPr>
          <p:spPr bwMode="auto">
            <a:xfrm>
              <a:off x="995" y="4089"/>
              <a:ext cx="17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Ditto, MDB, Hager, 1982</a:t>
              </a:r>
            </a:p>
          </p:txBody>
        </p:sp>
      </p:grpSp>
      <p:grpSp>
        <p:nvGrpSpPr>
          <p:cNvPr id="35848" name="Group 13">
            <a:extLst>
              <a:ext uri="{FF2B5EF4-FFF2-40B4-BE49-F238E27FC236}">
                <a16:creationId xmlns:a16="http://schemas.microsoft.com/office/drawing/2014/main" id="{97298DD3-2747-494C-926F-9449CC952C5A}"/>
              </a:ext>
            </a:extLst>
          </p:cNvPr>
          <p:cNvGrpSpPr>
            <a:grpSpLocks/>
          </p:cNvGrpSpPr>
          <p:nvPr/>
        </p:nvGrpSpPr>
        <p:grpSpPr bwMode="auto">
          <a:xfrm>
            <a:off x="5759450" y="3733800"/>
            <a:ext cx="3092450" cy="2994025"/>
            <a:chOff x="3628" y="2304"/>
            <a:chExt cx="1948" cy="1886"/>
          </a:xfrm>
        </p:grpSpPr>
        <p:pic>
          <p:nvPicPr>
            <p:cNvPr id="35849" name="Picture 8" descr="Bantam4_11_2004">
              <a:extLst>
                <a:ext uri="{FF2B5EF4-FFF2-40B4-BE49-F238E27FC236}">
                  <a16:creationId xmlns:a16="http://schemas.microsoft.com/office/drawing/2014/main" id="{27AB703A-F3DB-4A2B-AC9E-9AD474203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2304"/>
              <a:ext cx="152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Text Box 12">
              <a:extLst>
                <a:ext uri="{FF2B5EF4-FFF2-40B4-BE49-F238E27FC236}">
                  <a16:creationId xmlns:a16="http://schemas.microsoft.com/office/drawing/2014/main" id="{5132AC1D-AC3E-4659-93BD-2CF8077DFB81}"/>
                </a:ext>
              </a:extLst>
            </p:cNvPr>
            <p:cNvSpPr txBox="1">
              <a:spLocks noChangeArrowheads="1"/>
            </p:cNvSpPr>
            <p:nvPr/>
          </p:nvSpPr>
          <p:spPr bwMode="auto">
            <a:xfrm>
              <a:off x="3628" y="3959"/>
              <a:ext cx="19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Bantan, MDB, Varner, 1985</a:t>
              </a:r>
            </a:p>
          </p:txBody>
        </p:sp>
      </p:grpSp>
    </p:spTree>
  </p:cSld>
  <p:clrMapOvr>
    <a:masterClrMapping/>
  </p:clrMapOvr>
  <p:transition advTm="10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a:extLst>
              <a:ext uri="{FF2B5EF4-FFF2-40B4-BE49-F238E27FC236}">
                <a16:creationId xmlns:a16="http://schemas.microsoft.com/office/drawing/2014/main" id="{5091D416-BE68-4A00-97E4-50749C57FA3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3D87EB2-2A9E-49DB-BC0D-AF968025C77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7283" name="Slide Number Placeholder 5">
            <a:extLst>
              <a:ext uri="{FF2B5EF4-FFF2-40B4-BE49-F238E27FC236}">
                <a16:creationId xmlns:a16="http://schemas.microsoft.com/office/drawing/2014/main" id="{C73D88F2-A8B6-435A-8A5A-2A3B1F913363}"/>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3BCC9C5-F3B4-41C5-898B-1EE3A7407E6B}" type="slidenum">
              <a:rPr lang="en-US" altLang="en-US" b="0" i="0">
                <a:solidFill>
                  <a:schemeClr val="accent2"/>
                </a:solidFill>
                <a:latin typeface="Garamond" panose="02020404030301010803" pitchFamily="18" charset="0"/>
              </a:rPr>
              <a:pPr eaLnBrk="1" hangingPunct="1"/>
              <a:t>60</a:t>
            </a:fld>
            <a:endParaRPr lang="en-US" altLang="en-US" b="0" i="0">
              <a:solidFill>
                <a:schemeClr val="accent2"/>
              </a:solidFill>
              <a:latin typeface="Garamond" panose="02020404030301010803" pitchFamily="18" charset="0"/>
            </a:endParaRPr>
          </a:p>
        </p:txBody>
      </p:sp>
      <p:sp>
        <p:nvSpPr>
          <p:cNvPr id="97284" name="Rectangle 2">
            <a:extLst>
              <a:ext uri="{FF2B5EF4-FFF2-40B4-BE49-F238E27FC236}">
                <a16:creationId xmlns:a16="http://schemas.microsoft.com/office/drawing/2014/main" id="{38024623-868C-4480-AA8B-CDDF79893575}"/>
              </a:ext>
            </a:extLst>
          </p:cNvPr>
          <p:cNvSpPr>
            <a:spLocks noGrp="1" noChangeArrowheads="1"/>
          </p:cNvSpPr>
          <p:nvPr>
            <p:ph type="title"/>
          </p:nvPr>
        </p:nvSpPr>
        <p:spPr/>
        <p:txBody>
          <a:bodyPr/>
          <a:lstStyle/>
          <a:p>
            <a:pPr eaLnBrk="1" hangingPunct="1"/>
            <a:r>
              <a:rPr lang="en-US" altLang="en-US" sz="3800"/>
              <a:t>If increases are small..</a:t>
            </a:r>
          </a:p>
        </p:txBody>
      </p:sp>
      <p:sp>
        <p:nvSpPr>
          <p:cNvPr id="97285" name="Rectangle 3">
            <a:extLst>
              <a:ext uri="{FF2B5EF4-FFF2-40B4-BE49-F238E27FC236}">
                <a16:creationId xmlns:a16="http://schemas.microsoft.com/office/drawing/2014/main" id="{B4A1CBFD-3DC6-42A3-B208-C3AEB8521C38}"/>
              </a:ext>
            </a:extLst>
          </p:cNvPr>
          <p:cNvSpPr>
            <a:spLocks noGrp="1" noChangeArrowheads="1"/>
          </p:cNvSpPr>
          <p:nvPr>
            <p:ph type="body" idx="1"/>
          </p:nvPr>
        </p:nvSpPr>
        <p:spPr/>
        <p:txBody>
          <a:bodyPr/>
          <a:lstStyle/>
          <a:p>
            <a:pPr eaLnBrk="1" hangingPunct="1"/>
            <a:r>
              <a:rPr lang="en-US" altLang="en-US"/>
              <a:t>Don’t try and break the increases off.  Just plant the entire rhizome.</a:t>
            </a:r>
          </a:p>
        </p:txBody>
      </p:sp>
      <p:pic>
        <p:nvPicPr>
          <p:cNvPr id="97286" name="Picture 4" descr="Increase4">
            <a:extLst>
              <a:ext uri="{FF2B5EF4-FFF2-40B4-BE49-F238E27FC236}">
                <a16:creationId xmlns:a16="http://schemas.microsoft.com/office/drawing/2014/main" id="{DA11A4B0-9DDA-4311-BE30-999239DFF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36576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5" descr="Increase1">
            <a:extLst>
              <a:ext uri="{FF2B5EF4-FFF2-40B4-BE49-F238E27FC236}">
                <a16:creationId xmlns:a16="http://schemas.microsoft.com/office/drawing/2014/main" id="{39B5249B-4378-4827-A9F9-0E3D4091D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733800"/>
            <a:ext cx="3657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3">
            <a:extLst>
              <a:ext uri="{FF2B5EF4-FFF2-40B4-BE49-F238E27FC236}">
                <a16:creationId xmlns:a16="http://schemas.microsoft.com/office/drawing/2014/main" id="{5DB24BCC-41BF-4499-8B28-598E8BA6CFB2}"/>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5FCA569-E97E-40D1-855B-F357957E0C2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98307" name="Slide Number Placeholder 5">
            <a:extLst>
              <a:ext uri="{FF2B5EF4-FFF2-40B4-BE49-F238E27FC236}">
                <a16:creationId xmlns:a16="http://schemas.microsoft.com/office/drawing/2014/main" id="{CDA4AE95-128E-4C6C-9FFA-B561AF5EDCE4}"/>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CE90649-5427-47B8-84C4-8A0FF9FA4697}" type="slidenum">
              <a:rPr lang="en-US" altLang="en-US" b="0" i="0">
                <a:solidFill>
                  <a:schemeClr val="accent2"/>
                </a:solidFill>
                <a:latin typeface="Garamond" panose="02020404030301010803" pitchFamily="18" charset="0"/>
              </a:rPr>
              <a:pPr eaLnBrk="1" hangingPunct="1"/>
              <a:t>61</a:t>
            </a:fld>
            <a:endParaRPr lang="en-US" altLang="en-US" b="0" i="0">
              <a:solidFill>
                <a:schemeClr val="accent2"/>
              </a:solidFill>
              <a:latin typeface="Garamond" panose="02020404030301010803" pitchFamily="18" charset="0"/>
            </a:endParaRPr>
          </a:p>
        </p:txBody>
      </p:sp>
      <p:sp>
        <p:nvSpPr>
          <p:cNvPr id="98308" name="Rectangle 2">
            <a:extLst>
              <a:ext uri="{FF2B5EF4-FFF2-40B4-BE49-F238E27FC236}">
                <a16:creationId xmlns:a16="http://schemas.microsoft.com/office/drawing/2014/main" id="{376BDFC9-D26F-4D2A-8DF8-DCA6E3B80783}"/>
              </a:ext>
            </a:extLst>
          </p:cNvPr>
          <p:cNvSpPr>
            <a:spLocks noGrp="1" noChangeArrowheads="1"/>
          </p:cNvSpPr>
          <p:nvPr>
            <p:ph type="title"/>
          </p:nvPr>
        </p:nvSpPr>
        <p:spPr>
          <a:xfrm>
            <a:off x="2743200" y="0"/>
            <a:ext cx="6400800" cy="1524000"/>
          </a:xfrm>
        </p:spPr>
        <p:txBody>
          <a:bodyPr/>
          <a:lstStyle/>
          <a:p>
            <a:pPr eaLnBrk="1" hangingPunct="1"/>
            <a:r>
              <a:rPr lang="en-US" altLang="en-US"/>
              <a:t>Do I need to trim the leaves and roots?</a:t>
            </a:r>
          </a:p>
        </p:txBody>
      </p:sp>
      <p:sp>
        <p:nvSpPr>
          <p:cNvPr id="98309" name="Rectangle 3">
            <a:extLst>
              <a:ext uri="{FF2B5EF4-FFF2-40B4-BE49-F238E27FC236}">
                <a16:creationId xmlns:a16="http://schemas.microsoft.com/office/drawing/2014/main" id="{E9F6F62C-3B42-4270-8260-2EF490C7413F}"/>
              </a:ext>
            </a:extLst>
          </p:cNvPr>
          <p:cNvSpPr>
            <a:spLocks noGrp="1" noChangeArrowheads="1"/>
          </p:cNvSpPr>
          <p:nvPr>
            <p:ph type="body" idx="1"/>
          </p:nvPr>
        </p:nvSpPr>
        <p:spPr>
          <a:xfrm>
            <a:off x="1143000" y="1524000"/>
            <a:ext cx="8001000" cy="4302125"/>
          </a:xfrm>
        </p:spPr>
        <p:txBody>
          <a:bodyPr/>
          <a:lstStyle/>
          <a:p>
            <a:pPr eaLnBrk="1" hangingPunct="1"/>
            <a:r>
              <a:rPr lang="en-US" altLang="en-US"/>
              <a:t>It is recommended to trim the leaves to 8” long after dividing the clump.  These leaves will not grow anymore and you want the irises to put its energy into new leaves.</a:t>
            </a:r>
          </a:p>
          <a:p>
            <a:pPr eaLnBrk="1" hangingPunct="1"/>
            <a:r>
              <a:rPr lang="en-US" altLang="en-US"/>
              <a:t>MVIS trims iris roots for the sale at the mall.  This allows us to wash the dirt off the roots more easily.  Plus it allows us to inspect for rot and fusarium.</a:t>
            </a:r>
          </a:p>
          <a:p>
            <a:pPr eaLnBrk="1" hangingPunct="1"/>
            <a:endParaRPr lang="en-US" altLang="en-US"/>
          </a:p>
        </p:txBody>
      </p:sp>
      <p:pic>
        <p:nvPicPr>
          <p:cNvPr id="98310" name="Picture 4" descr="IMG_5175">
            <a:extLst>
              <a:ext uri="{FF2B5EF4-FFF2-40B4-BE49-F238E27FC236}">
                <a16:creationId xmlns:a16="http://schemas.microsoft.com/office/drawing/2014/main" id="{166E7473-362F-4332-988D-903FB4423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00538"/>
            <a:ext cx="34099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Rectangle 5">
            <a:extLst>
              <a:ext uri="{FF2B5EF4-FFF2-40B4-BE49-F238E27FC236}">
                <a16:creationId xmlns:a16="http://schemas.microsoft.com/office/drawing/2014/main" id="{78B6200B-D644-4674-8076-F0BE70AAC1A5}"/>
              </a:ext>
            </a:extLst>
          </p:cNvPr>
          <p:cNvSpPr>
            <a:spLocks noChangeArrowheads="1"/>
          </p:cNvSpPr>
          <p:nvPr/>
        </p:nvSpPr>
        <p:spPr bwMode="auto">
          <a:xfrm>
            <a:off x="1143000" y="4343400"/>
            <a:ext cx="4495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993300"/>
                </a:solidFill>
                <a:latin typeface="Arial" panose="020B0604020202020204" pitchFamily="34" charset="0"/>
              </a:rPr>
              <a:t>The existing roots will die anyway.  However, they are useful to anchor the plant to the soil!  Leave the roots on unless you suspect you have rot or fusarium.</a:t>
            </a:r>
          </a:p>
          <a:p>
            <a:pPr algn="l" eaLnBrk="1" hangingPunct="1">
              <a:spcBef>
                <a:spcPct val="20000"/>
              </a:spcBef>
              <a:buClr>
                <a:schemeClr val="accent2"/>
              </a:buClr>
              <a:buSzPct val="65000"/>
              <a:buFont typeface="Wingdings" panose="05000000000000000000" pitchFamily="2" charset="2"/>
              <a:buChar char="n"/>
            </a:pPr>
            <a:endParaRPr lang="en-US" altLang="en-US" sz="2400" i="0">
              <a:solidFill>
                <a:srgbClr val="993300"/>
              </a:solidFill>
              <a:latin typeface="Arial" panose="020B0604020202020204" pitchFamily="34" charset="0"/>
            </a:endParaRPr>
          </a:p>
          <a:p>
            <a:pPr algn="l" eaLnBrk="1" hangingPunct="1">
              <a:spcBef>
                <a:spcPct val="20000"/>
              </a:spcBef>
              <a:buClr>
                <a:schemeClr val="accent2"/>
              </a:buClr>
              <a:buSzPct val="65000"/>
              <a:buFont typeface="Wingdings" panose="05000000000000000000" pitchFamily="2" charset="2"/>
              <a:buChar char="n"/>
            </a:pPr>
            <a:endParaRPr lang="en-US" altLang="en-US" sz="2400" i="0">
              <a:solidFill>
                <a:srgbClr val="993300"/>
              </a:solidFill>
              <a:latin typeface="Arial" panose="020B0604020202020204" pitchFamily="34" charset="0"/>
            </a:endParaRPr>
          </a:p>
        </p:txBody>
      </p:sp>
    </p:spTree>
  </p:cSld>
  <p:clrMapOvr>
    <a:masterClrMapping/>
  </p:clrMapOvr>
  <p:transition advTm="1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ate Placeholder 3">
            <a:extLst>
              <a:ext uri="{FF2B5EF4-FFF2-40B4-BE49-F238E27FC236}">
                <a16:creationId xmlns:a16="http://schemas.microsoft.com/office/drawing/2014/main" id="{731FB727-A623-4662-8887-D52A70D0D194}"/>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366D8F9-8841-4100-860F-7D84EB7135F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0355" name="Slide Number Placeholder 5">
            <a:extLst>
              <a:ext uri="{FF2B5EF4-FFF2-40B4-BE49-F238E27FC236}">
                <a16:creationId xmlns:a16="http://schemas.microsoft.com/office/drawing/2014/main" id="{50EB05DB-3BF3-463A-AF4B-06CD4F0BA7F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93B8425-5DD2-4AB6-B8E1-07DC805B56DC}" type="slidenum">
              <a:rPr lang="en-US" altLang="en-US" b="0" i="0">
                <a:solidFill>
                  <a:schemeClr val="accent2"/>
                </a:solidFill>
                <a:latin typeface="Garamond" panose="02020404030301010803" pitchFamily="18" charset="0"/>
              </a:rPr>
              <a:pPr eaLnBrk="1" hangingPunct="1"/>
              <a:t>62</a:t>
            </a:fld>
            <a:endParaRPr lang="en-US" altLang="en-US" b="0" i="0">
              <a:solidFill>
                <a:schemeClr val="accent2"/>
              </a:solidFill>
              <a:latin typeface="Garamond" panose="02020404030301010803" pitchFamily="18" charset="0"/>
            </a:endParaRPr>
          </a:p>
        </p:txBody>
      </p:sp>
      <p:sp>
        <p:nvSpPr>
          <p:cNvPr id="100356" name="Rectangle 2">
            <a:extLst>
              <a:ext uri="{FF2B5EF4-FFF2-40B4-BE49-F238E27FC236}">
                <a16:creationId xmlns:a16="http://schemas.microsoft.com/office/drawing/2014/main" id="{9E21FBD9-775F-479C-B575-5BA995668331}"/>
              </a:ext>
            </a:extLst>
          </p:cNvPr>
          <p:cNvSpPr>
            <a:spLocks noGrp="1" noChangeArrowheads="1"/>
          </p:cNvSpPr>
          <p:nvPr>
            <p:ph type="title"/>
          </p:nvPr>
        </p:nvSpPr>
        <p:spPr>
          <a:xfrm>
            <a:off x="3276600" y="0"/>
            <a:ext cx="5410200" cy="1322388"/>
          </a:xfrm>
        </p:spPr>
        <p:txBody>
          <a:bodyPr/>
          <a:lstStyle/>
          <a:p>
            <a:pPr eaLnBrk="1" hangingPunct="1"/>
            <a:r>
              <a:rPr lang="en-US" altLang="en-US" sz="3800"/>
              <a:t>Removing Iris </a:t>
            </a:r>
            <a:br>
              <a:rPr lang="en-US" altLang="en-US" sz="3800"/>
            </a:br>
            <a:r>
              <a:rPr lang="en-US" altLang="en-US" sz="3800"/>
              <a:t>Leaves and Stalks</a:t>
            </a:r>
          </a:p>
        </p:txBody>
      </p:sp>
      <p:sp>
        <p:nvSpPr>
          <p:cNvPr id="100357" name="Rectangle 3">
            <a:extLst>
              <a:ext uri="{FF2B5EF4-FFF2-40B4-BE49-F238E27FC236}">
                <a16:creationId xmlns:a16="http://schemas.microsoft.com/office/drawing/2014/main" id="{A5398658-1DD0-41CB-B58F-0C5C8C525E4C}"/>
              </a:ext>
            </a:extLst>
          </p:cNvPr>
          <p:cNvSpPr>
            <a:spLocks noGrp="1" noChangeArrowheads="1"/>
          </p:cNvSpPr>
          <p:nvPr>
            <p:ph type="body" idx="1"/>
          </p:nvPr>
        </p:nvSpPr>
        <p:spPr>
          <a:xfrm>
            <a:off x="4419600" y="1219200"/>
            <a:ext cx="4572000" cy="5410200"/>
          </a:xfrm>
        </p:spPr>
        <p:txBody>
          <a:bodyPr/>
          <a:lstStyle/>
          <a:p>
            <a:pPr eaLnBrk="1" hangingPunct="1"/>
            <a:r>
              <a:rPr lang="en-US" altLang="en-US"/>
              <a:t>The only time green leaves should be cut is when the rhizomes are being transplanted.</a:t>
            </a:r>
          </a:p>
          <a:p>
            <a:pPr eaLnBrk="1" hangingPunct="1"/>
            <a:r>
              <a:rPr lang="en-US" altLang="en-US"/>
              <a:t>You can remove brown or withered leaves anytime and cut the bloom stalks at the base after bloom.  However, dead iris leaves provide some protection over the winter.</a:t>
            </a:r>
          </a:p>
          <a:p>
            <a:pPr eaLnBrk="1" hangingPunct="1"/>
            <a:r>
              <a:rPr lang="en-US" altLang="en-US"/>
              <a:t>Note, the same dead leaves can shelter aphids and other destructive critters.</a:t>
            </a:r>
          </a:p>
        </p:txBody>
      </p:sp>
      <p:pic>
        <p:nvPicPr>
          <p:cNvPr id="100358" name="Picture 4" descr="Dead Leaves">
            <a:extLst>
              <a:ext uri="{FF2B5EF4-FFF2-40B4-BE49-F238E27FC236}">
                <a16:creationId xmlns:a16="http://schemas.microsoft.com/office/drawing/2014/main" id="{89F41620-69A9-48F5-99EF-F954BC30D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5">
            <a:extLst>
              <a:ext uri="{FF2B5EF4-FFF2-40B4-BE49-F238E27FC236}">
                <a16:creationId xmlns:a16="http://schemas.microsoft.com/office/drawing/2014/main" id="{9613FA28-25F4-42AC-9BC4-3B35DB11E472}"/>
              </a:ext>
            </a:extLst>
          </p:cNvPr>
          <p:cNvSpPr txBox="1">
            <a:spLocks noChangeArrowheads="1"/>
          </p:cNvSpPr>
          <p:nvPr/>
        </p:nvSpPr>
        <p:spPr bwMode="auto">
          <a:xfrm>
            <a:off x="914400" y="5851525"/>
            <a:ext cx="388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r>
              <a:rPr lang="en-US" altLang="en-US" sz="2000" b="0">
                <a:latin typeface="Arial" panose="020B0604020202020204" pitchFamily="34" charset="0"/>
              </a:rPr>
              <a:t>Removing leaves improve air circulation that help prevents rot</a:t>
            </a:r>
          </a:p>
        </p:txBody>
      </p:sp>
    </p:spTree>
  </p:cSld>
  <p:clrMapOvr>
    <a:masterClrMapping/>
  </p:clrMapOvr>
  <p:transition advTm="15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a:extLst>
              <a:ext uri="{FF2B5EF4-FFF2-40B4-BE49-F238E27FC236}">
                <a16:creationId xmlns:a16="http://schemas.microsoft.com/office/drawing/2014/main" id="{F2D26420-ACD1-493D-8EC1-63236AA29D9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094B1DE-93A1-4FDA-BF23-62E3F8E6DF2B}"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1379" name="Slide Number Placeholder 5">
            <a:extLst>
              <a:ext uri="{FF2B5EF4-FFF2-40B4-BE49-F238E27FC236}">
                <a16:creationId xmlns:a16="http://schemas.microsoft.com/office/drawing/2014/main" id="{3DE7986F-F626-4A5C-8CA3-4D673BC9B4F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0163A83-C497-45CC-AEAB-DBDFA549E7A7}" type="slidenum">
              <a:rPr lang="en-US" altLang="en-US" b="0" i="0">
                <a:solidFill>
                  <a:schemeClr val="accent2"/>
                </a:solidFill>
                <a:latin typeface="Garamond" panose="02020404030301010803" pitchFamily="18" charset="0"/>
              </a:rPr>
              <a:pPr eaLnBrk="1" hangingPunct="1"/>
              <a:t>63</a:t>
            </a:fld>
            <a:endParaRPr lang="en-US" altLang="en-US" b="0" i="0">
              <a:solidFill>
                <a:schemeClr val="accent2"/>
              </a:solidFill>
              <a:latin typeface="Garamond" panose="02020404030301010803" pitchFamily="18" charset="0"/>
            </a:endParaRPr>
          </a:p>
        </p:txBody>
      </p:sp>
      <p:pic>
        <p:nvPicPr>
          <p:cNvPr id="101380" name="Picture 7" descr="Aphids on Yippy Skippy">
            <a:extLst>
              <a:ext uri="{FF2B5EF4-FFF2-40B4-BE49-F238E27FC236}">
                <a16:creationId xmlns:a16="http://schemas.microsoft.com/office/drawing/2014/main" id="{79CD230F-420C-44E6-9C13-FB5FB610C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7239000" cy="4495800"/>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15082" name="Rectangle 10">
            <a:extLst>
              <a:ext uri="{FF2B5EF4-FFF2-40B4-BE49-F238E27FC236}">
                <a16:creationId xmlns:a16="http://schemas.microsoft.com/office/drawing/2014/main" id="{CDF3337E-921E-43EB-9526-9683507D1AD1}"/>
              </a:ext>
            </a:extLst>
          </p:cNvPr>
          <p:cNvSpPr>
            <a:spLocks noChangeArrowheads="1"/>
          </p:cNvSpPr>
          <p:nvPr/>
        </p:nvSpPr>
        <p:spPr bwMode="auto">
          <a:xfrm>
            <a:off x="0" y="-228600"/>
            <a:ext cx="9144000" cy="3124200"/>
          </a:xfrm>
          <a:prstGeom prst="rect">
            <a:avLst/>
          </a:prstGeom>
          <a:solidFill>
            <a:srgbClr val="FFCC99"/>
          </a:solidFill>
          <a:ln w="38100" algn="ctr">
            <a:solidFill>
              <a:srgbClr val="CC3300"/>
            </a:solidFill>
            <a:miter lim="800000"/>
            <a:headEnd/>
            <a:tailEnd/>
          </a:ln>
          <a:effectLst/>
          <a:extLs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Arial" charset="0"/>
            </a:endParaRPr>
          </a:p>
        </p:txBody>
      </p:sp>
      <p:sp>
        <p:nvSpPr>
          <p:cNvPr id="101382" name="Rectangle 9">
            <a:extLst>
              <a:ext uri="{FF2B5EF4-FFF2-40B4-BE49-F238E27FC236}">
                <a16:creationId xmlns:a16="http://schemas.microsoft.com/office/drawing/2014/main" id="{F1A24E76-5C96-4E91-9FF2-B035D76CE1E0}"/>
              </a:ext>
            </a:extLst>
          </p:cNvPr>
          <p:cNvSpPr>
            <a:spLocks noChangeArrowheads="1"/>
          </p:cNvSpPr>
          <p:nvPr/>
        </p:nvSpPr>
        <p:spPr bwMode="auto">
          <a:xfrm>
            <a:off x="4419600" y="457200"/>
            <a:ext cx="4724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CC3300"/>
                </a:solidFill>
                <a:latin typeface="Arial" panose="020B0604020202020204" pitchFamily="34" charset="0"/>
              </a:rPr>
              <a:t>Spray with soapy water, dormant oil </a:t>
            </a:r>
          </a:p>
          <a:p>
            <a:pPr algn="l" eaLnBrk="1" hangingPunct="1">
              <a:spcBef>
                <a:spcPct val="20000"/>
              </a:spcBef>
              <a:buClr>
                <a:schemeClr val="accent2"/>
              </a:buClr>
              <a:buSzPct val="65000"/>
              <a:buFont typeface="Wingdings" panose="05000000000000000000" pitchFamily="2" charset="2"/>
              <a:buChar char="n"/>
            </a:pPr>
            <a:r>
              <a:rPr lang="en-US" altLang="en-US" sz="2400" i="0">
                <a:solidFill>
                  <a:srgbClr val="CC3300"/>
                </a:solidFill>
                <a:latin typeface="Arial" panose="020B0604020202020204" pitchFamily="34" charset="0"/>
              </a:rPr>
              <a:t>Don’t use lady bugs to control aphids. They fly away.  Use Green Lacewings</a:t>
            </a:r>
          </a:p>
        </p:txBody>
      </p:sp>
      <p:sp>
        <p:nvSpPr>
          <p:cNvPr id="101383" name="Rectangle 2">
            <a:extLst>
              <a:ext uri="{FF2B5EF4-FFF2-40B4-BE49-F238E27FC236}">
                <a16:creationId xmlns:a16="http://schemas.microsoft.com/office/drawing/2014/main" id="{DE44ADFB-03B4-4D31-9921-2289F5CB40AA}"/>
              </a:ext>
            </a:extLst>
          </p:cNvPr>
          <p:cNvSpPr>
            <a:spLocks noGrp="1" noChangeArrowheads="1"/>
          </p:cNvSpPr>
          <p:nvPr>
            <p:ph type="title"/>
          </p:nvPr>
        </p:nvSpPr>
        <p:spPr>
          <a:xfrm>
            <a:off x="2514600" y="-228600"/>
            <a:ext cx="4495800" cy="1322388"/>
          </a:xfrm>
        </p:spPr>
        <p:txBody>
          <a:bodyPr/>
          <a:lstStyle/>
          <a:p>
            <a:pPr eaLnBrk="1" hangingPunct="1"/>
            <a:r>
              <a:rPr lang="en-US" altLang="en-US">
                <a:solidFill>
                  <a:schemeClr val="accent2"/>
                </a:solidFill>
              </a:rPr>
              <a:t>Insects</a:t>
            </a:r>
          </a:p>
        </p:txBody>
      </p:sp>
      <p:sp>
        <p:nvSpPr>
          <p:cNvPr id="101384" name="Rectangle 3">
            <a:extLst>
              <a:ext uri="{FF2B5EF4-FFF2-40B4-BE49-F238E27FC236}">
                <a16:creationId xmlns:a16="http://schemas.microsoft.com/office/drawing/2014/main" id="{4DA662C4-FBB4-48DD-BAB2-D6F230B11B8A}"/>
              </a:ext>
            </a:extLst>
          </p:cNvPr>
          <p:cNvSpPr>
            <a:spLocks noGrp="1" noChangeArrowheads="1"/>
          </p:cNvSpPr>
          <p:nvPr>
            <p:ph type="body" idx="1"/>
          </p:nvPr>
        </p:nvSpPr>
        <p:spPr>
          <a:xfrm>
            <a:off x="0" y="533400"/>
            <a:ext cx="4419600" cy="3276600"/>
          </a:xfrm>
        </p:spPr>
        <p:txBody>
          <a:bodyPr/>
          <a:lstStyle/>
          <a:p>
            <a:pPr eaLnBrk="1" hangingPunct="1"/>
            <a:r>
              <a:rPr lang="en-US" altLang="en-US">
                <a:solidFill>
                  <a:srgbClr val="CC3300"/>
                </a:solidFill>
              </a:rPr>
              <a:t>We are pretty lucky in New Mexico.  Aphids seem to be our biggest pest.  </a:t>
            </a:r>
          </a:p>
          <a:p>
            <a:pPr eaLnBrk="1" hangingPunct="1"/>
            <a:r>
              <a:rPr lang="en-US" altLang="en-US">
                <a:solidFill>
                  <a:srgbClr val="CC3300"/>
                </a:solidFill>
              </a:rPr>
              <a:t>Though rarely fatal, the little critters can drain energy from the plant.  </a:t>
            </a:r>
          </a:p>
        </p:txBody>
      </p:sp>
      <p:sp>
        <p:nvSpPr>
          <p:cNvPr id="101385" name="Text Box 11">
            <a:extLst>
              <a:ext uri="{FF2B5EF4-FFF2-40B4-BE49-F238E27FC236}">
                <a16:creationId xmlns:a16="http://schemas.microsoft.com/office/drawing/2014/main" id="{78AD154A-608D-41B5-8A54-EA4E50D84E87}"/>
              </a:ext>
            </a:extLst>
          </p:cNvPr>
          <p:cNvSpPr txBox="1">
            <a:spLocks noChangeArrowheads="1"/>
          </p:cNvSpPr>
          <p:nvPr/>
        </p:nvSpPr>
        <p:spPr bwMode="auto">
          <a:xfrm>
            <a:off x="460375" y="6019800"/>
            <a:ext cx="1677988" cy="641350"/>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i="0">
                <a:solidFill>
                  <a:schemeClr val="bg1"/>
                </a:solidFill>
              </a:rPr>
              <a:t>Yippy Skippy,</a:t>
            </a:r>
          </a:p>
          <a:p>
            <a:pPr eaLnBrk="1" hangingPunct="1"/>
            <a:r>
              <a:rPr lang="en-US" altLang="en-US" sz="1800" i="0">
                <a:solidFill>
                  <a:schemeClr val="bg1"/>
                </a:solidFill>
              </a:rPr>
              <a:t>SDB</a:t>
            </a:r>
          </a:p>
        </p:txBody>
      </p:sp>
      <p:pic>
        <p:nvPicPr>
          <p:cNvPr id="101386" name="Picture 12" descr="Aphids Galore">
            <a:extLst>
              <a:ext uri="{FF2B5EF4-FFF2-40B4-BE49-F238E27FC236}">
                <a16:creationId xmlns:a16="http://schemas.microsoft.com/office/drawing/2014/main" id="{042A7809-DF0E-4DA5-BD6D-79F19607F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4650"/>
            <a:ext cx="4038600" cy="394335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4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ate Placeholder 3">
            <a:extLst>
              <a:ext uri="{FF2B5EF4-FFF2-40B4-BE49-F238E27FC236}">
                <a16:creationId xmlns:a16="http://schemas.microsoft.com/office/drawing/2014/main" id="{E48AA350-B1E7-4BE4-B2F9-8BCCA916116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51E4B12-E2C9-41AA-844F-DB8D19C74C7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2403" name="Slide Number Placeholder 5">
            <a:extLst>
              <a:ext uri="{FF2B5EF4-FFF2-40B4-BE49-F238E27FC236}">
                <a16:creationId xmlns:a16="http://schemas.microsoft.com/office/drawing/2014/main" id="{6B0B143D-31D3-4224-8ED2-76E1BB00A4C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2AE8539-D5FD-4CE3-B6CC-7B743AF1622C}" type="slidenum">
              <a:rPr lang="en-US" altLang="en-US" b="0" i="0">
                <a:solidFill>
                  <a:schemeClr val="accent2"/>
                </a:solidFill>
                <a:latin typeface="Garamond" panose="02020404030301010803" pitchFamily="18" charset="0"/>
              </a:rPr>
              <a:pPr eaLnBrk="1" hangingPunct="1"/>
              <a:t>64</a:t>
            </a:fld>
            <a:endParaRPr lang="en-US" altLang="en-US" b="0" i="0">
              <a:solidFill>
                <a:schemeClr val="accent2"/>
              </a:solidFill>
              <a:latin typeface="Garamond" panose="02020404030301010803" pitchFamily="18" charset="0"/>
            </a:endParaRPr>
          </a:p>
        </p:txBody>
      </p:sp>
      <p:sp>
        <p:nvSpPr>
          <p:cNvPr id="102404" name="Rectangle 2">
            <a:extLst>
              <a:ext uri="{FF2B5EF4-FFF2-40B4-BE49-F238E27FC236}">
                <a16:creationId xmlns:a16="http://schemas.microsoft.com/office/drawing/2014/main" id="{25910442-E56B-43A1-A54F-136472454999}"/>
              </a:ext>
            </a:extLst>
          </p:cNvPr>
          <p:cNvSpPr>
            <a:spLocks noGrp="1" noChangeArrowheads="1"/>
          </p:cNvSpPr>
          <p:nvPr>
            <p:ph type="title"/>
          </p:nvPr>
        </p:nvSpPr>
        <p:spPr/>
        <p:txBody>
          <a:bodyPr/>
          <a:lstStyle/>
          <a:p>
            <a:pPr eaLnBrk="1" hangingPunct="1"/>
            <a:r>
              <a:rPr lang="en-US" altLang="en-US"/>
              <a:t>Weeding</a:t>
            </a:r>
          </a:p>
        </p:txBody>
      </p:sp>
      <p:sp>
        <p:nvSpPr>
          <p:cNvPr id="102405" name="Rectangle 3">
            <a:extLst>
              <a:ext uri="{FF2B5EF4-FFF2-40B4-BE49-F238E27FC236}">
                <a16:creationId xmlns:a16="http://schemas.microsoft.com/office/drawing/2014/main" id="{CCAE01F7-3D63-45BE-980E-63C00B852B23}"/>
              </a:ext>
            </a:extLst>
          </p:cNvPr>
          <p:cNvSpPr>
            <a:spLocks noGrp="1" noChangeArrowheads="1"/>
          </p:cNvSpPr>
          <p:nvPr>
            <p:ph type="body" idx="1"/>
          </p:nvPr>
        </p:nvSpPr>
        <p:spPr>
          <a:xfrm>
            <a:off x="3810000" y="1143000"/>
            <a:ext cx="5334000" cy="5715000"/>
          </a:xfrm>
        </p:spPr>
        <p:txBody>
          <a:bodyPr/>
          <a:lstStyle/>
          <a:p>
            <a:pPr eaLnBrk="1" hangingPunct="1"/>
            <a:r>
              <a:rPr lang="en-US" altLang="en-US"/>
              <a:t>Iris roots can be 18” long and just below the surface.  Use shallow cultivation to avoid damaging the roots. </a:t>
            </a:r>
          </a:p>
          <a:p>
            <a:pPr eaLnBrk="1" hangingPunct="1"/>
            <a:r>
              <a:rPr lang="en-US" altLang="en-US"/>
              <a:t>Irises have been seen all over New Mexico growing amidst the weeds and still blooming in the spring. Just ask any MVIS member ;-)</a:t>
            </a:r>
          </a:p>
          <a:p>
            <a:pPr eaLnBrk="1" hangingPunct="1"/>
            <a:r>
              <a:rPr lang="en-US" altLang="en-US"/>
              <a:t>However, it is still best to keep the iris bed free of weeds and neighboring plants, so sunlight and air circulation can keep rhizomes dry and free of rot. </a:t>
            </a:r>
          </a:p>
        </p:txBody>
      </p:sp>
      <p:pic>
        <p:nvPicPr>
          <p:cNvPr id="102406" name="Picture 4" descr="Increase3">
            <a:extLst>
              <a:ext uri="{FF2B5EF4-FFF2-40B4-BE49-F238E27FC236}">
                <a16:creationId xmlns:a16="http://schemas.microsoft.com/office/drawing/2014/main" id="{2A0613B5-771C-49D6-A873-393F2988E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05000"/>
            <a:ext cx="27368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ate Placeholder 3">
            <a:extLst>
              <a:ext uri="{FF2B5EF4-FFF2-40B4-BE49-F238E27FC236}">
                <a16:creationId xmlns:a16="http://schemas.microsoft.com/office/drawing/2014/main" id="{10FF7BFE-1135-422C-B799-DAAC53158340}"/>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1571087-469F-4C8D-9A1B-EAF91A17798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3427" name="Slide Number Placeholder 5">
            <a:extLst>
              <a:ext uri="{FF2B5EF4-FFF2-40B4-BE49-F238E27FC236}">
                <a16:creationId xmlns:a16="http://schemas.microsoft.com/office/drawing/2014/main" id="{DDAEBF5C-3BE9-4B4F-B6A1-2D25EF61847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092CA4C-9DB7-411F-8B9E-134832DCE63D}" type="slidenum">
              <a:rPr lang="en-US" altLang="en-US" b="0" i="0">
                <a:solidFill>
                  <a:schemeClr val="accent2"/>
                </a:solidFill>
                <a:latin typeface="Garamond" panose="02020404030301010803" pitchFamily="18" charset="0"/>
              </a:rPr>
              <a:pPr eaLnBrk="1" hangingPunct="1"/>
              <a:t>65</a:t>
            </a:fld>
            <a:endParaRPr lang="en-US" altLang="en-US" b="0" i="0">
              <a:solidFill>
                <a:schemeClr val="accent2"/>
              </a:solidFill>
              <a:latin typeface="Garamond" panose="02020404030301010803" pitchFamily="18" charset="0"/>
            </a:endParaRPr>
          </a:p>
        </p:txBody>
      </p:sp>
      <p:pic>
        <p:nvPicPr>
          <p:cNvPr id="103428" name="Picture 2" descr="PlasticSheet2">
            <a:extLst>
              <a:ext uri="{FF2B5EF4-FFF2-40B4-BE49-F238E27FC236}">
                <a16:creationId xmlns:a16="http://schemas.microsoft.com/office/drawing/2014/main" id="{0FBFDD67-8855-45F3-8784-9FDBCF93F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753600" cy="7086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429" name="Rectangle 3">
            <a:extLst>
              <a:ext uri="{FF2B5EF4-FFF2-40B4-BE49-F238E27FC236}">
                <a16:creationId xmlns:a16="http://schemas.microsoft.com/office/drawing/2014/main" id="{0653305F-B49D-43FF-80FD-6B2DD7165C4F}"/>
              </a:ext>
            </a:extLst>
          </p:cNvPr>
          <p:cNvSpPr>
            <a:spLocks noGrp="1" noChangeArrowheads="1"/>
          </p:cNvSpPr>
          <p:nvPr>
            <p:ph type="body" idx="1"/>
          </p:nvPr>
        </p:nvSpPr>
        <p:spPr>
          <a:xfrm>
            <a:off x="914400" y="1905000"/>
            <a:ext cx="8077200" cy="4302125"/>
          </a:xfrm>
        </p:spPr>
        <p:txBody>
          <a:bodyPr/>
          <a:lstStyle/>
          <a:p>
            <a:pPr eaLnBrk="1" hangingPunct="1"/>
            <a:r>
              <a:rPr lang="en-US" altLang="en-US">
                <a:solidFill>
                  <a:schemeClr val="bg1"/>
                </a:solidFill>
              </a:rPr>
              <a:t>In the summertime, wet the ground thoroughly and then cover with cheap clear plastic (2-6mil).</a:t>
            </a:r>
          </a:p>
          <a:p>
            <a:pPr eaLnBrk="1" hangingPunct="1"/>
            <a:r>
              <a:rPr lang="en-US" altLang="en-US">
                <a:solidFill>
                  <a:schemeClr val="bg1"/>
                </a:solidFill>
              </a:rPr>
              <a:t>Seal the edges with dirt.  When the plastic starts to disintegrate (~6 weeks), remove.  </a:t>
            </a:r>
          </a:p>
          <a:p>
            <a:pPr eaLnBrk="1" hangingPunct="1"/>
            <a:r>
              <a:rPr lang="en-US" altLang="en-US">
                <a:solidFill>
                  <a:schemeClr val="bg1"/>
                </a:solidFill>
              </a:rPr>
              <a:t>Many seeds will have sprouted and then be cooked by the heat.</a:t>
            </a:r>
          </a:p>
          <a:p>
            <a:pPr eaLnBrk="1" hangingPunct="1"/>
            <a:r>
              <a:rPr lang="en-US" altLang="en-US">
                <a:solidFill>
                  <a:schemeClr val="bg1"/>
                </a:solidFill>
              </a:rPr>
              <a:t>Be careful not to position the plastic over the roots of trees or other desirable plants.</a:t>
            </a:r>
          </a:p>
          <a:p>
            <a:pPr eaLnBrk="1" hangingPunct="1"/>
            <a:r>
              <a:rPr lang="en-US" altLang="en-US">
                <a:solidFill>
                  <a:schemeClr val="bg1"/>
                </a:solidFill>
              </a:rPr>
              <a:t>Temps can rise up to 160 degrees.</a:t>
            </a:r>
          </a:p>
        </p:txBody>
      </p:sp>
      <p:sp>
        <p:nvSpPr>
          <p:cNvPr id="103430" name="Rectangle 4">
            <a:extLst>
              <a:ext uri="{FF2B5EF4-FFF2-40B4-BE49-F238E27FC236}">
                <a16:creationId xmlns:a16="http://schemas.microsoft.com/office/drawing/2014/main" id="{36F811B7-15A9-467E-A529-D293A856EE1C}"/>
              </a:ext>
            </a:extLst>
          </p:cNvPr>
          <p:cNvSpPr>
            <a:spLocks noGrp="1" noChangeArrowheads="1"/>
          </p:cNvSpPr>
          <p:nvPr>
            <p:ph type="title"/>
          </p:nvPr>
        </p:nvSpPr>
        <p:spPr/>
        <p:txBody>
          <a:bodyPr/>
          <a:lstStyle/>
          <a:p>
            <a:pPr eaLnBrk="1" hangingPunct="1"/>
            <a:r>
              <a:rPr lang="en-US" altLang="en-US">
                <a:solidFill>
                  <a:srgbClr val="CCFF66"/>
                </a:solidFill>
              </a:rPr>
              <a:t>Weeding Tip #1</a:t>
            </a:r>
          </a:p>
        </p:txBody>
      </p:sp>
    </p:spTree>
  </p:cSld>
  <p:clrMapOvr>
    <a:masterClrMapping/>
  </p:clrMapOvr>
  <p:transition advTm="16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ate Placeholder 3">
            <a:extLst>
              <a:ext uri="{FF2B5EF4-FFF2-40B4-BE49-F238E27FC236}">
                <a16:creationId xmlns:a16="http://schemas.microsoft.com/office/drawing/2014/main" id="{45FAB5CC-62B3-4A70-9F79-8BB54A72AD2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5C24DAB-B7C5-4A31-807F-6522DA09B76B}"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04451" name="Slide Number Placeholder 5">
            <a:extLst>
              <a:ext uri="{FF2B5EF4-FFF2-40B4-BE49-F238E27FC236}">
                <a16:creationId xmlns:a16="http://schemas.microsoft.com/office/drawing/2014/main" id="{DA6E9D72-1101-46F1-92A6-53984D8CD5D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CC61FDF-0EC2-400A-BBB8-96CE37E9ADDD}" type="slidenum">
              <a:rPr lang="en-US" altLang="en-US" b="0" i="0">
                <a:solidFill>
                  <a:schemeClr val="accent2"/>
                </a:solidFill>
                <a:latin typeface="Garamond" panose="02020404030301010803" pitchFamily="18" charset="0"/>
              </a:rPr>
              <a:pPr eaLnBrk="1" hangingPunct="1"/>
              <a:t>66</a:t>
            </a:fld>
            <a:endParaRPr lang="en-US" altLang="en-US" b="0" i="0">
              <a:solidFill>
                <a:schemeClr val="accent2"/>
              </a:solidFill>
              <a:latin typeface="Garamond" panose="02020404030301010803" pitchFamily="18" charset="0"/>
            </a:endParaRPr>
          </a:p>
        </p:txBody>
      </p:sp>
      <p:sp>
        <p:nvSpPr>
          <p:cNvPr id="104452" name="Rectangle 2">
            <a:extLst>
              <a:ext uri="{FF2B5EF4-FFF2-40B4-BE49-F238E27FC236}">
                <a16:creationId xmlns:a16="http://schemas.microsoft.com/office/drawing/2014/main" id="{CC16EC8C-5A54-4A43-8A33-58A0BE13CFBF}"/>
              </a:ext>
            </a:extLst>
          </p:cNvPr>
          <p:cNvSpPr>
            <a:spLocks noGrp="1" noChangeArrowheads="1"/>
          </p:cNvSpPr>
          <p:nvPr>
            <p:ph type="title"/>
          </p:nvPr>
        </p:nvSpPr>
        <p:spPr>
          <a:xfrm>
            <a:off x="3276600" y="0"/>
            <a:ext cx="5410200" cy="1066800"/>
          </a:xfrm>
        </p:spPr>
        <p:txBody>
          <a:bodyPr/>
          <a:lstStyle/>
          <a:p>
            <a:pPr eaLnBrk="1" hangingPunct="1"/>
            <a:r>
              <a:rPr lang="en-US" altLang="en-US"/>
              <a:t>Weeding Tip #2</a:t>
            </a:r>
          </a:p>
        </p:txBody>
      </p:sp>
      <p:sp>
        <p:nvSpPr>
          <p:cNvPr id="104453" name="Rectangle 3">
            <a:extLst>
              <a:ext uri="{FF2B5EF4-FFF2-40B4-BE49-F238E27FC236}">
                <a16:creationId xmlns:a16="http://schemas.microsoft.com/office/drawing/2014/main" id="{60E7F66E-614C-47B9-B5D8-910E3A61893C}"/>
              </a:ext>
            </a:extLst>
          </p:cNvPr>
          <p:cNvSpPr>
            <a:spLocks noGrp="1" noChangeArrowheads="1"/>
          </p:cNvSpPr>
          <p:nvPr>
            <p:ph type="body" idx="1"/>
          </p:nvPr>
        </p:nvSpPr>
        <p:spPr>
          <a:xfrm>
            <a:off x="1143000" y="685800"/>
            <a:ext cx="8001000" cy="2133600"/>
          </a:xfrm>
        </p:spPr>
        <p:txBody>
          <a:bodyPr/>
          <a:lstStyle/>
          <a:p>
            <a:pPr eaLnBrk="1" hangingPunct="1">
              <a:lnSpc>
                <a:spcPct val="90000"/>
              </a:lnSpc>
              <a:spcBef>
                <a:spcPct val="0"/>
              </a:spcBef>
              <a:buClrTx/>
              <a:buSzTx/>
              <a:buFontTx/>
              <a:buNone/>
            </a:pPr>
            <a:r>
              <a:rPr lang="en-US" altLang="en-US"/>
              <a:t>     		One member with a Bermuda grass lawn 		uses 10” aluminum flashing to line the sides of the flower beds.  This helps to prevents the roots from running underground.  She then keeps the grass 1 foot away from the beds using a shovel and occasional use of Round-Up.</a:t>
            </a:r>
          </a:p>
          <a:p>
            <a:pPr eaLnBrk="1" hangingPunct="1">
              <a:lnSpc>
                <a:spcPct val="90000"/>
              </a:lnSpc>
            </a:pPr>
            <a:endParaRPr lang="en-US" altLang="en-US"/>
          </a:p>
        </p:txBody>
      </p:sp>
      <p:pic>
        <p:nvPicPr>
          <p:cNvPr id="104454" name="Picture 4" descr="Aluminum">
            <a:extLst>
              <a:ext uri="{FF2B5EF4-FFF2-40B4-BE49-F238E27FC236}">
                <a16:creationId xmlns:a16="http://schemas.microsoft.com/office/drawing/2014/main" id="{CA1E097C-5DF4-4942-BF2B-AD2DC5E1B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0350"/>
            <a:ext cx="5410200" cy="4057650"/>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04455" name="Picture 5" descr="Irises In Shade_3">
            <a:extLst>
              <a:ext uri="{FF2B5EF4-FFF2-40B4-BE49-F238E27FC236}">
                <a16:creationId xmlns:a16="http://schemas.microsoft.com/office/drawing/2014/main" id="{9E6E5151-9F69-46DC-8468-2E82330C02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790825"/>
            <a:ext cx="3614738" cy="4067175"/>
          </a:xfrm>
          <a:prstGeom prst="rect">
            <a:avLst/>
          </a:prstGeom>
          <a:noFill/>
          <a:ln w="381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514054" name="Line 6">
            <a:extLst>
              <a:ext uri="{FF2B5EF4-FFF2-40B4-BE49-F238E27FC236}">
                <a16:creationId xmlns:a16="http://schemas.microsoft.com/office/drawing/2014/main" id="{8563298B-36BB-48A6-854D-0836C0CE0599}"/>
              </a:ext>
            </a:extLst>
          </p:cNvPr>
          <p:cNvSpPr>
            <a:spLocks noChangeShapeType="1"/>
          </p:cNvSpPr>
          <p:nvPr/>
        </p:nvSpPr>
        <p:spPr bwMode="auto">
          <a:xfrm>
            <a:off x="3657600" y="4724400"/>
            <a:ext cx="0" cy="1524000"/>
          </a:xfrm>
          <a:prstGeom prst="line">
            <a:avLst/>
          </a:prstGeom>
          <a:noFill/>
          <a:ln w="57150">
            <a:solidFill>
              <a:srgbClr val="FFFF00"/>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pPr>
              <a:defRPr/>
            </a:pPr>
            <a:endParaRPr lang="en-US">
              <a:effectLst>
                <a:outerShdw blurRad="38100" dist="38100" dir="2700000" algn="tl">
                  <a:srgbClr val="000000">
                    <a:alpha val="43137"/>
                  </a:srgbClr>
                </a:outerShdw>
              </a:effectLst>
              <a:cs typeface="Arial" charset="0"/>
            </a:endParaRPr>
          </a:p>
        </p:txBody>
      </p:sp>
    </p:spTree>
  </p:cSld>
  <p:clrMapOvr>
    <a:masterClrMapping/>
  </p:clrMapOvr>
  <p:transition advTm="1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3">
            <a:extLst>
              <a:ext uri="{FF2B5EF4-FFF2-40B4-BE49-F238E27FC236}">
                <a16:creationId xmlns:a16="http://schemas.microsoft.com/office/drawing/2014/main" id="{EA3195EC-B226-422C-A36D-E7EC8D8F491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2D52C4D7-05AD-405A-9F9C-D9D5EB24AA54}"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30051" name="Slide Number Placeholder 5">
            <a:extLst>
              <a:ext uri="{FF2B5EF4-FFF2-40B4-BE49-F238E27FC236}">
                <a16:creationId xmlns:a16="http://schemas.microsoft.com/office/drawing/2014/main" id="{CB58C359-6F1B-48F5-9789-134E9920287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2796E8A-7478-423F-AB77-8EB67E221DFB}" type="slidenum">
              <a:rPr lang="en-US" altLang="en-US" b="0" i="0">
                <a:solidFill>
                  <a:schemeClr val="accent2"/>
                </a:solidFill>
                <a:latin typeface="Garamond" panose="02020404030301010803" pitchFamily="18" charset="0"/>
              </a:rPr>
              <a:pPr eaLnBrk="1" hangingPunct="1"/>
              <a:t>67</a:t>
            </a:fld>
            <a:endParaRPr lang="en-US" altLang="en-US" b="0" i="0">
              <a:solidFill>
                <a:schemeClr val="accent2"/>
              </a:solidFill>
              <a:latin typeface="Garamond" panose="02020404030301010803" pitchFamily="18" charset="0"/>
            </a:endParaRPr>
          </a:p>
        </p:txBody>
      </p:sp>
      <p:pic>
        <p:nvPicPr>
          <p:cNvPr id="130052" name="Picture 2" descr="Rosemary 2006_04_28b">
            <a:extLst>
              <a:ext uri="{FF2B5EF4-FFF2-40B4-BE49-F238E27FC236}">
                <a16:creationId xmlns:a16="http://schemas.microsoft.com/office/drawing/2014/main" id="{B0FE2783-A055-4B20-9C32-AC011A88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3">
            <a:extLst>
              <a:ext uri="{FF2B5EF4-FFF2-40B4-BE49-F238E27FC236}">
                <a16:creationId xmlns:a16="http://schemas.microsoft.com/office/drawing/2014/main" id="{DE456AEB-F439-4C73-A710-04FD95609D90}"/>
              </a:ext>
            </a:extLst>
          </p:cNvPr>
          <p:cNvSpPr>
            <a:spLocks noGrp="1" noChangeArrowheads="1"/>
          </p:cNvSpPr>
          <p:nvPr>
            <p:ph type="title"/>
          </p:nvPr>
        </p:nvSpPr>
        <p:spPr>
          <a:xfrm>
            <a:off x="762000" y="-152400"/>
            <a:ext cx="7696200" cy="685800"/>
          </a:xfrm>
        </p:spPr>
        <p:txBody>
          <a:bodyPr/>
          <a:lstStyle/>
          <a:p>
            <a:pPr eaLnBrk="1" hangingPunct="1"/>
            <a:r>
              <a:rPr lang="en-US" altLang="en-US" sz="3800"/>
              <a:t>Mesilla Valley Iris Society</a:t>
            </a:r>
          </a:p>
        </p:txBody>
      </p:sp>
      <p:sp>
        <p:nvSpPr>
          <p:cNvPr id="130054" name="Rectangle 4">
            <a:extLst>
              <a:ext uri="{FF2B5EF4-FFF2-40B4-BE49-F238E27FC236}">
                <a16:creationId xmlns:a16="http://schemas.microsoft.com/office/drawing/2014/main" id="{B2680EB2-683E-4001-B280-FA25CACE5368}"/>
              </a:ext>
            </a:extLst>
          </p:cNvPr>
          <p:cNvSpPr>
            <a:spLocks noGrp="1" noChangeArrowheads="1"/>
          </p:cNvSpPr>
          <p:nvPr>
            <p:ph type="body" idx="1"/>
          </p:nvPr>
        </p:nvSpPr>
        <p:spPr>
          <a:xfrm>
            <a:off x="0" y="609600"/>
            <a:ext cx="9144000" cy="1371600"/>
          </a:xfrm>
          <a:solidFill>
            <a:srgbClr val="FEE0C2"/>
          </a:solidFill>
        </p:spPr>
        <p:txBody>
          <a:bodyPr/>
          <a:lstStyle/>
          <a:p>
            <a:pPr eaLnBrk="1" hangingPunct="1">
              <a:buFont typeface="Wingdings" panose="05000000000000000000" pitchFamily="2" charset="2"/>
              <a:buNone/>
            </a:pPr>
            <a:r>
              <a:rPr lang="en-US" altLang="en-US" sz="2800">
                <a:solidFill>
                  <a:schemeClr val="tx1"/>
                </a:solidFill>
              </a:rPr>
              <a:t>   The Mesilla Valley Iris Society of Las Cruces, NM was established in 1971 as an affiliate of the American Iris Society (AIS).  </a:t>
            </a:r>
          </a:p>
        </p:txBody>
      </p:sp>
      <p:sp>
        <p:nvSpPr>
          <p:cNvPr id="130055" name="Text Box 5">
            <a:extLst>
              <a:ext uri="{FF2B5EF4-FFF2-40B4-BE49-F238E27FC236}">
                <a16:creationId xmlns:a16="http://schemas.microsoft.com/office/drawing/2014/main" id="{E2E29A7F-84CD-41ED-AC12-11A9BA5B8214}"/>
              </a:ext>
            </a:extLst>
          </p:cNvPr>
          <p:cNvSpPr txBox="1">
            <a:spLocks noChangeArrowheads="1"/>
          </p:cNvSpPr>
          <p:nvPr/>
        </p:nvSpPr>
        <p:spPr bwMode="auto">
          <a:xfrm>
            <a:off x="0" y="5122863"/>
            <a:ext cx="9144000" cy="2308324"/>
          </a:xfrm>
          <a:prstGeom prst="rect">
            <a:avLst/>
          </a:prstGeom>
          <a:solidFill>
            <a:srgbClr val="FEE0C2"/>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algn="l" eaLnBrk="1" hangingPunct="1">
              <a:spcBef>
                <a:spcPct val="50000"/>
              </a:spcBef>
            </a:pPr>
            <a:r>
              <a:rPr lang="en-US" altLang="en-US" sz="2400" i="0" dirty="0">
                <a:solidFill>
                  <a:schemeClr val="tx1"/>
                </a:solidFill>
                <a:latin typeface="Arial" panose="020B0604020202020204" pitchFamily="34" charset="0"/>
              </a:rPr>
              <a:t>The goal was to share our mutual interest in these wonderful flowers and to promote public interest. The Society is sponsored through Region 23 of the AIS.  </a:t>
            </a:r>
          </a:p>
          <a:p>
            <a:pPr algn="l" eaLnBrk="1" hangingPunct="1">
              <a:spcBef>
                <a:spcPct val="50000"/>
              </a:spcBef>
            </a:pPr>
            <a:r>
              <a:rPr lang="en-US" altLang="en-US" sz="2400" i="0" dirty="0">
                <a:solidFill>
                  <a:schemeClr val="tx1"/>
                </a:solidFill>
                <a:latin typeface="Arial" panose="020B0604020202020204" pitchFamily="34" charset="0"/>
              </a:rPr>
              <a:t>Visit our web site at    aisregion23.com</a:t>
            </a:r>
          </a:p>
          <a:p>
            <a:pPr algn="l" eaLnBrk="1" hangingPunct="1">
              <a:spcBef>
                <a:spcPct val="50000"/>
              </a:spcBef>
            </a:pPr>
            <a:endParaRPr lang="en-US" altLang="en-US" sz="2400" i="0" dirty="0">
              <a:solidFill>
                <a:schemeClr val="tx1"/>
              </a:solidFill>
              <a:latin typeface="Arial" panose="020B0604020202020204" pitchFamily="34" charset="0"/>
            </a:endParaRPr>
          </a:p>
        </p:txBody>
      </p:sp>
    </p:spTree>
  </p:cSld>
  <p:clrMapOvr>
    <a:masterClrMapping/>
  </p:clrMapOvr>
  <p:transition advTm="13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Date Placeholder 3">
            <a:extLst>
              <a:ext uri="{FF2B5EF4-FFF2-40B4-BE49-F238E27FC236}">
                <a16:creationId xmlns:a16="http://schemas.microsoft.com/office/drawing/2014/main" id="{F4ADDC2C-B86D-499F-BEBE-DB5A573BA69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DED83A2-3448-41ED-8071-32B010974D9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37219" name="Slide Number Placeholder 5">
            <a:extLst>
              <a:ext uri="{FF2B5EF4-FFF2-40B4-BE49-F238E27FC236}">
                <a16:creationId xmlns:a16="http://schemas.microsoft.com/office/drawing/2014/main" id="{4C1681A9-E9B1-41A3-BF09-286EAD95B0CD}"/>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FFF3136-143C-4A88-B440-8049A664DC79}" type="slidenum">
              <a:rPr lang="en-US" altLang="en-US" b="0" i="0">
                <a:solidFill>
                  <a:schemeClr val="accent2"/>
                </a:solidFill>
                <a:latin typeface="Garamond" panose="02020404030301010803" pitchFamily="18" charset="0"/>
              </a:rPr>
              <a:pPr eaLnBrk="1" hangingPunct="1"/>
              <a:t>68</a:t>
            </a:fld>
            <a:endParaRPr lang="en-US" altLang="en-US" b="0" i="0">
              <a:solidFill>
                <a:schemeClr val="accent2"/>
              </a:solidFill>
              <a:latin typeface="Garamond" panose="02020404030301010803" pitchFamily="18" charset="0"/>
            </a:endParaRPr>
          </a:p>
        </p:txBody>
      </p:sp>
      <p:sp>
        <p:nvSpPr>
          <p:cNvPr id="137220" name="Rectangle 2">
            <a:extLst>
              <a:ext uri="{FF2B5EF4-FFF2-40B4-BE49-F238E27FC236}">
                <a16:creationId xmlns:a16="http://schemas.microsoft.com/office/drawing/2014/main" id="{B46A4F0C-781D-47C8-882C-529E7EB3EB7B}"/>
              </a:ext>
            </a:extLst>
          </p:cNvPr>
          <p:cNvSpPr>
            <a:spLocks noGrp="1" noChangeArrowheads="1"/>
          </p:cNvSpPr>
          <p:nvPr>
            <p:ph type="title"/>
          </p:nvPr>
        </p:nvSpPr>
        <p:spPr>
          <a:xfrm>
            <a:off x="4800600" y="0"/>
            <a:ext cx="4343400" cy="1322388"/>
          </a:xfrm>
        </p:spPr>
        <p:txBody>
          <a:bodyPr/>
          <a:lstStyle/>
          <a:p>
            <a:pPr eaLnBrk="1" hangingPunct="1"/>
            <a:r>
              <a:rPr lang="en-US" altLang="en-US" sz="3800"/>
              <a:t>Annual Rhizome Sale</a:t>
            </a:r>
          </a:p>
        </p:txBody>
      </p:sp>
      <p:sp>
        <p:nvSpPr>
          <p:cNvPr id="137221" name="Rectangle 3">
            <a:extLst>
              <a:ext uri="{FF2B5EF4-FFF2-40B4-BE49-F238E27FC236}">
                <a16:creationId xmlns:a16="http://schemas.microsoft.com/office/drawing/2014/main" id="{89EC94B4-A672-4724-8B3C-C46C381FBA1B}"/>
              </a:ext>
            </a:extLst>
          </p:cNvPr>
          <p:cNvSpPr>
            <a:spLocks noGrp="1" noChangeArrowheads="1"/>
          </p:cNvSpPr>
          <p:nvPr>
            <p:ph type="body" idx="1"/>
          </p:nvPr>
        </p:nvSpPr>
        <p:spPr>
          <a:xfrm>
            <a:off x="4800600" y="1295400"/>
            <a:ext cx="4343400" cy="4302125"/>
          </a:xfrm>
        </p:spPr>
        <p:txBody>
          <a:bodyPr/>
          <a:lstStyle/>
          <a:p>
            <a:pPr eaLnBrk="1" hangingPunct="1"/>
            <a:r>
              <a:rPr lang="en-US" altLang="en-US"/>
              <a:t>Usually held the weekend after Labor Day weekend in the Mesilla Valley Mall</a:t>
            </a:r>
          </a:p>
          <a:p>
            <a:pPr eaLnBrk="1" hangingPunct="1"/>
            <a:r>
              <a:rPr lang="en-US" altLang="en-US"/>
              <a:t>Over 100 named cultivars.</a:t>
            </a:r>
          </a:p>
        </p:txBody>
      </p:sp>
      <p:pic>
        <p:nvPicPr>
          <p:cNvPr id="137222" name="Picture 4" descr="IMG_5259">
            <a:extLst>
              <a:ext uri="{FF2B5EF4-FFF2-40B4-BE49-F238E27FC236}">
                <a16:creationId xmlns:a16="http://schemas.microsoft.com/office/drawing/2014/main" id="{5952A1B8-30B2-4BF0-BF8A-C07310E07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4724400" cy="35052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37223" name="Picture 5" descr="IMG_5268">
            <a:extLst>
              <a:ext uri="{FF2B5EF4-FFF2-40B4-BE49-F238E27FC236}">
                <a16:creationId xmlns:a16="http://schemas.microsoft.com/office/drawing/2014/main" id="{06635B69-C46D-4FA8-8D7E-6E83ED934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4724400" cy="35433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37224" name="Picture 6" descr="IMG_5270">
            <a:extLst>
              <a:ext uri="{FF2B5EF4-FFF2-40B4-BE49-F238E27FC236}">
                <a16:creationId xmlns:a16="http://schemas.microsoft.com/office/drawing/2014/main" id="{61D2F23A-8EDA-4556-AB98-3495C3206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Date Placeholder 3">
            <a:extLst>
              <a:ext uri="{FF2B5EF4-FFF2-40B4-BE49-F238E27FC236}">
                <a16:creationId xmlns:a16="http://schemas.microsoft.com/office/drawing/2014/main" id="{5F40E303-DBB2-40B5-A84A-85F773C4D6D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2B65A31-E7D1-4397-9975-B0E956C89E5F}"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45411" name="Slide Number Placeholder 5">
            <a:extLst>
              <a:ext uri="{FF2B5EF4-FFF2-40B4-BE49-F238E27FC236}">
                <a16:creationId xmlns:a16="http://schemas.microsoft.com/office/drawing/2014/main" id="{E6093C1D-BDBB-4462-810C-3EC78ADB4A08}"/>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9C620CA-BBDA-4790-851E-B8F7F88302F8}" type="slidenum">
              <a:rPr lang="en-US" altLang="en-US" b="0" i="0">
                <a:solidFill>
                  <a:schemeClr val="accent2"/>
                </a:solidFill>
                <a:latin typeface="Garamond" panose="02020404030301010803" pitchFamily="18" charset="0"/>
              </a:rPr>
              <a:pPr eaLnBrk="1" hangingPunct="1"/>
              <a:t>69</a:t>
            </a:fld>
            <a:endParaRPr lang="en-US" altLang="en-US" b="0" i="0">
              <a:solidFill>
                <a:schemeClr val="accent2"/>
              </a:solidFill>
              <a:latin typeface="Garamond" panose="02020404030301010803" pitchFamily="18" charset="0"/>
            </a:endParaRPr>
          </a:p>
        </p:txBody>
      </p:sp>
      <p:sp>
        <p:nvSpPr>
          <p:cNvPr id="145412" name="Rectangle 2">
            <a:extLst>
              <a:ext uri="{FF2B5EF4-FFF2-40B4-BE49-F238E27FC236}">
                <a16:creationId xmlns:a16="http://schemas.microsoft.com/office/drawing/2014/main" id="{B0399997-F2D9-4A40-A2B3-0AE2BE85C752}"/>
              </a:ext>
            </a:extLst>
          </p:cNvPr>
          <p:cNvSpPr>
            <a:spLocks noGrp="1" noChangeArrowheads="1"/>
          </p:cNvSpPr>
          <p:nvPr>
            <p:ph type="title"/>
          </p:nvPr>
        </p:nvSpPr>
        <p:spPr>
          <a:xfrm>
            <a:off x="3733800" y="0"/>
            <a:ext cx="5410200" cy="1322388"/>
          </a:xfrm>
        </p:spPr>
        <p:txBody>
          <a:bodyPr/>
          <a:lstStyle/>
          <a:p>
            <a:pPr eaLnBrk="1" hangingPunct="1"/>
            <a:r>
              <a:rPr lang="en-US" altLang="en-US" sz="3800"/>
              <a:t>MVIS Yearly Events</a:t>
            </a:r>
          </a:p>
        </p:txBody>
      </p:sp>
      <p:sp>
        <p:nvSpPr>
          <p:cNvPr id="145413" name="Rectangle 3">
            <a:extLst>
              <a:ext uri="{FF2B5EF4-FFF2-40B4-BE49-F238E27FC236}">
                <a16:creationId xmlns:a16="http://schemas.microsoft.com/office/drawing/2014/main" id="{C61E8716-5B8B-4396-8ECF-265D66BBB383}"/>
              </a:ext>
            </a:extLst>
          </p:cNvPr>
          <p:cNvSpPr>
            <a:spLocks noGrp="1" noChangeArrowheads="1"/>
          </p:cNvSpPr>
          <p:nvPr>
            <p:ph type="body" idx="1"/>
          </p:nvPr>
        </p:nvSpPr>
        <p:spPr>
          <a:xfrm>
            <a:off x="4191000" y="838200"/>
            <a:ext cx="4724400" cy="4302125"/>
          </a:xfrm>
        </p:spPr>
        <p:txBody>
          <a:bodyPr/>
          <a:lstStyle/>
          <a:p>
            <a:pPr eaLnBrk="1" hangingPunct="1"/>
            <a:r>
              <a:rPr lang="en-US" altLang="en-US"/>
              <a:t>Annual Spring Show</a:t>
            </a:r>
          </a:p>
          <a:p>
            <a:pPr eaLnBrk="1" hangingPunct="1"/>
            <a:r>
              <a:rPr lang="en-US" altLang="en-US"/>
              <a:t>Big Dig</a:t>
            </a:r>
          </a:p>
          <a:p>
            <a:pPr eaLnBrk="1" hangingPunct="1"/>
            <a:r>
              <a:rPr lang="en-US" altLang="en-US"/>
              <a:t>Annual rhizome sale</a:t>
            </a:r>
          </a:p>
          <a:p>
            <a:pPr eaLnBrk="1" hangingPunct="1"/>
            <a:r>
              <a:rPr lang="en-US" altLang="en-US"/>
              <a:t>Sharing irises</a:t>
            </a:r>
          </a:p>
          <a:p>
            <a:pPr eaLnBrk="1" hangingPunct="1"/>
            <a:r>
              <a:rPr lang="en-US" altLang="en-US"/>
              <a:t>Discussion</a:t>
            </a:r>
          </a:p>
          <a:p>
            <a:pPr eaLnBrk="1" hangingPunct="1"/>
            <a:r>
              <a:rPr lang="en-US" altLang="en-US"/>
              <a:t>Slide show programs </a:t>
            </a:r>
          </a:p>
          <a:p>
            <a:pPr eaLnBrk="1" hangingPunct="1"/>
            <a:r>
              <a:rPr lang="en-US" altLang="en-US"/>
              <a:t>Garden Tours</a:t>
            </a:r>
          </a:p>
        </p:txBody>
      </p:sp>
      <p:pic>
        <p:nvPicPr>
          <p:cNvPr id="145414" name="Picture 4" descr="02Table">
            <a:extLst>
              <a:ext uri="{FF2B5EF4-FFF2-40B4-BE49-F238E27FC236}">
                <a16:creationId xmlns:a16="http://schemas.microsoft.com/office/drawing/2014/main" id="{153A319A-8BBB-4FE9-8524-535BFE7B0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3400"/>
            <a:ext cx="3886200" cy="25146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145415" name="Picture 5" descr="Iris Sale_Boxed Irises 2005">
            <a:extLst>
              <a:ext uri="{FF2B5EF4-FFF2-40B4-BE49-F238E27FC236}">
                <a16:creationId xmlns:a16="http://schemas.microsoft.com/office/drawing/2014/main" id="{22CA081B-5508-43AD-A74D-6C4ADB005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3886200" cy="2097088"/>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5416" name="Picture 7" descr="Maxines House  2006_04_23">
            <a:extLst>
              <a:ext uri="{FF2B5EF4-FFF2-40B4-BE49-F238E27FC236}">
                <a16:creationId xmlns:a16="http://schemas.microsoft.com/office/drawing/2014/main" id="{BCC43BBC-186F-47A1-85D2-9A9358C13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1200"/>
            <a:ext cx="3886200" cy="2286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145417" name="Picture 6" descr="NM Contigent">
            <a:extLst>
              <a:ext uri="{FF2B5EF4-FFF2-40B4-BE49-F238E27FC236}">
                <a16:creationId xmlns:a16="http://schemas.microsoft.com/office/drawing/2014/main" id="{05CA4094-AF63-4187-8037-D9A51B8B6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962400"/>
            <a:ext cx="5156200" cy="28956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7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a:extLst>
              <a:ext uri="{FF2B5EF4-FFF2-40B4-BE49-F238E27FC236}">
                <a16:creationId xmlns:a16="http://schemas.microsoft.com/office/drawing/2014/main" id="{1E8F0DA0-21D4-4751-B86E-3E6E42704C5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66181F6-48AF-440F-ACC6-F27DBA83BDA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36867" name="Slide Number Placeholder 5">
            <a:extLst>
              <a:ext uri="{FF2B5EF4-FFF2-40B4-BE49-F238E27FC236}">
                <a16:creationId xmlns:a16="http://schemas.microsoft.com/office/drawing/2014/main" id="{CD93D6EA-F43A-45C2-8B1B-C3054534BE88}"/>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991EF87-CA86-4715-BA05-021AA6C192BF}" type="slidenum">
              <a:rPr lang="en-US" altLang="en-US" b="0" i="0">
                <a:solidFill>
                  <a:schemeClr val="accent2"/>
                </a:solidFill>
                <a:latin typeface="Garamond" panose="02020404030301010803" pitchFamily="18" charset="0"/>
              </a:rPr>
              <a:pPr eaLnBrk="1" hangingPunct="1"/>
              <a:t>7</a:t>
            </a:fld>
            <a:endParaRPr lang="en-US" altLang="en-US" b="0" i="0">
              <a:solidFill>
                <a:schemeClr val="accent2"/>
              </a:solidFill>
              <a:latin typeface="Garamond" panose="02020404030301010803" pitchFamily="18" charset="0"/>
            </a:endParaRPr>
          </a:p>
        </p:txBody>
      </p:sp>
      <p:sp>
        <p:nvSpPr>
          <p:cNvPr id="36868" name="Rectangle 2">
            <a:extLst>
              <a:ext uri="{FF2B5EF4-FFF2-40B4-BE49-F238E27FC236}">
                <a16:creationId xmlns:a16="http://schemas.microsoft.com/office/drawing/2014/main" id="{3B5A95C1-C7B4-4A22-99DC-91D782531565}"/>
              </a:ext>
            </a:extLst>
          </p:cNvPr>
          <p:cNvSpPr>
            <a:spLocks noGrp="1" noChangeArrowheads="1"/>
          </p:cNvSpPr>
          <p:nvPr>
            <p:ph type="title"/>
          </p:nvPr>
        </p:nvSpPr>
        <p:spPr/>
        <p:txBody>
          <a:bodyPr/>
          <a:lstStyle/>
          <a:p>
            <a:pPr eaLnBrk="1" hangingPunct="1"/>
            <a:r>
              <a:rPr lang="en-US" altLang="en-US"/>
              <a:t>Medians</a:t>
            </a:r>
          </a:p>
        </p:txBody>
      </p:sp>
      <p:sp>
        <p:nvSpPr>
          <p:cNvPr id="151555" name="Rectangle 3">
            <a:extLst>
              <a:ext uri="{FF2B5EF4-FFF2-40B4-BE49-F238E27FC236}">
                <a16:creationId xmlns:a16="http://schemas.microsoft.com/office/drawing/2014/main" id="{CBD850B7-2381-4473-8347-065CB7B229BA}"/>
              </a:ext>
            </a:extLst>
          </p:cNvPr>
          <p:cNvSpPr>
            <a:spLocks noGrp="1" noChangeArrowheads="1"/>
          </p:cNvSpPr>
          <p:nvPr>
            <p:ph type="body" idx="1"/>
          </p:nvPr>
        </p:nvSpPr>
        <p:spPr>
          <a:xfrm>
            <a:off x="4876800" y="990600"/>
            <a:ext cx="4114800" cy="5368925"/>
          </a:xfrm>
        </p:spPr>
        <p:txBody>
          <a:bodyPr/>
          <a:lstStyle/>
          <a:p>
            <a:pPr eaLnBrk="1" hangingPunct="1">
              <a:buFont typeface="Wingdings" panose="05000000000000000000" pitchFamily="2" charset="2"/>
              <a:buNone/>
            </a:pPr>
            <a:r>
              <a:rPr lang="en-US" altLang="en-US" sz="2800" b="0"/>
              <a:t>   </a:t>
            </a:r>
            <a:r>
              <a:rPr lang="en-US" altLang="en-US" sz="2800"/>
              <a:t>Medians is a term that refers to several classes:</a:t>
            </a:r>
          </a:p>
          <a:p>
            <a:pPr lvl="1" eaLnBrk="1" hangingPunct="1"/>
            <a:r>
              <a:rPr lang="en-US" altLang="en-US" sz="2800"/>
              <a:t>Standard Dwarf Bearded (SDB) </a:t>
            </a:r>
          </a:p>
          <a:p>
            <a:pPr lvl="1" eaLnBrk="1" hangingPunct="1"/>
            <a:r>
              <a:rPr lang="en-US" altLang="en-US" sz="2800"/>
              <a:t>Intermediate Bearded (IB) </a:t>
            </a:r>
          </a:p>
          <a:p>
            <a:pPr lvl="1" eaLnBrk="1" hangingPunct="1"/>
            <a:r>
              <a:rPr lang="en-US" altLang="en-US" sz="2800"/>
              <a:t>Border Bearded (BB)</a:t>
            </a:r>
          </a:p>
          <a:p>
            <a:pPr lvl="1" eaLnBrk="1" hangingPunct="1"/>
            <a:r>
              <a:rPr lang="en-US" altLang="en-US" sz="2800"/>
              <a:t>Miniature Tall Bearded (MTB)</a:t>
            </a:r>
          </a:p>
        </p:txBody>
      </p:sp>
      <p:sp>
        <p:nvSpPr>
          <p:cNvPr id="240643" name="Text Box 3">
            <a:extLst>
              <a:ext uri="{FF2B5EF4-FFF2-40B4-BE49-F238E27FC236}">
                <a16:creationId xmlns:a16="http://schemas.microsoft.com/office/drawing/2014/main" id="{648B9618-D4CA-4340-8211-0EA756D52A84}"/>
              </a:ext>
            </a:extLst>
          </p:cNvPr>
          <p:cNvSpPr txBox="1">
            <a:spLocks noChangeArrowheads="1"/>
          </p:cNvSpPr>
          <p:nvPr/>
        </p:nvSpPr>
        <p:spPr bwMode="auto">
          <a:xfrm>
            <a:off x="2198688" y="6491288"/>
            <a:ext cx="15906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dirty="0">
                <a:solidFill>
                  <a:srgbClr val="990000"/>
                </a:solidFill>
                <a:effectLst>
                  <a:outerShdw blurRad="38100" dist="38100" dir="2700000" algn="tl">
                    <a:srgbClr val="000000">
                      <a:alpha val="43137"/>
                    </a:srgbClr>
                  </a:outerShdw>
                </a:effectLst>
                <a:cs typeface="Arial" charset="0"/>
              </a:rPr>
              <a:t>Dividing Line, MTB</a:t>
            </a:r>
          </a:p>
        </p:txBody>
      </p:sp>
      <p:pic>
        <p:nvPicPr>
          <p:cNvPr id="36871" name="Picture 2">
            <a:extLst>
              <a:ext uri="{FF2B5EF4-FFF2-40B4-BE49-F238E27FC236}">
                <a16:creationId xmlns:a16="http://schemas.microsoft.com/office/drawing/2014/main" id="{7E9B042B-DEFE-4291-BA0F-70DBBC6DF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9088"/>
            <a:ext cx="367665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000">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1555">
                                            <p:txEl>
                                              <p:pRg st="1" end="1"/>
                                            </p:txEl>
                                          </p:spTgt>
                                        </p:tgtEl>
                                        <p:attrNameLst>
                                          <p:attrName>style.visibility</p:attrName>
                                        </p:attrNameLst>
                                      </p:cBhvr>
                                      <p:to>
                                        <p:strVal val="visible"/>
                                      </p:to>
                                    </p:set>
                                    <p:animEffect transition="in" filter="diamond(in)">
                                      <p:cBhvr>
                                        <p:cTn id="7" dur="2000"/>
                                        <p:tgtEl>
                                          <p:spTgt spid="151555">
                                            <p:txEl>
                                              <p:pRg st="1" end="1"/>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51555">
                                            <p:txEl>
                                              <p:pRg st="2" end="2"/>
                                            </p:txEl>
                                          </p:spTgt>
                                        </p:tgtEl>
                                        <p:attrNameLst>
                                          <p:attrName>style.visibility</p:attrName>
                                        </p:attrNameLst>
                                      </p:cBhvr>
                                      <p:to>
                                        <p:strVal val="visible"/>
                                      </p:to>
                                    </p:set>
                                    <p:animEffect transition="in" filter="diamond(in)">
                                      <p:cBhvr>
                                        <p:cTn id="10" dur="2000"/>
                                        <p:tgtEl>
                                          <p:spTgt spid="151555">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1555">
                                            <p:txEl>
                                              <p:pRg st="3" end="3"/>
                                            </p:txEl>
                                          </p:spTgt>
                                        </p:tgtEl>
                                        <p:attrNameLst>
                                          <p:attrName>style.visibility</p:attrName>
                                        </p:attrNameLst>
                                      </p:cBhvr>
                                      <p:to>
                                        <p:strVal val="visible"/>
                                      </p:to>
                                    </p:set>
                                    <p:animEffect transition="in" filter="diamond(in)">
                                      <p:cBhvr>
                                        <p:cTn id="13" dur="2000"/>
                                        <p:tgtEl>
                                          <p:spTgt spid="151555">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51555">
                                            <p:txEl>
                                              <p:pRg st="4" end="4"/>
                                            </p:txEl>
                                          </p:spTgt>
                                        </p:tgtEl>
                                        <p:attrNameLst>
                                          <p:attrName>style.visibility</p:attrName>
                                        </p:attrNameLst>
                                      </p:cBhvr>
                                      <p:to>
                                        <p:strVal val="visible"/>
                                      </p:to>
                                    </p:set>
                                    <p:animEffect transition="in" filter="diamond(in)">
                                      <p:cBhvr>
                                        <p:cTn id="16" dur="2000"/>
                                        <p:tgtEl>
                                          <p:spTgt spid="1515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ate Placeholder 3">
            <a:extLst>
              <a:ext uri="{FF2B5EF4-FFF2-40B4-BE49-F238E27FC236}">
                <a16:creationId xmlns:a16="http://schemas.microsoft.com/office/drawing/2014/main" id="{D130DB5B-34F3-4E2A-9EB4-165974E96C6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4DB8690-AB4E-4266-881E-79C63ABA5334}"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46435" name="Slide Number Placeholder 5">
            <a:extLst>
              <a:ext uri="{FF2B5EF4-FFF2-40B4-BE49-F238E27FC236}">
                <a16:creationId xmlns:a16="http://schemas.microsoft.com/office/drawing/2014/main" id="{518A9B25-A1B9-4B4F-A0AA-D62FA491389B}"/>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5A9CFF3-3D2E-4B56-843C-1E9FBC0BDEBA}" type="slidenum">
              <a:rPr lang="en-US" altLang="en-US" b="0" i="0">
                <a:solidFill>
                  <a:schemeClr val="accent2"/>
                </a:solidFill>
                <a:latin typeface="Garamond" panose="02020404030301010803" pitchFamily="18" charset="0"/>
              </a:rPr>
              <a:pPr eaLnBrk="1" hangingPunct="1"/>
              <a:t>70</a:t>
            </a:fld>
            <a:endParaRPr lang="en-US" altLang="en-US" b="0" i="0">
              <a:solidFill>
                <a:schemeClr val="accent2"/>
              </a:solidFill>
              <a:latin typeface="Garamond" panose="02020404030301010803" pitchFamily="18" charset="0"/>
            </a:endParaRPr>
          </a:p>
        </p:txBody>
      </p:sp>
      <p:sp>
        <p:nvSpPr>
          <p:cNvPr id="146436" name="Rectangle 2">
            <a:extLst>
              <a:ext uri="{FF2B5EF4-FFF2-40B4-BE49-F238E27FC236}">
                <a16:creationId xmlns:a16="http://schemas.microsoft.com/office/drawing/2014/main" id="{840C09FE-150B-4275-9187-B81D04A16C49}"/>
              </a:ext>
            </a:extLst>
          </p:cNvPr>
          <p:cNvSpPr>
            <a:spLocks noGrp="1" noChangeArrowheads="1"/>
          </p:cNvSpPr>
          <p:nvPr>
            <p:ph type="title"/>
          </p:nvPr>
        </p:nvSpPr>
        <p:spPr/>
        <p:txBody>
          <a:bodyPr/>
          <a:lstStyle/>
          <a:p>
            <a:pPr eaLnBrk="1" hangingPunct="1"/>
            <a:r>
              <a:rPr lang="en-US" altLang="en-US"/>
              <a:t>You Too Can Join</a:t>
            </a:r>
          </a:p>
        </p:txBody>
      </p:sp>
      <p:sp>
        <p:nvSpPr>
          <p:cNvPr id="146437" name="Rectangle 3">
            <a:extLst>
              <a:ext uri="{FF2B5EF4-FFF2-40B4-BE49-F238E27FC236}">
                <a16:creationId xmlns:a16="http://schemas.microsoft.com/office/drawing/2014/main" id="{5522D88D-42A8-4580-B832-4859471D9FE0}"/>
              </a:ext>
            </a:extLst>
          </p:cNvPr>
          <p:cNvSpPr>
            <a:spLocks noGrp="1" noChangeArrowheads="1"/>
          </p:cNvSpPr>
          <p:nvPr>
            <p:ph type="body" idx="1"/>
          </p:nvPr>
        </p:nvSpPr>
        <p:spPr>
          <a:xfrm>
            <a:off x="1066800" y="1905000"/>
            <a:ext cx="7924800" cy="4302125"/>
          </a:xfrm>
        </p:spPr>
        <p:txBody>
          <a:bodyPr/>
          <a:lstStyle/>
          <a:p>
            <a:pPr eaLnBrk="1" hangingPunct="1"/>
            <a:r>
              <a:rPr lang="en-US" altLang="en-US" dirty="0"/>
              <a:t>Contact Ann Colwell Membership chairman at 523-6612 or email her at </a:t>
            </a:r>
            <a:r>
              <a:rPr lang="en-US" altLang="en-US" dirty="0">
                <a:hlinkClick r:id="rId3"/>
              </a:rPr>
              <a:t>gozaimus@aol.com</a:t>
            </a:r>
            <a:endParaRPr lang="en-US" altLang="en-US" dirty="0"/>
          </a:p>
          <a:p>
            <a:pPr eaLnBrk="1" hangingPunct="1"/>
            <a:endParaRPr lang="en-US" altLang="en-US" dirty="0"/>
          </a:p>
          <a:p>
            <a:pPr eaLnBrk="1" hangingPunct="1"/>
            <a:r>
              <a:rPr lang="en-US" altLang="en-US" dirty="0"/>
              <a:t>Dues are $10 per year.  Membership forms are available from Members here at the sale.</a:t>
            </a:r>
          </a:p>
          <a:p>
            <a:pPr eaLnBrk="1" hangingPunct="1"/>
            <a:endParaRPr lang="en-US" altLang="en-US" dirty="0"/>
          </a:p>
          <a:p>
            <a:pPr eaLnBrk="1" hangingPunct="1"/>
            <a:r>
              <a:rPr lang="en-US" altLang="en-US" dirty="0"/>
              <a:t>We have one more meeting in May before we take our summer break.  Then we start meeting again in August.</a:t>
            </a:r>
          </a:p>
        </p:txBody>
      </p:sp>
    </p:spTree>
  </p:cSld>
  <p:clrMapOvr>
    <a:masterClrMapping/>
  </p:clrMapOvr>
  <p:transition advTm="13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Date Placeholder 3">
            <a:extLst>
              <a:ext uri="{FF2B5EF4-FFF2-40B4-BE49-F238E27FC236}">
                <a16:creationId xmlns:a16="http://schemas.microsoft.com/office/drawing/2014/main" id="{2B9BE647-5C6E-4336-A83C-B237A7105354}"/>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60EBE59-15E2-4E46-BB8B-5684FF06E9F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47459" name="Slide Number Placeholder 5">
            <a:extLst>
              <a:ext uri="{FF2B5EF4-FFF2-40B4-BE49-F238E27FC236}">
                <a16:creationId xmlns:a16="http://schemas.microsoft.com/office/drawing/2014/main" id="{54AC4537-7AF6-4C5C-BEB9-E437C02568D2}"/>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C604AA0-829B-45D5-90EA-810F2EDF82B5}" type="slidenum">
              <a:rPr lang="en-US" altLang="en-US" b="0" i="0">
                <a:solidFill>
                  <a:schemeClr val="accent2"/>
                </a:solidFill>
                <a:latin typeface="Garamond" panose="02020404030301010803" pitchFamily="18" charset="0"/>
              </a:rPr>
              <a:pPr eaLnBrk="1" hangingPunct="1"/>
              <a:t>71</a:t>
            </a:fld>
            <a:endParaRPr lang="en-US" altLang="en-US" b="0" i="0">
              <a:solidFill>
                <a:schemeClr val="accent2"/>
              </a:solidFill>
              <a:latin typeface="Garamond" panose="02020404030301010803" pitchFamily="18" charset="0"/>
            </a:endParaRPr>
          </a:p>
        </p:txBody>
      </p:sp>
      <p:sp>
        <p:nvSpPr>
          <p:cNvPr id="147460" name="Rectangle 2">
            <a:extLst>
              <a:ext uri="{FF2B5EF4-FFF2-40B4-BE49-F238E27FC236}">
                <a16:creationId xmlns:a16="http://schemas.microsoft.com/office/drawing/2014/main" id="{3A43EFD4-D945-415A-AD47-30A5CC99E255}"/>
              </a:ext>
            </a:extLst>
          </p:cNvPr>
          <p:cNvSpPr>
            <a:spLocks noGrp="1" noChangeArrowheads="1"/>
          </p:cNvSpPr>
          <p:nvPr>
            <p:ph type="title"/>
          </p:nvPr>
        </p:nvSpPr>
        <p:spPr>
          <a:xfrm>
            <a:off x="2362200" y="5105400"/>
            <a:ext cx="5410200" cy="1322388"/>
          </a:xfrm>
        </p:spPr>
        <p:txBody>
          <a:bodyPr/>
          <a:lstStyle/>
          <a:p>
            <a:pPr eaLnBrk="1" hangingPunct="1"/>
            <a:r>
              <a:rPr lang="en-US" altLang="en-US"/>
              <a:t>The End</a:t>
            </a:r>
          </a:p>
        </p:txBody>
      </p:sp>
      <p:pic>
        <p:nvPicPr>
          <p:cNvPr id="147461" name="Picture 5" descr="Eloise Young05_01_2004">
            <a:extLst>
              <a:ext uri="{FF2B5EF4-FFF2-40B4-BE49-F238E27FC236}">
                <a16:creationId xmlns:a16="http://schemas.microsoft.com/office/drawing/2014/main" id="{0FB40371-448C-4EEF-84D5-3BB7D585B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914400"/>
            <a:ext cx="1747838" cy="3657600"/>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13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a:extLst>
              <a:ext uri="{FF2B5EF4-FFF2-40B4-BE49-F238E27FC236}">
                <a16:creationId xmlns:a16="http://schemas.microsoft.com/office/drawing/2014/main" id="{E5FCCBCA-913C-4680-ADA0-92AA8E2A86F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D5A9352-1F28-4164-9CA2-20B0EAFAC7DC}"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1267" name="Slide Number Placeholder 5">
            <a:extLst>
              <a:ext uri="{FF2B5EF4-FFF2-40B4-BE49-F238E27FC236}">
                <a16:creationId xmlns:a16="http://schemas.microsoft.com/office/drawing/2014/main" id="{6F76147E-5F8F-4666-9D4A-0E9957038580}"/>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A812E8A-6C87-4E5C-9F6C-77B924136769}" type="slidenum">
              <a:rPr lang="en-US" altLang="en-US" b="0" i="0">
                <a:solidFill>
                  <a:schemeClr val="accent2"/>
                </a:solidFill>
                <a:latin typeface="Garamond" panose="02020404030301010803" pitchFamily="18" charset="0"/>
              </a:rPr>
              <a:pPr eaLnBrk="1" hangingPunct="1"/>
              <a:t>72</a:t>
            </a:fld>
            <a:endParaRPr lang="en-US" altLang="en-US" b="0" i="0">
              <a:solidFill>
                <a:schemeClr val="accent2"/>
              </a:solidFill>
              <a:latin typeface="Garamond" panose="02020404030301010803" pitchFamily="18" charset="0"/>
            </a:endParaRPr>
          </a:p>
        </p:txBody>
      </p:sp>
      <p:sp>
        <p:nvSpPr>
          <p:cNvPr id="11268" name="Rectangle 2">
            <a:extLst>
              <a:ext uri="{FF2B5EF4-FFF2-40B4-BE49-F238E27FC236}">
                <a16:creationId xmlns:a16="http://schemas.microsoft.com/office/drawing/2014/main" id="{62A43C51-AEE5-428B-BDBE-550B55DE6B54}"/>
              </a:ext>
            </a:extLst>
          </p:cNvPr>
          <p:cNvSpPr>
            <a:spLocks noGrp="1" noChangeArrowheads="1"/>
          </p:cNvSpPr>
          <p:nvPr>
            <p:ph type="title"/>
          </p:nvPr>
        </p:nvSpPr>
        <p:spPr>
          <a:xfrm>
            <a:off x="1828800" y="0"/>
            <a:ext cx="5410200" cy="1322388"/>
          </a:xfrm>
        </p:spPr>
        <p:txBody>
          <a:bodyPr/>
          <a:lstStyle/>
          <a:p>
            <a:pPr eaLnBrk="1" hangingPunct="1"/>
            <a:r>
              <a:rPr lang="en-US" altLang="en-US"/>
              <a:t>Veins</a:t>
            </a:r>
          </a:p>
        </p:txBody>
      </p:sp>
      <p:sp>
        <p:nvSpPr>
          <p:cNvPr id="11269" name="Rectangle 3">
            <a:extLst>
              <a:ext uri="{FF2B5EF4-FFF2-40B4-BE49-F238E27FC236}">
                <a16:creationId xmlns:a16="http://schemas.microsoft.com/office/drawing/2014/main" id="{39FA67A4-9F09-4FFC-AF08-937BB1040B28}"/>
              </a:ext>
            </a:extLst>
          </p:cNvPr>
          <p:cNvSpPr>
            <a:spLocks noGrp="1" noChangeArrowheads="1"/>
          </p:cNvSpPr>
          <p:nvPr>
            <p:ph type="body" idx="1"/>
          </p:nvPr>
        </p:nvSpPr>
        <p:spPr>
          <a:xfrm>
            <a:off x="1143000" y="1295400"/>
            <a:ext cx="3733800" cy="1752600"/>
          </a:xfrm>
        </p:spPr>
        <p:txBody>
          <a:bodyPr/>
          <a:lstStyle/>
          <a:p>
            <a:pPr eaLnBrk="1" hangingPunct="1">
              <a:buFont typeface="Wingdings" panose="05000000000000000000" pitchFamily="2" charset="2"/>
              <a:buNone/>
            </a:pPr>
            <a:r>
              <a:rPr lang="en-US" altLang="en-US"/>
              <a:t>    Veins - Lines that are a contrasting color or darker color than the petal. </a:t>
            </a:r>
          </a:p>
        </p:txBody>
      </p:sp>
      <p:grpSp>
        <p:nvGrpSpPr>
          <p:cNvPr id="11270" name="Group 10">
            <a:extLst>
              <a:ext uri="{FF2B5EF4-FFF2-40B4-BE49-F238E27FC236}">
                <a16:creationId xmlns:a16="http://schemas.microsoft.com/office/drawing/2014/main" id="{B6671B74-BEE5-49E6-849A-140A22E27715}"/>
              </a:ext>
            </a:extLst>
          </p:cNvPr>
          <p:cNvGrpSpPr>
            <a:grpSpLocks/>
          </p:cNvGrpSpPr>
          <p:nvPr/>
        </p:nvGrpSpPr>
        <p:grpSpPr bwMode="auto">
          <a:xfrm>
            <a:off x="6629400" y="3352800"/>
            <a:ext cx="2514600" cy="3370263"/>
            <a:chOff x="1659" y="1584"/>
            <a:chExt cx="1683" cy="2316"/>
          </a:xfrm>
        </p:grpSpPr>
        <p:pic>
          <p:nvPicPr>
            <p:cNvPr id="11279" name="Picture 8" descr="Expose">
              <a:extLst>
                <a:ext uri="{FF2B5EF4-FFF2-40B4-BE49-F238E27FC236}">
                  <a16:creationId xmlns:a16="http://schemas.microsoft.com/office/drawing/2014/main" id="{4A50180C-D846-4290-9CEA-48B90965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 y="1584"/>
              <a:ext cx="1683" cy="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Text Box 9">
              <a:extLst>
                <a:ext uri="{FF2B5EF4-FFF2-40B4-BE49-F238E27FC236}">
                  <a16:creationId xmlns:a16="http://schemas.microsoft.com/office/drawing/2014/main" id="{AB3F284F-3E9B-43F2-A49C-12DEFB9F2D3F}"/>
                </a:ext>
              </a:extLst>
            </p:cNvPr>
            <p:cNvSpPr txBox="1">
              <a:spLocks noChangeArrowheads="1"/>
            </p:cNvSpPr>
            <p:nvPr/>
          </p:nvSpPr>
          <p:spPr bwMode="auto">
            <a:xfrm>
              <a:off x="2185" y="3648"/>
              <a:ext cx="633"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Expose</a:t>
              </a:r>
            </a:p>
          </p:txBody>
        </p:sp>
      </p:grpSp>
      <p:grpSp>
        <p:nvGrpSpPr>
          <p:cNvPr id="11271" name="Group 14">
            <a:extLst>
              <a:ext uri="{FF2B5EF4-FFF2-40B4-BE49-F238E27FC236}">
                <a16:creationId xmlns:a16="http://schemas.microsoft.com/office/drawing/2014/main" id="{5E35A60B-AF5C-469B-8728-455BBADE8C50}"/>
              </a:ext>
            </a:extLst>
          </p:cNvPr>
          <p:cNvGrpSpPr>
            <a:grpSpLocks/>
          </p:cNvGrpSpPr>
          <p:nvPr/>
        </p:nvGrpSpPr>
        <p:grpSpPr bwMode="auto">
          <a:xfrm>
            <a:off x="3276600" y="3352800"/>
            <a:ext cx="3422650" cy="3367088"/>
            <a:chOff x="407" y="1008"/>
            <a:chExt cx="2474" cy="2380"/>
          </a:xfrm>
        </p:grpSpPr>
        <p:sp>
          <p:nvSpPr>
            <p:cNvPr id="176133" name="Text Box 5">
              <a:extLst>
                <a:ext uri="{FF2B5EF4-FFF2-40B4-BE49-F238E27FC236}">
                  <a16:creationId xmlns:a16="http://schemas.microsoft.com/office/drawing/2014/main" id="{E8E48283-9B92-4BE7-84F7-1FB6834C72F0}"/>
                </a:ext>
              </a:extLst>
            </p:cNvPr>
            <p:cNvSpPr txBox="1">
              <a:spLocks noChangeArrowheads="1"/>
            </p:cNvSpPr>
            <p:nvPr/>
          </p:nvSpPr>
          <p:spPr bwMode="auto">
            <a:xfrm>
              <a:off x="407" y="3129"/>
              <a:ext cx="2474" cy="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Bengal Tiger, TB, Maryott, 1981</a:t>
              </a:r>
            </a:p>
          </p:txBody>
        </p:sp>
        <p:pic>
          <p:nvPicPr>
            <p:cNvPr id="11278" name="Picture 11" descr="Bengal Tiger 2006_04_15">
              <a:extLst>
                <a:ext uri="{FF2B5EF4-FFF2-40B4-BE49-F238E27FC236}">
                  <a16:creationId xmlns:a16="http://schemas.microsoft.com/office/drawing/2014/main" id="{A0F33478-F2D8-4491-AB91-75EFE1A9B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008"/>
              <a:ext cx="2424"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72" name="Group 19">
            <a:extLst>
              <a:ext uri="{FF2B5EF4-FFF2-40B4-BE49-F238E27FC236}">
                <a16:creationId xmlns:a16="http://schemas.microsoft.com/office/drawing/2014/main" id="{C94796CD-25D8-4B09-90FD-2FC3D145038F}"/>
              </a:ext>
            </a:extLst>
          </p:cNvPr>
          <p:cNvGrpSpPr>
            <a:grpSpLocks/>
          </p:cNvGrpSpPr>
          <p:nvPr/>
        </p:nvGrpSpPr>
        <p:grpSpPr bwMode="auto">
          <a:xfrm>
            <a:off x="152400" y="3352800"/>
            <a:ext cx="3248025" cy="3429000"/>
            <a:chOff x="96" y="2112"/>
            <a:chExt cx="2046" cy="2160"/>
          </a:xfrm>
        </p:grpSpPr>
        <p:pic>
          <p:nvPicPr>
            <p:cNvPr id="11275" name="Picture 12" descr="Serendipity Elf 2006_04_05">
              <a:extLst>
                <a:ext uri="{FF2B5EF4-FFF2-40B4-BE49-F238E27FC236}">
                  <a16:creationId xmlns:a16="http://schemas.microsoft.com/office/drawing/2014/main" id="{EB432E70-393F-4295-B5A3-6775D1ED2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2112"/>
              <a:ext cx="2046" cy="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3" name="Text Box 15">
              <a:extLst>
                <a:ext uri="{FF2B5EF4-FFF2-40B4-BE49-F238E27FC236}">
                  <a16:creationId xmlns:a16="http://schemas.microsoft.com/office/drawing/2014/main" id="{FD1CAC55-BF51-4859-9DC2-BC32A3334C57}"/>
                </a:ext>
              </a:extLst>
            </p:cNvPr>
            <p:cNvSpPr txBox="1">
              <a:spLocks noChangeArrowheads="1"/>
            </p:cNvSpPr>
            <p:nvPr/>
          </p:nvSpPr>
          <p:spPr bwMode="auto">
            <a:xfrm>
              <a:off x="409" y="4041"/>
              <a:ext cx="142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Serendipity Elf, SDB</a:t>
              </a:r>
            </a:p>
          </p:txBody>
        </p:sp>
      </p:grpSp>
      <p:pic>
        <p:nvPicPr>
          <p:cNvPr id="11273" name="Picture 20" descr="Bottle Rocket 2011_04_29">
            <a:extLst>
              <a:ext uri="{FF2B5EF4-FFF2-40B4-BE49-F238E27FC236}">
                <a16:creationId xmlns:a16="http://schemas.microsoft.com/office/drawing/2014/main" id="{E5EEC1BC-4D56-4DD4-8730-DC9A32EBA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5338" y="-152400"/>
            <a:ext cx="32686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9" name="Oval 21">
            <a:extLst>
              <a:ext uri="{FF2B5EF4-FFF2-40B4-BE49-F238E27FC236}">
                <a16:creationId xmlns:a16="http://schemas.microsoft.com/office/drawing/2014/main" id="{1AC3D7AB-4C0C-4581-8580-D614EDDF4ED5}"/>
              </a:ext>
            </a:extLst>
          </p:cNvPr>
          <p:cNvSpPr>
            <a:spLocks noChangeArrowheads="1"/>
          </p:cNvSpPr>
          <p:nvPr/>
        </p:nvSpPr>
        <p:spPr bwMode="auto">
          <a:xfrm>
            <a:off x="4419600" y="2438400"/>
            <a:ext cx="1371600" cy="9144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r>
              <a:rPr lang="en-US" dirty="0">
                <a:effectLst>
                  <a:outerShdw blurRad="38100" dist="38100" dir="2700000" algn="tl">
                    <a:srgbClr val="000000">
                      <a:alpha val="43137"/>
                    </a:srgbClr>
                  </a:outerShdw>
                </a:effectLst>
                <a:cs typeface="Arial" charset="0"/>
              </a:rPr>
              <a:t>Bottle Rocket, TB</a:t>
            </a:r>
          </a:p>
          <a:p>
            <a:pPr>
              <a:defRPr/>
            </a:pPr>
            <a:r>
              <a:rPr lang="en-US" dirty="0">
                <a:effectLst>
                  <a:outerShdw blurRad="38100" dist="38100" dir="2700000" algn="tl">
                    <a:srgbClr val="000000">
                      <a:alpha val="43137"/>
                    </a:srgbClr>
                  </a:outerShdw>
                </a:effectLst>
                <a:cs typeface="Arial" charset="0"/>
              </a:rPr>
              <a:t>Sutton, 2010</a:t>
            </a:r>
          </a:p>
        </p:txBody>
      </p:sp>
    </p:spTree>
    <p:extLst>
      <p:ext uri="{BB962C8B-B14F-4D97-AF65-F5344CB8AC3E}">
        <p14:creationId xmlns:p14="http://schemas.microsoft.com/office/powerpoint/2010/main" val="3569273588"/>
      </p:ext>
    </p:extLst>
  </p:cSld>
  <p:clrMapOvr>
    <a:masterClrMapping/>
  </p:clrMapOvr>
  <p:transition advTm="1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a:extLst>
              <a:ext uri="{FF2B5EF4-FFF2-40B4-BE49-F238E27FC236}">
                <a16:creationId xmlns:a16="http://schemas.microsoft.com/office/drawing/2014/main" id="{6E4E3087-E4BA-4049-A566-92586B95CFA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37B8BE8-ED2E-463B-A1A9-F12C68184C19}"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4339" name="Slide Number Placeholder 5">
            <a:extLst>
              <a:ext uri="{FF2B5EF4-FFF2-40B4-BE49-F238E27FC236}">
                <a16:creationId xmlns:a16="http://schemas.microsoft.com/office/drawing/2014/main" id="{772D06D2-E1E3-477B-B312-01AB7BB0601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283E461-8EC0-40AD-9E54-1B4DF9BBD5C1}" type="slidenum">
              <a:rPr lang="en-US" altLang="en-US" b="0" i="0">
                <a:solidFill>
                  <a:schemeClr val="accent2"/>
                </a:solidFill>
                <a:latin typeface="Garamond" panose="02020404030301010803" pitchFamily="18" charset="0"/>
              </a:rPr>
              <a:pPr eaLnBrk="1" hangingPunct="1"/>
              <a:t>73</a:t>
            </a:fld>
            <a:endParaRPr lang="en-US" altLang="en-US" b="0" i="0">
              <a:solidFill>
                <a:schemeClr val="accent2"/>
              </a:solidFill>
              <a:latin typeface="Garamond" panose="02020404030301010803" pitchFamily="18" charset="0"/>
            </a:endParaRPr>
          </a:p>
        </p:txBody>
      </p:sp>
      <p:sp>
        <p:nvSpPr>
          <p:cNvPr id="14340" name="Rectangle 2">
            <a:extLst>
              <a:ext uri="{FF2B5EF4-FFF2-40B4-BE49-F238E27FC236}">
                <a16:creationId xmlns:a16="http://schemas.microsoft.com/office/drawing/2014/main" id="{CF424030-4F71-4F76-8DE8-76075494D273}"/>
              </a:ext>
            </a:extLst>
          </p:cNvPr>
          <p:cNvSpPr>
            <a:spLocks noGrp="1" noChangeArrowheads="1"/>
          </p:cNvSpPr>
          <p:nvPr>
            <p:ph type="title"/>
          </p:nvPr>
        </p:nvSpPr>
        <p:spPr>
          <a:xfrm>
            <a:off x="2209800" y="0"/>
            <a:ext cx="5410200" cy="1322388"/>
          </a:xfrm>
        </p:spPr>
        <p:txBody>
          <a:bodyPr/>
          <a:lstStyle/>
          <a:p>
            <a:pPr eaLnBrk="1" hangingPunct="1"/>
            <a:r>
              <a:rPr lang="en-US" altLang="en-US"/>
              <a:t>Bicolor</a:t>
            </a:r>
          </a:p>
        </p:txBody>
      </p:sp>
      <p:sp>
        <p:nvSpPr>
          <p:cNvPr id="14341" name="Rectangle 3">
            <a:extLst>
              <a:ext uri="{FF2B5EF4-FFF2-40B4-BE49-F238E27FC236}">
                <a16:creationId xmlns:a16="http://schemas.microsoft.com/office/drawing/2014/main" id="{B8B161C2-367C-4245-8921-B8884C5777CC}"/>
              </a:ext>
            </a:extLst>
          </p:cNvPr>
          <p:cNvSpPr>
            <a:spLocks noGrp="1" noChangeArrowheads="1"/>
          </p:cNvSpPr>
          <p:nvPr>
            <p:ph type="body" idx="1"/>
          </p:nvPr>
        </p:nvSpPr>
        <p:spPr>
          <a:xfrm>
            <a:off x="1447800" y="1219200"/>
            <a:ext cx="4876800" cy="1295400"/>
          </a:xfrm>
        </p:spPr>
        <p:txBody>
          <a:bodyPr/>
          <a:lstStyle/>
          <a:p>
            <a:pPr eaLnBrk="1" hangingPunct="1">
              <a:buFont typeface="Wingdings" panose="05000000000000000000" pitchFamily="2" charset="2"/>
              <a:buNone/>
            </a:pPr>
            <a:r>
              <a:rPr lang="en-US" altLang="en-US"/>
              <a:t>    A lighter colored standard with falls of a different, deeper contrasting color. </a:t>
            </a:r>
          </a:p>
        </p:txBody>
      </p:sp>
      <p:grpSp>
        <p:nvGrpSpPr>
          <p:cNvPr id="14342" name="Group 10">
            <a:extLst>
              <a:ext uri="{FF2B5EF4-FFF2-40B4-BE49-F238E27FC236}">
                <a16:creationId xmlns:a16="http://schemas.microsoft.com/office/drawing/2014/main" id="{58615A73-8B51-4AC9-896A-421E9C4D72A4}"/>
              </a:ext>
            </a:extLst>
          </p:cNvPr>
          <p:cNvGrpSpPr>
            <a:grpSpLocks/>
          </p:cNvGrpSpPr>
          <p:nvPr/>
        </p:nvGrpSpPr>
        <p:grpSpPr bwMode="auto">
          <a:xfrm>
            <a:off x="6275388" y="381000"/>
            <a:ext cx="2868612" cy="3035300"/>
            <a:chOff x="3552" y="757"/>
            <a:chExt cx="1807" cy="1912"/>
          </a:xfrm>
        </p:grpSpPr>
        <p:pic>
          <p:nvPicPr>
            <p:cNvPr id="14352" name="Picture 6" descr="PoemOfEctasy4_27_2004">
              <a:extLst>
                <a:ext uri="{FF2B5EF4-FFF2-40B4-BE49-F238E27FC236}">
                  <a16:creationId xmlns:a16="http://schemas.microsoft.com/office/drawing/2014/main" id="{7F298203-0C58-4A4F-BA3F-247A43264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757"/>
              <a:ext cx="1776"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1" name="Text Box 7">
              <a:extLst>
                <a:ext uri="{FF2B5EF4-FFF2-40B4-BE49-F238E27FC236}">
                  <a16:creationId xmlns:a16="http://schemas.microsoft.com/office/drawing/2014/main" id="{B23E661C-E3A2-4613-BF5E-F938C5802EB3}"/>
                </a:ext>
              </a:extLst>
            </p:cNvPr>
            <p:cNvSpPr txBox="1">
              <a:spLocks noChangeArrowheads="1"/>
            </p:cNvSpPr>
            <p:nvPr/>
          </p:nvSpPr>
          <p:spPr bwMode="auto">
            <a:xfrm>
              <a:off x="3600" y="2265"/>
              <a:ext cx="175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effectLst>
                    <a:outerShdw blurRad="38100" dist="38100" dir="2700000" algn="tl">
                      <a:srgbClr val="000000">
                        <a:alpha val="43137"/>
                      </a:srgbClr>
                    </a:outerShdw>
                  </a:effectLst>
                  <a:cs typeface="Arial" charset="0"/>
                </a:rPr>
                <a:t>Poem of Ecstasy, TB</a:t>
              </a:r>
            </a:p>
            <a:p>
              <a:pPr>
                <a:defRPr/>
              </a:pPr>
              <a:r>
                <a:rPr lang="en-US" dirty="0">
                  <a:effectLst>
                    <a:outerShdw blurRad="38100" dist="38100" dir="2700000" algn="tl">
                      <a:srgbClr val="000000">
                        <a:alpha val="43137"/>
                      </a:srgbClr>
                    </a:outerShdw>
                  </a:effectLst>
                  <a:cs typeface="Arial" charset="0"/>
                </a:rPr>
                <a:t>Hager, 1997</a:t>
              </a:r>
            </a:p>
          </p:txBody>
        </p:sp>
      </p:grpSp>
      <p:grpSp>
        <p:nvGrpSpPr>
          <p:cNvPr id="14343" name="Group 21">
            <a:extLst>
              <a:ext uri="{FF2B5EF4-FFF2-40B4-BE49-F238E27FC236}">
                <a16:creationId xmlns:a16="http://schemas.microsoft.com/office/drawing/2014/main" id="{1F4BBB21-3749-4974-94D3-63F9509C7C22}"/>
              </a:ext>
            </a:extLst>
          </p:cNvPr>
          <p:cNvGrpSpPr>
            <a:grpSpLocks/>
          </p:cNvGrpSpPr>
          <p:nvPr/>
        </p:nvGrpSpPr>
        <p:grpSpPr bwMode="auto">
          <a:xfrm>
            <a:off x="685800" y="2819400"/>
            <a:ext cx="2609850" cy="3689350"/>
            <a:chOff x="960" y="1824"/>
            <a:chExt cx="1644" cy="2324"/>
          </a:xfrm>
        </p:grpSpPr>
        <p:pic>
          <p:nvPicPr>
            <p:cNvPr id="14350" name="Picture 19" descr="Broad Sholders 2005_04_20_1">
              <a:extLst>
                <a:ext uri="{FF2B5EF4-FFF2-40B4-BE49-F238E27FC236}">
                  <a16:creationId xmlns:a16="http://schemas.microsoft.com/office/drawing/2014/main" id="{54086A16-8035-4F40-99CC-BE9D0F097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824"/>
              <a:ext cx="164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4" name="Text Box 20">
              <a:extLst>
                <a:ext uri="{FF2B5EF4-FFF2-40B4-BE49-F238E27FC236}">
                  <a16:creationId xmlns:a16="http://schemas.microsoft.com/office/drawing/2014/main" id="{F583B674-38FF-4CFE-9CEF-DBCCAA5FE21B}"/>
                </a:ext>
              </a:extLst>
            </p:cNvPr>
            <p:cNvSpPr txBox="1">
              <a:spLocks noChangeArrowheads="1"/>
            </p:cNvSpPr>
            <p:nvPr/>
          </p:nvSpPr>
          <p:spPr bwMode="auto">
            <a:xfrm>
              <a:off x="1056" y="3744"/>
              <a:ext cx="14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Broad Shoulders, TB</a:t>
              </a:r>
            </a:p>
            <a:p>
              <a:pPr>
                <a:defRPr/>
              </a:pPr>
              <a:r>
                <a:rPr lang="en-US">
                  <a:effectLst>
                    <a:outerShdw blurRad="38100" dist="38100" dir="2700000" algn="tl">
                      <a:srgbClr val="000000">
                        <a:alpha val="43137"/>
                      </a:srgbClr>
                    </a:outerShdw>
                  </a:effectLst>
                  <a:cs typeface="Arial" charset="0"/>
                </a:rPr>
                <a:t>Keppel, 2001</a:t>
              </a:r>
            </a:p>
          </p:txBody>
        </p:sp>
      </p:grpSp>
      <p:grpSp>
        <p:nvGrpSpPr>
          <p:cNvPr id="14344" name="Group 22">
            <a:extLst>
              <a:ext uri="{FF2B5EF4-FFF2-40B4-BE49-F238E27FC236}">
                <a16:creationId xmlns:a16="http://schemas.microsoft.com/office/drawing/2014/main" id="{23047F4F-987E-40EA-BA26-64EFCE68D30C}"/>
              </a:ext>
            </a:extLst>
          </p:cNvPr>
          <p:cNvGrpSpPr>
            <a:grpSpLocks/>
          </p:cNvGrpSpPr>
          <p:nvPr/>
        </p:nvGrpSpPr>
        <p:grpSpPr bwMode="auto">
          <a:xfrm>
            <a:off x="3581400" y="2438400"/>
            <a:ext cx="2578100" cy="3613150"/>
            <a:chOff x="2544" y="2064"/>
            <a:chExt cx="1624" cy="2276"/>
          </a:xfrm>
        </p:grpSpPr>
        <p:pic>
          <p:nvPicPr>
            <p:cNvPr id="14348" name="Picture 23" descr="Mararchi Music 2003_04_18">
              <a:extLst>
                <a:ext uri="{FF2B5EF4-FFF2-40B4-BE49-F238E27FC236}">
                  <a16:creationId xmlns:a16="http://schemas.microsoft.com/office/drawing/2014/main" id="{BE9842A6-7199-4AA1-9124-5174F23CD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 y="2064"/>
              <a:ext cx="162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8" name="Text Box 24">
              <a:extLst>
                <a:ext uri="{FF2B5EF4-FFF2-40B4-BE49-F238E27FC236}">
                  <a16:creationId xmlns:a16="http://schemas.microsoft.com/office/drawing/2014/main" id="{23639943-604B-4D4A-8625-7507D0801F79}"/>
                </a:ext>
              </a:extLst>
            </p:cNvPr>
            <p:cNvSpPr txBox="1">
              <a:spLocks noChangeArrowheads="1"/>
            </p:cNvSpPr>
            <p:nvPr/>
          </p:nvSpPr>
          <p:spPr bwMode="auto">
            <a:xfrm>
              <a:off x="2686" y="3936"/>
              <a:ext cx="13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Mariachi Music, TB</a:t>
              </a:r>
            </a:p>
            <a:p>
              <a:pPr>
                <a:defRPr/>
              </a:pPr>
              <a:r>
                <a:rPr lang="en-US">
                  <a:effectLst>
                    <a:outerShdw blurRad="38100" dist="38100" dir="2700000" algn="tl">
                      <a:srgbClr val="000000">
                        <a:alpha val="43137"/>
                      </a:srgbClr>
                    </a:outerShdw>
                  </a:effectLst>
                  <a:cs typeface="Arial" charset="0"/>
                </a:rPr>
                <a:t>Maryott, 1988</a:t>
              </a:r>
            </a:p>
          </p:txBody>
        </p:sp>
      </p:grpSp>
      <p:grpSp>
        <p:nvGrpSpPr>
          <p:cNvPr id="14345" name="Group 26">
            <a:extLst>
              <a:ext uri="{FF2B5EF4-FFF2-40B4-BE49-F238E27FC236}">
                <a16:creationId xmlns:a16="http://schemas.microsoft.com/office/drawing/2014/main" id="{7A8C4756-859C-4F6A-BA3A-B8BFD22DC217}"/>
              </a:ext>
            </a:extLst>
          </p:cNvPr>
          <p:cNvGrpSpPr>
            <a:grpSpLocks/>
          </p:cNvGrpSpPr>
          <p:nvPr/>
        </p:nvGrpSpPr>
        <p:grpSpPr bwMode="auto">
          <a:xfrm>
            <a:off x="6324600" y="3886200"/>
            <a:ext cx="2667000" cy="3001963"/>
            <a:chOff x="3389" y="432"/>
            <a:chExt cx="1920" cy="2106"/>
          </a:xfrm>
        </p:grpSpPr>
        <p:pic>
          <p:nvPicPr>
            <p:cNvPr id="14346" name="Picture 27" descr="Dantes Inferno 2005_04_23_1">
              <a:extLst>
                <a:ext uri="{FF2B5EF4-FFF2-40B4-BE49-F238E27FC236}">
                  <a16:creationId xmlns:a16="http://schemas.microsoft.com/office/drawing/2014/main" id="{AB03F48C-536B-40BE-885E-2C35B07FF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9" y="432"/>
              <a:ext cx="1920"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92" name="Text Box 28">
              <a:extLst>
                <a:ext uri="{FF2B5EF4-FFF2-40B4-BE49-F238E27FC236}">
                  <a16:creationId xmlns:a16="http://schemas.microsoft.com/office/drawing/2014/main" id="{6D6E2F91-0E28-47A2-BD72-EC0779894CA2}"/>
                </a:ext>
              </a:extLst>
            </p:cNvPr>
            <p:cNvSpPr txBox="1">
              <a:spLocks noChangeArrowheads="1"/>
            </p:cNvSpPr>
            <p:nvPr/>
          </p:nvSpPr>
          <p:spPr bwMode="auto">
            <a:xfrm>
              <a:off x="3634" y="2088"/>
              <a:ext cx="1431" cy="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Dante Inferno, TB</a:t>
              </a:r>
            </a:p>
            <a:p>
              <a:pPr>
                <a:defRPr/>
              </a:pPr>
              <a:r>
                <a:rPr lang="en-US">
                  <a:effectLst>
                    <a:outerShdw blurRad="38100" dist="38100" dir="2700000" algn="tl">
                      <a:srgbClr val="000000">
                        <a:alpha val="43137"/>
                      </a:srgbClr>
                    </a:outerShdw>
                  </a:effectLst>
                  <a:cs typeface="Arial" charset="0"/>
                </a:rPr>
                <a:t>Moores, 1979</a:t>
              </a:r>
            </a:p>
          </p:txBody>
        </p:sp>
      </p:grpSp>
    </p:spTree>
    <p:extLst>
      <p:ext uri="{BB962C8B-B14F-4D97-AF65-F5344CB8AC3E}">
        <p14:creationId xmlns:p14="http://schemas.microsoft.com/office/powerpoint/2010/main" val="852168608"/>
      </p:ext>
    </p:extLst>
  </p:cSld>
  <p:clrMapOvr>
    <a:masterClrMapping/>
  </p:clrMapOvr>
  <p:transition advTm="10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262C6A4-B4B7-4DFC-8BBF-1B2EB5F0C168}"/>
              </a:ext>
            </a:extLst>
          </p:cNvPr>
          <p:cNvSpPr>
            <a:spLocks noGrp="1"/>
          </p:cNvSpPr>
          <p:nvPr>
            <p:ph type="title"/>
          </p:nvPr>
        </p:nvSpPr>
        <p:spPr/>
        <p:txBody>
          <a:bodyPr/>
          <a:lstStyle/>
          <a:p>
            <a:pPr eaLnBrk="1" hangingPunct="1"/>
            <a:r>
              <a:rPr lang="en-US" altLang="en-US" dirty="0"/>
              <a:t>Peppering, Rings</a:t>
            </a:r>
          </a:p>
        </p:txBody>
      </p:sp>
      <p:sp>
        <p:nvSpPr>
          <p:cNvPr id="16387" name="Date Placeholder 3">
            <a:extLst>
              <a:ext uri="{FF2B5EF4-FFF2-40B4-BE49-F238E27FC236}">
                <a16:creationId xmlns:a16="http://schemas.microsoft.com/office/drawing/2014/main" id="{6456D334-EE22-4B25-B499-FDF30F53367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5F94606-E169-4FA9-B71D-9FB053786B97}"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16388" name="Slide Number Placeholder 4">
            <a:extLst>
              <a:ext uri="{FF2B5EF4-FFF2-40B4-BE49-F238E27FC236}">
                <a16:creationId xmlns:a16="http://schemas.microsoft.com/office/drawing/2014/main" id="{20ECA61B-B15E-4647-B072-AACD641EE96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A6FC683E-37E4-43B1-A16F-0B6CB86F33C5}" type="slidenum">
              <a:rPr lang="en-US" altLang="en-US" b="0" i="0">
                <a:solidFill>
                  <a:schemeClr val="accent2"/>
                </a:solidFill>
                <a:latin typeface="Garamond" panose="02020404030301010803" pitchFamily="18" charset="0"/>
              </a:rPr>
              <a:pPr eaLnBrk="1" hangingPunct="1"/>
              <a:t>74</a:t>
            </a:fld>
            <a:endParaRPr lang="en-US" altLang="en-US" b="0" i="0">
              <a:solidFill>
                <a:schemeClr val="accent2"/>
              </a:solidFill>
              <a:latin typeface="Garamond" panose="02020404030301010803" pitchFamily="18" charset="0"/>
            </a:endParaRPr>
          </a:p>
        </p:txBody>
      </p:sp>
      <p:pic>
        <p:nvPicPr>
          <p:cNvPr id="16389" name="Picture 2">
            <a:extLst>
              <a:ext uri="{FF2B5EF4-FFF2-40B4-BE49-F238E27FC236}">
                <a16:creationId xmlns:a16="http://schemas.microsoft.com/office/drawing/2014/main" id="{3BF64820-4B0D-4FED-B782-234882455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5916613" cy="5638800"/>
          </a:xfrm>
          <a:prstGeom prst="rect">
            <a:avLst/>
          </a:prstGeom>
          <a:noFill/>
          <a:ln w="476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35043"/>
      </p:ext>
    </p:extLst>
  </p:cSld>
  <p:clrMapOvr>
    <a:masterClrMapping/>
  </p:clrMapOvr>
  <p:transition advTm="13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4">
            <a:extLst>
              <a:ext uri="{FF2B5EF4-FFF2-40B4-BE49-F238E27FC236}">
                <a16:creationId xmlns:a16="http://schemas.microsoft.com/office/drawing/2014/main" id="{4B1FB4B9-5B16-4F4F-9031-37C74DA44723}"/>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B4909D6B-952D-4633-AC8F-5608F3F78310}"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0483" name="Slide Number Placeholder 6">
            <a:extLst>
              <a:ext uri="{FF2B5EF4-FFF2-40B4-BE49-F238E27FC236}">
                <a16:creationId xmlns:a16="http://schemas.microsoft.com/office/drawing/2014/main" id="{0696DBBB-2536-45CD-B7D9-3F322FD45A65}"/>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0046617-0B0B-481D-8956-E4D5F67BCE4B}" type="slidenum">
              <a:rPr lang="en-US" altLang="en-US" b="0" i="0">
                <a:solidFill>
                  <a:schemeClr val="accent2"/>
                </a:solidFill>
                <a:latin typeface="Garamond" panose="02020404030301010803" pitchFamily="18" charset="0"/>
              </a:rPr>
              <a:pPr eaLnBrk="1" hangingPunct="1"/>
              <a:t>75</a:t>
            </a:fld>
            <a:endParaRPr lang="en-US" altLang="en-US" b="0" i="0">
              <a:solidFill>
                <a:schemeClr val="accent2"/>
              </a:solidFill>
              <a:latin typeface="Garamond" panose="02020404030301010803" pitchFamily="18" charset="0"/>
            </a:endParaRPr>
          </a:p>
        </p:txBody>
      </p:sp>
      <p:sp>
        <p:nvSpPr>
          <p:cNvPr id="20484" name="Rectangle 2">
            <a:extLst>
              <a:ext uri="{FF2B5EF4-FFF2-40B4-BE49-F238E27FC236}">
                <a16:creationId xmlns:a16="http://schemas.microsoft.com/office/drawing/2014/main" id="{216451A6-9399-4F85-AFCC-1BA8ADB9892B}"/>
              </a:ext>
            </a:extLst>
          </p:cNvPr>
          <p:cNvSpPr>
            <a:spLocks noGrp="1" noChangeArrowheads="1"/>
          </p:cNvSpPr>
          <p:nvPr>
            <p:ph type="title"/>
          </p:nvPr>
        </p:nvSpPr>
        <p:spPr>
          <a:xfrm>
            <a:off x="2286000" y="0"/>
            <a:ext cx="5410200" cy="1322388"/>
          </a:xfrm>
        </p:spPr>
        <p:txBody>
          <a:bodyPr/>
          <a:lstStyle/>
          <a:p>
            <a:pPr eaLnBrk="1" hangingPunct="1"/>
            <a:r>
              <a:rPr lang="en-US" altLang="en-US"/>
              <a:t>Plicatas</a:t>
            </a:r>
          </a:p>
        </p:txBody>
      </p:sp>
      <p:sp>
        <p:nvSpPr>
          <p:cNvPr id="20485" name="Rectangle 3">
            <a:extLst>
              <a:ext uri="{FF2B5EF4-FFF2-40B4-BE49-F238E27FC236}">
                <a16:creationId xmlns:a16="http://schemas.microsoft.com/office/drawing/2014/main" id="{36B145A8-C6BB-4297-AE3C-5D989A657F54}"/>
              </a:ext>
            </a:extLst>
          </p:cNvPr>
          <p:cNvSpPr>
            <a:spLocks noGrp="1" noChangeArrowheads="1"/>
          </p:cNvSpPr>
          <p:nvPr>
            <p:ph type="body" sz="half" idx="1"/>
          </p:nvPr>
        </p:nvSpPr>
        <p:spPr>
          <a:xfrm>
            <a:off x="1524000" y="1219200"/>
            <a:ext cx="5029200" cy="1676400"/>
          </a:xfrm>
        </p:spPr>
        <p:txBody>
          <a:bodyPr/>
          <a:lstStyle/>
          <a:p>
            <a:pPr eaLnBrk="1" hangingPunct="1">
              <a:buFont typeface="Wingdings" panose="05000000000000000000" pitchFamily="2" charset="2"/>
              <a:buNone/>
            </a:pPr>
            <a:r>
              <a:rPr lang="en-US" altLang="en-US"/>
              <a:t>    Stitched margins of color on the rim of the petals. Usually having a white or yellow ground color.</a:t>
            </a:r>
          </a:p>
        </p:txBody>
      </p:sp>
      <p:grpSp>
        <p:nvGrpSpPr>
          <p:cNvPr id="20486" name="Group 10">
            <a:extLst>
              <a:ext uri="{FF2B5EF4-FFF2-40B4-BE49-F238E27FC236}">
                <a16:creationId xmlns:a16="http://schemas.microsoft.com/office/drawing/2014/main" id="{056E6624-3ADB-4566-BAAB-DB0EA9CFCEDE}"/>
              </a:ext>
            </a:extLst>
          </p:cNvPr>
          <p:cNvGrpSpPr>
            <a:grpSpLocks/>
          </p:cNvGrpSpPr>
          <p:nvPr/>
        </p:nvGrpSpPr>
        <p:grpSpPr bwMode="auto">
          <a:xfrm>
            <a:off x="6172200" y="3854450"/>
            <a:ext cx="2384425" cy="3003550"/>
            <a:chOff x="2859" y="2496"/>
            <a:chExt cx="1502" cy="1892"/>
          </a:xfrm>
        </p:grpSpPr>
        <p:graphicFrame>
          <p:nvGraphicFramePr>
            <p:cNvPr id="20493" name="Object 6">
              <a:extLst>
                <a:ext uri="{FF2B5EF4-FFF2-40B4-BE49-F238E27FC236}">
                  <a16:creationId xmlns:a16="http://schemas.microsoft.com/office/drawing/2014/main" id="{0CBAD787-8616-4FD8-B9CF-18ACA27E114B}"/>
                </a:ext>
              </a:extLst>
            </p:cNvPr>
            <p:cNvGraphicFramePr>
              <a:graphicFrameLocks noChangeAspect="1"/>
            </p:cNvGraphicFramePr>
            <p:nvPr/>
          </p:nvGraphicFramePr>
          <p:xfrm>
            <a:off x="2859" y="2496"/>
            <a:ext cx="1502" cy="1536"/>
          </p:xfrm>
          <a:graphic>
            <a:graphicData uri="http://schemas.openxmlformats.org/presentationml/2006/ole">
              <mc:AlternateContent xmlns:mc="http://schemas.openxmlformats.org/markup-compatibility/2006">
                <mc:Choice xmlns:v="urn:schemas-microsoft-com:vml" Requires="v">
                  <p:oleObj spid="_x0000_s292869" name="CorelDRAW" r:id="rId4" imgW="4211498" imgH="4308196" progId="CorelDraw.Graphic.8">
                    <p:embed/>
                  </p:oleObj>
                </mc:Choice>
                <mc:Fallback>
                  <p:oleObj name="CorelDRAW" r:id="rId4" imgW="4211498" imgH="4308196" progId="CorelDraw.Graphic.8">
                    <p:embed/>
                    <p:pic>
                      <p:nvPicPr>
                        <p:cNvPr id="20493" name="Object 6">
                          <a:extLst>
                            <a:ext uri="{FF2B5EF4-FFF2-40B4-BE49-F238E27FC236}">
                              <a16:creationId xmlns:a16="http://schemas.microsoft.com/office/drawing/2014/main" id="{0CBAD787-8616-4FD8-B9CF-18ACA27E1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 y="2496"/>
                          <a:ext cx="1502"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57" name="Text Box 9">
              <a:extLst>
                <a:ext uri="{FF2B5EF4-FFF2-40B4-BE49-F238E27FC236}">
                  <a16:creationId xmlns:a16="http://schemas.microsoft.com/office/drawing/2014/main" id="{40E10590-9D51-4DD8-A53F-84133ECF3CB1}"/>
                </a:ext>
              </a:extLst>
            </p:cNvPr>
            <p:cNvSpPr txBox="1">
              <a:spLocks noChangeArrowheads="1"/>
            </p:cNvSpPr>
            <p:nvPr/>
          </p:nvSpPr>
          <p:spPr bwMode="auto">
            <a:xfrm>
              <a:off x="3020" y="3984"/>
              <a:ext cx="11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Footloose, TB</a:t>
              </a:r>
            </a:p>
            <a:p>
              <a:pPr>
                <a:defRPr/>
              </a:pPr>
              <a:r>
                <a:rPr lang="en-US">
                  <a:effectLst>
                    <a:outerShdw blurRad="38100" dist="38100" dir="2700000" algn="tl">
                      <a:srgbClr val="000000">
                        <a:alpha val="43137"/>
                      </a:srgbClr>
                    </a:outerShdw>
                  </a:effectLst>
                  <a:cs typeface="Arial" charset="0"/>
                </a:rPr>
                <a:t>Schreiner, 1993</a:t>
              </a:r>
            </a:p>
          </p:txBody>
        </p:sp>
      </p:grpSp>
      <p:grpSp>
        <p:nvGrpSpPr>
          <p:cNvPr id="20487" name="Group 14">
            <a:extLst>
              <a:ext uri="{FF2B5EF4-FFF2-40B4-BE49-F238E27FC236}">
                <a16:creationId xmlns:a16="http://schemas.microsoft.com/office/drawing/2014/main" id="{636D0C39-100E-4D3E-8E16-A3F14946794E}"/>
              </a:ext>
            </a:extLst>
          </p:cNvPr>
          <p:cNvGrpSpPr>
            <a:grpSpLocks/>
          </p:cNvGrpSpPr>
          <p:nvPr/>
        </p:nvGrpSpPr>
        <p:grpSpPr bwMode="auto">
          <a:xfrm>
            <a:off x="6248400" y="304800"/>
            <a:ext cx="2165350" cy="3355975"/>
            <a:chOff x="120" y="1968"/>
            <a:chExt cx="1702" cy="2433"/>
          </a:xfrm>
        </p:grpSpPr>
        <p:pic>
          <p:nvPicPr>
            <p:cNvPr id="20491" name="Picture 12" descr="Inside Track 2005_04_27">
              <a:extLst>
                <a:ext uri="{FF2B5EF4-FFF2-40B4-BE49-F238E27FC236}">
                  <a16:creationId xmlns:a16="http://schemas.microsoft.com/office/drawing/2014/main" id="{6DDE0B26-4B76-4A87-BA87-B3F61082C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 y="1968"/>
              <a:ext cx="170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1" name="Text Box 13">
              <a:extLst>
                <a:ext uri="{FF2B5EF4-FFF2-40B4-BE49-F238E27FC236}">
                  <a16:creationId xmlns:a16="http://schemas.microsoft.com/office/drawing/2014/main" id="{6C084CBE-96DE-4436-9336-F2B5B789F869}"/>
                </a:ext>
              </a:extLst>
            </p:cNvPr>
            <p:cNvSpPr txBox="1">
              <a:spLocks noChangeArrowheads="1"/>
            </p:cNvSpPr>
            <p:nvPr/>
          </p:nvSpPr>
          <p:spPr bwMode="auto">
            <a:xfrm>
              <a:off x="205" y="3936"/>
              <a:ext cx="1532"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Inside Track, TB</a:t>
              </a:r>
            </a:p>
            <a:p>
              <a:pPr>
                <a:defRPr/>
              </a:pPr>
              <a:r>
                <a:rPr lang="en-US">
                  <a:effectLst>
                    <a:outerShdw blurRad="38100" dist="38100" dir="2700000" algn="tl">
                      <a:srgbClr val="000000">
                        <a:alpha val="43137"/>
                      </a:srgbClr>
                    </a:outerShdw>
                  </a:effectLst>
                  <a:cs typeface="Arial" charset="0"/>
                </a:rPr>
                <a:t>Keppel, 2002</a:t>
              </a:r>
            </a:p>
          </p:txBody>
        </p:sp>
      </p:grpSp>
      <p:grpSp>
        <p:nvGrpSpPr>
          <p:cNvPr id="20488" name="Group 20">
            <a:extLst>
              <a:ext uri="{FF2B5EF4-FFF2-40B4-BE49-F238E27FC236}">
                <a16:creationId xmlns:a16="http://schemas.microsoft.com/office/drawing/2014/main" id="{9794F6BA-5A4D-4AA2-BADF-CF8857BDD850}"/>
              </a:ext>
            </a:extLst>
          </p:cNvPr>
          <p:cNvGrpSpPr>
            <a:grpSpLocks/>
          </p:cNvGrpSpPr>
          <p:nvPr/>
        </p:nvGrpSpPr>
        <p:grpSpPr bwMode="auto">
          <a:xfrm>
            <a:off x="1687513" y="2767013"/>
            <a:ext cx="2890837" cy="4090987"/>
            <a:chOff x="1063" y="1743"/>
            <a:chExt cx="1821" cy="2577"/>
          </a:xfrm>
        </p:grpSpPr>
        <p:pic>
          <p:nvPicPr>
            <p:cNvPr id="20489" name="Picture 15" descr="Autumn Echo 2005_10_20">
              <a:extLst>
                <a:ext uri="{FF2B5EF4-FFF2-40B4-BE49-F238E27FC236}">
                  <a16:creationId xmlns:a16="http://schemas.microsoft.com/office/drawing/2014/main" id="{5D8F4DD6-F5D9-4EAE-9A27-37F822BC9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 y="1743"/>
              <a:ext cx="1821"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65" name="Text Box 17">
              <a:extLst>
                <a:ext uri="{FF2B5EF4-FFF2-40B4-BE49-F238E27FC236}">
                  <a16:creationId xmlns:a16="http://schemas.microsoft.com/office/drawing/2014/main" id="{FB9FE9BB-7415-4C60-A6C9-2FFA8BA6EE20}"/>
                </a:ext>
              </a:extLst>
            </p:cNvPr>
            <p:cNvSpPr txBox="1">
              <a:spLocks noChangeArrowheads="1"/>
            </p:cNvSpPr>
            <p:nvPr/>
          </p:nvSpPr>
          <p:spPr bwMode="auto">
            <a:xfrm>
              <a:off x="1160" y="3951"/>
              <a:ext cx="1628"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Autumn Echo, TB,  Re</a:t>
              </a:r>
            </a:p>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Gibson, 1975</a:t>
              </a:r>
            </a:p>
          </p:txBody>
        </p:sp>
      </p:grpSp>
    </p:spTree>
    <p:extLst>
      <p:ext uri="{BB962C8B-B14F-4D97-AF65-F5344CB8AC3E}">
        <p14:creationId xmlns:p14="http://schemas.microsoft.com/office/powerpoint/2010/main" val="2711255322"/>
      </p:ext>
    </p:extLst>
  </p:cSld>
  <p:clrMapOvr>
    <a:masterClrMapping/>
  </p:clrMapOvr>
  <p:transition advTm="10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75F9BA2E-DBE3-4053-9BAE-954B4294EB9A}"/>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CB020D88-5AB4-4242-99FD-03632A5D5A36}"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2531" name="Slide Number Placeholder 5">
            <a:extLst>
              <a:ext uri="{FF2B5EF4-FFF2-40B4-BE49-F238E27FC236}">
                <a16:creationId xmlns:a16="http://schemas.microsoft.com/office/drawing/2014/main" id="{4717B3D8-7B20-46B1-8034-5F8164CE4D49}"/>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BBE9CF6-EE2E-4D6E-A7B9-11F9060CE34D}" type="slidenum">
              <a:rPr lang="en-US" altLang="en-US" b="0" i="0">
                <a:solidFill>
                  <a:schemeClr val="accent2"/>
                </a:solidFill>
                <a:latin typeface="Garamond" panose="02020404030301010803" pitchFamily="18" charset="0"/>
              </a:rPr>
              <a:pPr eaLnBrk="1" hangingPunct="1"/>
              <a:t>76</a:t>
            </a:fld>
            <a:endParaRPr lang="en-US" altLang="en-US" b="0" i="0">
              <a:solidFill>
                <a:schemeClr val="accent2"/>
              </a:solidFill>
              <a:latin typeface="Garamond" panose="02020404030301010803" pitchFamily="18" charset="0"/>
            </a:endParaRPr>
          </a:p>
        </p:txBody>
      </p:sp>
      <p:sp>
        <p:nvSpPr>
          <p:cNvPr id="22532" name="Rectangle 2">
            <a:extLst>
              <a:ext uri="{FF2B5EF4-FFF2-40B4-BE49-F238E27FC236}">
                <a16:creationId xmlns:a16="http://schemas.microsoft.com/office/drawing/2014/main" id="{305EBC26-8701-45BD-8B02-93C3F751C5BC}"/>
              </a:ext>
            </a:extLst>
          </p:cNvPr>
          <p:cNvSpPr>
            <a:spLocks noGrp="1" noChangeArrowheads="1"/>
          </p:cNvSpPr>
          <p:nvPr>
            <p:ph type="title"/>
          </p:nvPr>
        </p:nvSpPr>
        <p:spPr>
          <a:xfrm>
            <a:off x="2438400" y="228600"/>
            <a:ext cx="5410200" cy="1322388"/>
          </a:xfrm>
        </p:spPr>
        <p:txBody>
          <a:bodyPr/>
          <a:lstStyle/>
          <a:p>
            <a:pPr eaLnBrk="1" hangingPunct="1"/>
            <a:r>
              <a:rPr lang="en-US" altLang="en-US"/>
              <a:t>Variegatas</a:t>
            </a:r>
          </a:p>
        </p:txBody>
      </p:sp>
      <p:sp>
        <p:nvSpPr>
          <p:cNvPr id="22533" name="Rectangle 3">
            <a:extLst>
              <a:ext uri="{FF2B5EF4-FFF2-40B4-BE49-F238E27FC236}">
                <a16:creationId xmlns:a16="http://schemas.microsoft.com/office/drawing/2014/main" id="{60BEC3C5-225D-4539-885A-1A44CF1483FC}"/>
              </a:ext>
            </a:extLst>
          </p:cNvPr>
          <p:cNvSpPr>
            <a:spLocks noGrp="1" noChangeArrowheads="1"/>
          </p:cNvSpPr>
          <p:nvPr>
            <p:ph type="body" idx="1"/>
          </p:nvPr>
        </p:nvSpPr>
        <p:spPr>
          <a:xfrm>
            <a:off x="1143000" y="1524000"/>
            <a:ext cx="7696200" cy="1219200"/>
          </a:xfrm>
        </p:spPr>
        <p:txBody>
          <a:bodyPr/>
          <a:lstStyle/>
          <a:p>
            <a:pPr eaLnBrk="1" hangingPunct="1">
              <a:buFont typeface="Wingdings" panose="05000000000000000000" pitchFamily="2" charset="2"/>
              <a:buNone/>
            </a:pPr>
            <a:r>
              <a:rPr lang="en-US" altLang="en-US"/>
              <a:t>    A bicolor with yellow or near yellow standards and deeper maroon, brown or purple falls. Reverse is the opposite.</a:t>
            </a:r>
          </a:p>
          <a:p>
            <a:pPr eaLnBrk="1" hangingPunct="1">
              <a:buFont typeface="Wingdings" panose="05000000000000000000" pitchFamily="2" charset="2"/>
              <a:buNone/>
            </a:pPr>
            <a:endParaRPr lang="en-US" altLang="en-US"/>
          </a:p>
        </p:txBody>
      </p:sp>
      <p:grpSp>
        <p:nvGrpSpPr>
          <p:cNvPr id="22534" name="Group 7">
            <a:extLst>
              <a:ext uri="{FF2B5EF4-FFF2-40B4-BE49-F238E27FC236}">
                <a16:creationId xmlns:a16="http://schemas.microsoft.com/office/drawing/2014/main" id="{7CD62C48-B40D-4CEC-A93B-C2AC316089D8}"/>
              </a:ext>
            </a:extLst>
          </p:cNvPr>
          <p:cNvGrpSpPr>
            <a:grpSpLocks/>
          </p:cNvGrpSpPr>
          <p:nvPr/>
        </p:nvGrpSpPr>
        <p:grpSpPr bwMode="auto">
          <a:xfrm>
            <a:off x="609600" y="2819400"/>
            <a:ext cx="2803525" cy="3841750"/>
            <a:chOff x="912" y="864"/>
            <a:chExt cx="1766" cy="2420"/>
          </a:xfrm>
        </p:grpSpPr>
        <p:pic>
          <p:nvPicPr>
            <p:cNvPr id="22541" name="Picture 5" descr="JurassicPark4_15_2004">
              <a:extLst>
                <a:ext uri="{FF2B5EF4-FFF2-40B4-BE49-F238E27FC236}">
                  <a16:creationId xmlns:a16="http://schemas.microsoft.com/office/drawing/2014/main" id="{E6D0F9C1-D8CB-4F8A-ADCE-CA4509098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864"/>
              <a:ext cx="1766" cy="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6">
              <a:extLst>
                <a:ext uri="{FF2B5EF4-FFF2-40B4-BE49-F238E27FC236}">
                  <a16:creationId xmlns:a16="http://schemas.microsoft.com/office/drawing/2014/main" id="{A5CA32D5-F04C-450D-BB5C-C276BBE96E82}"/>
                </a:ext>
              </a:extLst>
            </p:cNvPr>
            <p:cNvSpPr txBox="1">
              <a:spLocks noChangeArrowheads="1"/>
            </p:cNvSpPr>
            <p:nvPr/>
          </p:nvSpPr>
          <p:spPr bwMode="auto">
            <a:xfrm>
              <a:off x="1123" y="2880"/>
              <a:ext cx="13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solidFill>
                    <a:srgbClr val="990000"/>
                  </a:solidFill>
                  <a:effectLst>
                    <a:outerShdw blurRad="38100" dist="38100" dir="2700000" algn="tl">
                      <a:srgbClr val="000000">
                        <a:alpha val="43137"/>
                      </a:srgbClr>
                    </a:outerShdw>
                  </a:effectLst>
                  <a:cs typeface="Arial" charset="0"/>
                </a:rPr>
                <a:t>Jurassic Park, TB</a:t>
              </a:r>
            </a:p>
            <a:p>
              <a:pPr>
                <a:defRPr/>
              </a:pPr>
              <a:r>
                <a:rPr lang="en-US">
                  <a:solidFill>
                    <a:srgbClr val="990000"/>
                  </a:solidFill>
                  <a:effectLst>
                    <a:outerShdw blurRad="38100" dist="38100" dir="2700000" algn="tl">
                      <a:srgbClr val="000000">
                        <a:alpha val="43137"/>
                      </a:srgbClr>
                    </a:outerShdw>
                  </a:effectLst>
                  <a:cs typeface="Arial" charset="0"/>
                </a:rPr>
                <a:t>Lauer, 1995</a:t>
              </a:r>
            </a:p>
          </p:txBody>
        </p:sp>
      </p:grpSp>
      <p:grpSp>
        <p:nvGrpSpPr>
          <p:cNvPr id="22535" name="Group 27">
            <a:extLst>
              <a:ext uri="{FF2B5EF4-FFF2-40B4-BE49-F238E27FC236}">
                <a16:creationId xmlns:a16="http://schemas.microsoft.com/office/drawing/2014/main" id="{B3A74C48-9F9E-4E6A-9483-61790D916F2C}"/>
              </a:ext>
            </a:extLst>
          </p:cNvPr>
          <p:cNvGrpSpPr>
            <a:grpSpLocks/>
          </p:cNvGrpSpPr>
          <p:nvPr/>
        </p:nvGrpSpPr>
        <p:grpSpPr bwMode="auto">
          <a:xfrm>
            <a:off x="6477000" y="3276600"/>
            <a:ext cx="2667000" cy="3384550"/>
            <a:chOff x="4080" y="2160"/>
            <a:chExt cx="1680" cy="2132"/>
          </a:xfrm>
        </p:grpSpPr>
        <p:sp>
          <p:nvSpPr>
            <p:cNvPr id="158736" name="Text Box 16">
              <a:extLst>
                <a:ext uri="{FF2B5EF4-FFF2-40B4-BE49-F238E27FC236}">
                  <a16:creationId xmlns:a16="http://schemas.microsoft.com/office/drawing/2014/main" id="{272E22DD-46FA-4FFF-9733-4801C2DAF8FA}"/>
                </a:ext>
              </a:extLst>
            </p:cNvPr>
            <p:cNvSpPr txBox="1">
              <a:spLocks noChangeArrowheads="1"/>
            </p:cNvSpPr>
            <p:nvPr/>
          </p:nvSpPr>
          <p:spPr bwMode="auto">
            <a:xfrm>
              <a:off x="4298" y="3888"/>
              <a:ext cx="12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rgbClr val="990000"/>
                  </a:solidFill>
                  <a:effectLst>
                    <a:outerShdw blurRad="38100" dist="38100" dir="2700000" algn="tl">
                      <a:srgbClr val="000000">
                        <a:alpha val="43137"/>
                      </a:srgbClr>
                    </a:outerShdw>
                  </a:effectLst>
                  <a:cs typeface="Arial" charset="0"/>
                </a:rPr>
                <a:t>Edith Wolford, TB</a:t>
              </a:r>
            </a:p>
            <a:p>
              <a:pPr>
                <a:defRPr/>
              </a:pPr>
              <a:r>
                <a:rPr lang="en-US">
                  <a:solidFill>
                    <a:srgbClr val="990000"/>
                  </a:solidFill>
                  <a:effectLst>
                    <a:outerShdw blurRad="38100" dist="38100" dir="2700000" algn="tl">
                      <a:srgbClr val="000000">
                        <a:alpha val="43137"/>
                      </a:srgbClr>
                    </a:outerShdw>
                  </a:effectLst>
                  <a:cs typeface="Arial" charset="0"/>
                </a:rPr>
                <a:t>Hager, 1986</a:t>
              </a:r>
            </a:p>
          </p:txBody>
        </p:sp>
        <p:pic>
          <p:nvPicPr>
            <p:cNvPr id="22540" name="Picture 21" descr="Edith Wolford 2003_04_27">
              <a:extLst>
                <a:ext uri="{FF2B5EF4-FFF2-40B4-BE49-F238E27FC236}">
                  <a16:creationId xmlns:a16="http://schemas.microsoft.com/office/drawing/2014/main" id="{1E618DE7-08ED-4A00-B8C3-DDD72A034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 y="2160"/>
              <a:ext cx="168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6" name="Group 26">
            <a:extLst>
              <a:ext uri="{FF2B5EF4-FFF2-40B4-BE49-F238E27FC236}">
                <a16:creationId xmlns:a16="http://schemas.microsoft.com/office/drawing/2014/main" id="{1CC08D41-BB54-4B1F-BAD7-18F063230CE7}"/>
              </a:ext>
            </a:extLst>
          </p:cNvPr>
          <p:cNvGrpSpPr>
            <a:grpSpLocks/>
          </p:cNvGrpSpPr>
          <p:nvPr/>
        </p:nvGrpSpPr>
        <p:grpSpPr bwMode="auto">
          <a:xfrm>
            <a:off x="3505200" y="3168650"/>
            <a:ext cx="2894013" cy="3460750"/>
            <a:chOff x="2208" y="2064"/>
            <a:chExt cx="1823" cy="2180"/>
          </a:xfrm>
        </p:grpSpPr>
        <p:pic>
          <p:nvPicPr>
            <p:cNvPr id="22537" name="Picture 24" descr="Devil's Riot 2005_04_14">
              <a:extLst>
                <a:ext uri="{FF2B5EF4-FFF2-40B4-BE49-F238E27FC236}">
                  <a16:creationId xmlns:a16="http://schemas.microsoft.com/office/drawing/2014/main" id="{0C375598-B212-48AA-9C2C-0F44C1DF8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064"/>
              <a:ext cx="1823" cy="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5" name="Text Box 25">
              <a:extLst>
                <a:ext uri="{FF2B5EF4-FFF2-40B4-BE49-F238E27FC236}">
                  <a16:creationId xmlns:a16="http://schemas.microsoft.com/office/drawing/2014/main" id="{2D7246EC-DEAF-4B71-B32E-A483CA902672}"/>
                </a:ext>
              </a:extLst>
            </p:cNvPr>
            <p:cNvSpPr txBox="1">
              <a:spLocks noChangeArrowheads="1"/>
            </p:cNvSpPr>
            <p:nvPr/>
          </p:nvSpPr>
          <p:spPr bwMode="auto">
            <a:xfrm>
              <a:off x="2585" y="3840"/>
              <a:ext cx="10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rgbClr val="990000"/>
                  </a:solidFill>
                  <a:effectLst>
                    <a:outerShdw blurRad="38100" dist="38100" dir="2700000" algn="tl">
                      <a:srgbClr val="000000">
                        <a:alpha val="43137"/>
                      </a:srgbClr>
                    </a:outerShdw>
                  </a:effectLst>
                  <a:cs typeface="Arial" charset="0"/>
                </a:rPr>
                <a:t>Devils Riot, TB</a:t>
              </a:r>
            </a:p>
            <a:p>
              <a:pPr>
                <a:defRPr/>
              </a:pPr>
              <a:r>
                <a:rPr lang="en-US">
                  <a:solidFill>
                    <a:srgbClr val="990000"/>
                  </a:solidFill>
                  <a:effectLst>
                    <a:outerShdw blurRad="38100" dist="38100" dir="2700000" algn="tl">
                      <a:srgbClr val="000000">
                        <a:alpha val="43137"/>
                      </a:srgbClr>
                    </a:outerShdw>
                  </a:effectLst>
                  <a:cs typeface="Arial" charset="0"/>
                </a:rPr>
                <a:t>Blyth, 1993</a:t>
              </a:r>
            </a:p>
          </p:txBody>
        </p:sp>
      </p:grpSp>
    </p:spTree>
    <p:extLst>
      <p:ext uri="{BB962C8B-B14F-4D97-AF65-F5344CB8AC3E}">
        <p14:creationId xmlns:p14="http://schemas.microsoft.com/office/powerpoint/2010/main" val="1371430845"/>
      </p:ext>
    </p:extLst>
  </p:cSld>
  <p:clrMapOvr>
    <a:masterClrMapping/>
  </p:clrMapOvr>
  <p:transition advTm="10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a:extLst>
              <a:ext uri="{FF2B5EF4-FFF2-40B4-BE49-F238E27FC236}">
                <a16:creationId xmlns:a16="http://schemas.microsoft.com/office/drawing/2014/main" id="{0E353B76-A8C3-4111-92CA-9CA7DD13943E}"/>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52AA6F9-5CFF-4D0D-B15C-EDD7E5081683}"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3555" name="Slide Number Placeholder 5">
            <a:extLst>
              <a:ext uri="{FF2B5EF4-FFF2-40B4-BE49-F238E27FC236}">
                <a16:creationId xmlns:a16="http://schemas.microsoft.com/office/drawing/2014/main" id="{892D6296-97FD-4FF3-AA63-363C085F853A}"/>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06D8E49-2F28-4AC9-8D29-F646143E3937}" type="slidenum">
              <a:rPr lang="en-US" altLang="en-US" b="0" i="0">
                <a:solidFill>
                  <a:schemeClr val="accent2"/>
                </a:solidFill>
                <a:latin typeface="Garamond" panose="02020404030301010803" pitchFamily="18" charset="0"/>
              </a:rPr>
              <a:pPr eaLnBrk="1" hangingPunct="1"/>
              <a:t>77</a:t>
            </a:fld>
            <a:endParaRPr lang="en-US" altLang="en-US" b="0" i="0">
              <a:solidFill>
                <a:schemeClr val="accent2"/>
              </a:solidFill>
              <a:latin typeface="Garamond" panose="02020404030301010803" pitchFamily="18" charset="0"/>
            </a:endParaRPr>
          </a:p>
        </p:txBody>
      </p:sp>
      <p:sp>
        <p:nvSpPr>
          <p:cNvPr id="23556" name="Rectangle 2">
            <a:extLst>
              <a:ext uri="{FF2B5EF4-FFF2-40B4-BE49-F238E27FC236}">
                <a16:creationId xmlns:a16="http://schemas.microsoft.com/office/drawing/2014/main" id="{40311553-8E25-47D8-919C-7C255EDBACF3}"/>
              </a:ext>
            </a:extLst>
          </p:cNvPr>
          <p:cNvSpPr>
            <a:spLocks noGrp="1" noChangeArrowheads="1"/>
          </p:cNvSpPr>
          <p:nvPr>
            <p:ph type="title"/>
          </p:nvPr>
        </p:nvSpPr>
        <p:spPr/>
        <p:txBody>
          <a:bodyPr/>
          <a:lstStyle/>
          <a:p>
            <a:pPr eaLnBrk="1" hangingPunct="1"/>
            <a:r>
              <a:rPr lang="en-US" altLang="en-US"/>
              <a:t>Amoenas</a:t>
            </a:r>
          </a:p>
        </p:txBody>
      </p:sp>
      <p:sp>
        <p:nvSpPr>
          <p:cNvPr id="23557" name="Rectangle 3">
            <a:extLst>
              <a:ext uri="{FF2B5EF4-FFF2-40B4-BE49-F238E27FC236}">
                <a16:creationId xmlns:a16="http://schemas.microsoft.com/office/drawing/2014/main" id="{4782E2B4-2D59-4B2D-8CBA-64AF4FEA42D6}"/>
              </a:ext>
            </a:extLst>
          </p:cNvPr>
          <p:cNvSpPr>
            <a:spLocks noGrp="1" noChangeArrowheads="1"/>
          </p:cNvSpPr>
          <p:nvPr>
            <p:ph type="body" idx="1"/>
          </p:nvPr>
        </p:nvSpPr>
        <p:spPr>
          <a:xfrm>
            <a:off x="1600200" y="1219200"/>
            <a:ext cx="7391400" cy="1219200"/>
          </a:xfrm>
        </p:spPr>
        <p:txBody>
          <a:bodyPr/>
          <a:lstStyle/>
          <a:p>
            <a:pPr eaLnBrk="1" hangingPunct="1">
              <a:buFont typeface="Wingdings" panose="05000000000000000000" pitchFamily="2" charset="2"/>
              <a:buNone/>
            </a:pPr>
            <a:r>
              <a:rPr lang="en-US" altLang="en-US"/>
              <a:t>    A bicolor with white standards and colored falls. A reverse amoena has white falls and a different color in its standards.</a:t>
            </a:r>
          </a:p>
        </p:txBody>
      </p:sp>
      <p:grpSp>
        <p:nvGrpSpPr>
          <p:cNvPr id="23558" name="Group 14">
            <a:extLst>
              <a:ext uri="{FF2B5EF4-FFF2-40B4-BE49-F238E27FC236}">
                <a16:creationId xmlns:a16="http://schemas.microsoft.com/office/drawing/2014/main" id="{D9DE4822-AE23-4F38-8DCF-48E3FBD46762}"/>
              </a:ext>
            </a:extLst>
          </p:cNvPr>
          <p:cNvGrpSpPr>
            <a:grpSpLocks/>
          </p:cNvGrpSpPr>
          <p:nvPr/>
        </p:nvGrpSpPr>
        <p:grpSpPr bwMode="auto">
          <a:xfrm>
            <a:off x="1066800" y="2514600"/>
            <a:ext cx="2120900" cy="3649663"/>
            <a:chOff x="183" y="1632"/>
            <a:chExt cx="1336" cy="2299"/>
          </a:xfrm>
        </p:grpSpPr>
        <p:pic>
          <p:nvPicPr>
            <p:cNvPr id="23565" name="Picture 11" descr="Sierra Grande 2003_04_30">
              <a:extLst>
                <a:ext uri="{FF2B5EF4-FFF2-40B4-BE49-F238E27FC236}">
                  <a16:creationId xmlns:a16="http://schemas.microsoft.com/office/drawing/2014/main" id="{8827EDB6-31DB-4DFC-8D88-D192790E3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 y="1632"/>
              <a:ext cx="1336"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6" name="Text Box 12">
              <a:extLst>
                <a:ext uri="{FF2B5EF4-FFF2-40B4-BE49-F238E27FC236}">
                  <a16:creationId xmlns:a16="http://schemas.microsoft.com/office/drawing/2014/main" id="{E5541293-C732-45E4-B1C7-612F520563B5}"/>
                </a:ext>
              </a:extLst>
            </p:cNvPr>
            <p:cNvSpPr txBox="1">
              <a:spLocks noChangeArrowheads="1"/>
            </p:cNvSpPr>
            <p:nvPr/>
          </p:nvSpPr>
          <p:spPr bwMode="auto">
            <a:xfrm>
              <a:off x="209" y="3527"/>
              <a:ext cx="1284"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Sierra Grande, TB</a:t>
              </a:r>
            </a:p>
            <a:p>
              <a:pPr>
                <a:defRPr/>
              </a:pPr>
              <a:r>
                <a:rPr lang="en-US">
                  <a:effectLst>
                    <a:outerShdw blurRad="38100" dist="38100" dir="2700000" algn="tl">
                      <a:srgbClr val="000000">
                        <a:alpha val="43137"/>
                      </a:srgbClr>
                    </a:outerShdw>
                  </a:effectLst>
                  <a:cs typeface="Arial" charset="0"/>
                </a:rPr>
                <a:t>Schreiner, 1992</a:t>
              </a:r>
            </a:p>
          </p:txBody>
        </p:sp>
      </p:grpSp>
      <p:grpSp>
        <p:nvGrpSpPr>
          <p:cNvPr id="23559" name="Group 21">
            <a:extLst>
              <a:ext uri="{FF2B5EF4-FFF2-40B4-BE49-F238E27FC236}">
                <a16:creationId xmlns:a16="http://schemas.microsoft.com/office/drawing/2014/main" id="{A58A8433-2D2F-4E72-8B83-75004B1CF153}"/>
              </a:ext>
            </a:extLst>
          </p:cNvPr>
          <p:cNvGrpSpPr>
            <a:grpSpLocks/>
          </p:cNvGrpSpPr>
          <p:nvPr/>
        </p:nvGrpSpPr>
        <p:grpSpPr bwMode="auto">
          <a:xfrm>
            <a:off x="6324600" y="2362200"/>
            <a:ext cx="2693988" cy="3613150"/>
            <a:chOff x="3984" y="1488"/>
            <a:chExt cx="1697" cy="2276"/>
          </a:xfrm>
        </p:grpSpPr>
        <p:pic>
          <p:nvPicPr>
            <p:cNvPr id="23563" name="Picture 19" descr="Gay Parasol 2005_04_26_1">
              <a:extLst>
                <a:ext uri="{FF2B5EF4-FFF2-40B4-BE49-F238E27FC236}">
                  <a16:creationId xmlns:a16="http://schemas.microsoft.com/office/drawing/2014/main" id="{47AEC533-4226-41CF-8548-03F38393D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1488"/>
              <a:ext cx="1697"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4" name="Text Box 20">
              <a:extLst>
                <a:ext uri="{FF2B5EF4-FFF2-40B4-BE49-F238E27FC236}">
                  <a16:creationId xmlns:a16="http://schemas.microsoft.com/office/drawing/2014/main" id="{43FDF10D-25FD-485D-B376-D5B3E6FD3BA6}"/>
                </a:ext>
              </a:extLst>
            </p:cNvPr>
            <p:cNvSpPr txBox="1">
              <a:spLocks noChangeArrowheads="1"/>
            </p:cNvSpPr>
            <p:nvPr/>
          </p:nvSpPr>
          <p:spPr bwMode="auto">
            <a:xfrm>
              <a:off x="4247" y="3360"/>
              <a:ext cx="1172"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Gay Parasol, TB</a:t>
              </a:r>
            </a:p>
            <a:p>
              <a:pPr>
                <a:defRPr/>
              </a:pPr>
              <a:r>
                <a:rPr lang="en-US">
                  <a:effectLst>
                    <a:outerShdw blurRad="38100" dist="38100" dir="2700000" algn="tl">
                      <a:srgbClr val="000000">
                        <a:alpha val="43137"/>
                      </a:srgbClr>
                    </a:outerShdw>
                  </a:effectLst>
                  <a:cs typeface="Arial" charset="0"/>
                </a:rPr>
                <a:t>Schreiner, 1974</a:t>
              </a:r>
            </a:p>
          </p:txBody>
        </p:sp>
      </p:grpSp>
      <p:grpSp>
        <p:nvGrpSpPr>
          <p:cNvPr id="23560" name="Group 24">
            <a:extLst>
              <a:ext uri="{FF2B5EF4-FFF2-40B4-BE49-F238E27FC236}">
                <a16:creationId xmlns:a16="http://schemas.microsoft.com/office/drawing/2014/main" id="{28A0A7EE-A82D-43E3-AD14-854DAA54E78F}"/>
              </a:ext>
            </a:extLst>
          </p:cNvPr>
          <p:cNvGrpSpPr>
            <a:grpSpLocks/>
          </p:cNvGrpSpPr>
          <p:nvPr/>
        </p:nvGrpSpPr>
        <p:grpSpPr bwMode="auto">
          <a:xfrm>
            <a:off x="3352800" y="3733800"/>
            <a:ext cx="2838450" cy="3130550"/>
            <a:chOff x="2208" y="1552"/>
            <a:chExt cx="1788" cy="1972"/>
          </a:xfrm>
        </p:grpSpPr>
        <p:pic>
          <p:nvPicPr>
            <p:cNvPr id="23561" name="Picture 22" descr="Imprimus4_19_2004">
              <a:extLst>
                <a:ext uri="{FF2B5EF4-FFF2-40B4-BE49-F238E27FC236}">
                  <a16:creationId xmlns:a16="http://schemas.microsoft.com/office/drawing/2014/main" id="{247851C7-9591-497D-940B-3C733771C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552"/>
              <a:ext cx="1788" cy="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7" name="Text Box 23">
              <a:extLst>
                <a:ext uri="{FF2B5EF4-FFF2-40B4-BE49-F238E27FC236}">
                  <a16:creationId xmlns:a16="http://schemas.microsoft.com/office/drawing/2014/main" id="{BBF0A9B1-DD69-460D-9BF2-30E011F69055}"/>
                </a:ext>
              </a:extLst>
            </p:cNvPr>
            <p:cNvSpPr txBox="1">
              <a:spLocks noChangeArrowheads="1"/>
            </p:cNvSpPr>
            <p:nvPr/>
          </p:nvSpPr>
          <p:spPr bwMode="auto">
            <a:xfrm>
              <a:off x="2476" y="3120"/>
              <a:ext cx="1252"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Imprimus, TB, AU</a:t>
              </a:r>
            </a:p>
            <a:p>
              <a:pPr>
                <a:defRPr/>
              </a:pPr>
              <a:r>
                <a:rPr lang="en-US">
                  <a:effectLst>
                    <a:outerShdw blurRad="38100" dist="38100" dir="2700000" algn="tl">
                      <a:srgbClr val="000000">
                        <a:alpha val="43137"/>
                      </a:srgbClr>
                    </a:outerShdw>
                  </a:effectLst>
                  <a:cs typeface="Arial" charset="0"/>
                </a:rPr>
                <a:t>Blyth, 1993</a:t>
              </a:r>
            </a:p>
          </p:txBody>
        </p:sp>
      </p:grpSp>
    </p:spTree>
    <p:extLst>
      <p:ext uri="{BB962C8B-B14F-4D97-AF65-F5344CB8AC3E}">
        <p14:creationId xmlns:p14="http://schemas.microsoft.com/office/powerpoint/2010/main" val="3608151885"/>
      </p:ext>
    </p:extLst>
  </p:cSld>
  <p:clrMapOvr>
    <a:masterClrMapping/>
  </p:clrMapOvr>
  <p:transition advTm="1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a:extLst>
              <a:ext uri="{FF2B5EF4-FFF2-40B4-BE49-F238E27FC236}">
                <a16:creationId xmlns:a16="http://schemas.microsoft.com/office/drawing/2014/main" id="{B885D26B-5B48-4715-B7BB-C80B1E1FC614}"/>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47CC347-D9D9-44FB-9CF4-27F6FA5FD30C}"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4579" name="Slide Number Placeholder 5">
            <a:extLst>
              <a:ext uri="{FF2B5EF4-FFF2-40B4-BE49-F238E27FC236}">
                <a16:creationId xmlns:a16="http://schemas.microsoft.com/office/drawing/2014/main" id="{AF856FB5-6D82-417A-84C2-3C52667CFEC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66B1DB7-1A94-4386-9274-BAFCCFD1F897}" type="slidenum">
              <a:rPr lang="en-US" altLang="en-US" b="0" i="0">
                <a:solidFill>
                  <a:schemeClr val="accent2"/>
                </a:solidFill>
                <a:latin typeface="Garamond" panose="02020404030301010803" pitchFamily="18" charset="0"/>
              </a:rPr>
              <a:pPr eaLnBrk="1" hangingPunct="1"/>
              <a:t>78</a:t>
            </a:fld>
            <a:endParaRPr lang="en-US" altLang="en-US" b="0" i="0">
              <a:solidFill>
                <a:schemeClr val="accent2"/>
              </a:solidFill>
              <a:latin typeface="Garamond" panose="02020404030301010803" pitchFamily="18" charset="0"/>
            </a:endParaRPr>
          </a:p>
        </p:txBody>
      </p:sp>
      <p:sp>
        <p:nvSpPr>
          <p:cNvPr id="24580" name="Rectangle 2">
            <a:extLst>
              <a:ext uri="{FF2B5EF4-FFF2-40B4-BE49-F238E27FC236}">
                <a16:creationId xmlns:a16="http://schemas.microsoft.com/office/drawing/2014/main" id="{CE81A480-BC03-4353-AAF7-066F768D7670}"/>
              </a:ext>
            </a:extLst>
          </p:cNvPr>
          <p:cNvSpPr>
            <a:spLocks noGrp="1" noChangeArrowheads="1"/>
          </p:cNvSpPr>
          <p:nvPr>
            <p:ph type="title"/>
          </p:nvPr>
        </p:nvSpPr>
        <p:spPr>
          <a:xfrm>
            <a:off x="3581400" y="304800"/>
            <a:ext cx="3733800" cy="762000"/>
          </a:xfrm>
        </p:spPr>
        <p:txBody>
          <a:bodyPr/>
          <a:lstStyle/>
          <a:p>
            <a:pPr eaLnBrk="1" hangingPunct="1"/>
            <a:r>
              <a:rPr lang="en-US" altLang="en-US"/>
              <a:t>Luminatas</a:t>
            </a:r>
          </a:p>
        </p:txBody>
      </p:sp>
      <p:sp>
        <p:nvSpPr>
          <p:cNvPr id="24581" name="Rectangle 3">
            <a:extLst>
              <a:ext uri="{FF2B5EF4-FFF2-40B4-BE49-F238E27FC236}">
                <a16:creationId xmlns:a16="http://schemas.microsoft.com/office/drawing/2014/main" id="{01BDD1E5-4ABB-45E9-8D51-9B4D579C8536}"/>
              </a:ext>
            </a:extLst>
          </p:cNvPr>
          <p:cNvSpPr>
            <a:spLocks noGrp="1" noChangeArrowheads="1"/>
          </p:cNvSpPr>
          <p:nvPr>
            <p:ph type="body" idx="1"/>
          </p:nvPr>
        </p:nvSpPr>
        <p:spPr>
          <a:xfrm>
            <a:off x="685800" y="1371600"/>
            <a:ext cx="8153400" cy="1524000"/>
          </a:xfrm>
        </p:spPr>
        <p:txBody>
          <a:bodyPr/>
          <a:lstStyle/>
          <a:p>
            <a:pPr marL="457200" indent="-457200" eaLnBrk="1" hangingPunct="1">
              <a:lnSpc>
                <a:spcPct val="90000"/>
              </a:lnSpc>
              <a:buFont typeface="Wingdings" panose="05000000000000000000" pitchFamily="2" charset="2"/>
              <a:buNone/>
            </a:pPr>
            <a:endParaRPr lang="en-US" altLang="en-US"/>
          </a:p>
          <a:p>
            <a:pPr marL="457200" indent="-457200" eaLnBrk="1" hangingPunct="1">
              <a:lnSpc>
                <a:spcPct val="90000"/>
              </a:lnSpc>
              <a:buFont typeface="Wingdings" panose="05000000000000000000" pitchFamily="2" charset="2"/>
              <a:buNone/>
            </a:pPr>
            <a:r>
              <a:rPr lang="en-US" altLang="en-US"/>
              <a:t>     The reverse pattern of a plicata, with white background color and white edges, veins and around beards </a:t>
            </a:r>
          </a:p>
          <a:p>
            <a:pPr marL="457200" indent="-457200" eaLnBrk="1" hangingPunct="1">
              <a:lnSpc>
                <a:spcPct val="90000"/>
              </a:lnSpc>
              <a:buFont typeface="Wingdings" panose="05000000000000000000" pitchFamily="2" charset="2"/>
              <a:buNone/>
            </a:pPr>
            <a:endParaRPr lang="en-US" altLang="en-US"/>
          </a:p>
        </p:txBody>
      </p:sp>
      <p:grpSp>
        <p:nvGrpSpPr>
          <p:cNvPr id="24582" name="Group 7">
            <a:extLst>
              <a:ext uri="{FF2B5EF4-FFF2-40B4-BE49-F238E27FC236}">
                <a16:creationId xmlns:a16="http://schemas.microsoft.com/office/drawing/2014/main" id="{E5383DF1-BDC4-4437-8623-A5F987B323BF}"/>
              </a:ext>
            </a:extLst>
          </p:cNvPr>
          <p:cNvGrpSpPr>
            <a:grpSpLocks/>
          </p:cNvGrpSpPr>
          <p:nvPr/>
        </p:nvGrpSpPr>
        <p:grpSpPr bwMode="auto">
          <a:xfrm>
            <a:off x="1295400" y="3352800"/>
            <a:ext cx="2895600" cy="3221038"/>
            <a:chOff x="912" y="2256"/>
            <a:chExt cx="1920" cy="2097"/>
          </a:xfrm>
        </p:grpSpPr>
        <p:pic>
          <p:nvPicPr>
            <p:cNvPr id="24586" name="Picture 5" descr="Foolish Fancy 2003_04_18b">
              <a:extLst>
                <a:ext uri="{FF2B5EF4-FFF2-40B4-BE49-F238E27FC236}">
                  <a16:creationId xmlns:a16="http://schemas.microsoft.com/office/drawing/2014/main" id="{2C024ABE-E0F2-494B-B450-61F613A38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256"/>
              <a:ext cx="1920" cy="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ext Box 6">
              <a:extLst>
                <a:ext uri="{FF2B5EF4-FFF2-40B4-BE49-F238E27FC236}">
                  <a16:creationId xmlns:a16="http://schemas.microsoft.com/office/drawing/2014/main" id="{D8FB53BC-1575-404D-A9C9-FC25A4FDA23E}"/>
                </a:ext>
              </a:extLst>
            </p:cNvPr>
            <p:cNvSpPr txBox="1">
              <a:spLocks noChangeArrowheads="1"/>
            </p:cNvSpPr>
            <p:nvPr/>
          </p:nvSpPr>
          <p:spPr bwMode="auto">
            <a:xfrm>
              <a:off x="1091" y="3936"/>
              <a:ext cx="1562"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Foolish Fancy, TB, re</a:t>
              </a:r>
            </a:p>
            <a:p>
              <a:pPr>
                <a:defRPr/>
              </a:pPr>
              <a:r>
                <a:rPr lang="en-US">
                  <a:effectLst>
                    <a:outerShdw blurRad="38100" dist="38100" dir="2700000" algn="tl">
                      <a:srgbClr val="000000">
                        <a:alpha val="43137"/>
                      </a:srgbClr>
                    </a:outerShdw>
                  </a:effectLst>
                  <a:cs typeface="Arial" charset="0"/>
                </a:rPr>
                <a:t>Hager, 1985</a:t>
              </a:r>
            </a:p>
          </p:txBody>
        </p:sp>
      </p:grpSp>
      <p:grpSp>
        <p:nvGrpSpPr>
          <p:cNvPr id="24583" name="Group 10">
            <a:extLst>
              <a:ext uri="{FF2B5EF4-FFF2-40B4-BE49-F238E27FC236}">
                <a16:creationId xmlns:a16="http://schemas.microsoft.com/office/drawing/2014/main" id="{32510C25-DE4D-43BE-AF50-81C26F53ACD5}"/>
              </a:ext>
            </a:extLst>
          </p:cNvPr>
          <p:cNvGrpSpPr>
            <a:grpSpLocks/>
          </p:cNvGrpSpPr>
          <p:nvPr/>
        </p:nvGrpSpPr>
        <p:grpSpPr bwMode="auto">
          <a:xfrm>
            <a:off x="5486400" y="3048000"/>
            <a:ext cx="2743200" cy="3513138"/>
            <a:chOff x="3600" y="0"/>
            <a:chExt cx="1901" cy="2408"/>
          </a:xfrm>
        </p:grpSpPr>
        <p:pic>
          <p:nvPicPr>
            <p:cNvPr id="24584" name="Picture 8" descr="FancyWoman4_14_2004">
              <a:extLst>
                <a:ext uri="{FF2B5EF4-FFF2-40B4-BE49-F238E27FC236}">
                  <a16:creationId xmlns:a16="http://schemas.microsoft.com/office/drawing/2014/main" id="{402B7BB4-5952-4582-853E-917DA14D7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 y="0"/>
              <a:ext cx="1901"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9">
              <a:extLst>
                <a:ext uri="{FF2B5EF4-FFF2-40B4-BE49-F238E27FC236}">
                  <a16:creationId xmlns:a16="http://schemas.microsoft.com/office/drawing/2014/main" id="{106E5487-88DB-4CC0-BF45-E953062B163C}"/>
                </a:ext>
              </a:extLst>
            </p:cNvPr>
            <p:cNvSpPr txBox="1">
              <a:spLocks noChangeArrowheads="1"/>
            </p:cNvSpPr>
            <p:nvPr/>
          </p:nvSpPr>
          <p:spPr bwMode="auto">
            <a:xfrm>
              <a:off x="3711" y="1968"/>
              <a:ext cx="1680" cy="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effectLst>
                    <a:outerShdw blurRad="38100" dist="38100" dir="2700000" algn="tl">
                      <a:srgbClr val="000000">
                        <a:alpha val="43137"/>
                      </a:srgbClr>
                    </a:outerShdw>
                  </a:effectLst>
                  <a:cs typeface="Arial" charset="0"/>
                </a:rPr>
                <a:t>Fancy Woman, TB</a:t>
              </a:r>
            </a:p>
            <a:p>
              <a:pPr>
                <a:defRPr/>
              </a:pPr>
              <a:r>
                <a:rPr lang="en-US">
                  <a:effectLst>
                    <a:outerShdw blurRad="38100" dist="38100" dir="2700000" algn="tl">
                      <a:srgbClr val="000000">
                        <a:alpha val="43137"/>
                      </a:srgbClr>
                    </a:outerShdw>
                  </a:effectLst>
                  <a:cs typeface="Arial" charset="0"/>
                </a:rPr>
                <a:t>Keppel, 1995</a:t>
              </a:r>
            </a:p>
          </p:txBody>
        </p:sp>
      </p:grpSp>
    </p:spTree>
    <p:extLst>
      <p:ext uri="{BB962C8B-B14F-4D97-AF65-F5344CB8AC3E}">
        <p14:creationId xmlns:p14="http://schemas.microsoft.com/office/powerpoint/2010/main" val="755479848"/>
      </p:ext>
    </p:extLst>
  </p:cSld>
  <p:clrMapOvr>
    <a:masterClrMapping/>
  </p:clrMapOvr>
  <p:transition advTm="10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a:extLst>
              <a:ext uri="{FF2B5EF4-FFF2-40B4-BE49-F238E27FC236}">
                <a16:creationId xmlns:a16="http://schemas.microsoft.com/office/drawing/2014/main" id="{C6ACF46A-C859-41C7-9B90-20E6594CC03F}"/>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DB5AAC7F-4EBB-4D9E-B124-8449B725359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5603" name="Slide Number Placeholder 5">
            <a:extLst>
              <a:ext uri="{FF2B5EF4-FFF2-40B4-BE49-F238E27FC236}">
                <a16:creationId xmlns:a16="http://schemas.microsoft.com/office/drawing/2014/main" id="{AD579888-7553-4ABD-A160-C92DC9147A81}"/>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19993314-FEB2-4CF1-9B83-FC6FB0DA73B0}" type="slidenum">
              <a:rPr lang="en-US" altLang="en-US" b="0" i="0">
                <a:solidFill>
                  <a:schemeClr val="accent2"/>
                </a:solidFill>
                <a:latin typeface="Garamond" panose="02020404030301010803" pitchFamily="18" charset="0"/>
              </a:rPr>
              <a:pPr eaLnBrk="1" hangingPunct="1"/>
              <a:t>79</a:t>
            </a:fld>
            <a:endParaRPr lang="en-US" altLang="en-US" b="0" i="0">
              <a:solidFill>
                <a:schemeClr val="accent2"/>
              </a:solidFill>
              <a:latin typeface="Garamond" panose="02020404030301010803" pitchFamily="18" charset="0"/>
            </a:endParaRPr>
          </a:p>
        </p:txBody>
      </p:sp>
      <p:sp>
        <p:nvSpPr>
          <p:cNvPr id="25604" name="Rectangle 2">
            <a:extLst>
              <a:ext uri="{FF2B5EF4-FFF2-40B4-BE49-F238E27FC236}">
                <a16:creationId xmlns:a16="http://schemas.microsoft.com/office/drawing/2014/main" id="{7C9BA949-CF03-42A4-95A4-1D4D8ACD1E8E}"/>
              </a:ext>
            </a:extLst>
          </p:cNvPr>
          <p:cNvSpPr>
            <a:spLocks noGrp="1" noChangeArrowheads="1"/>
          </p:cNvSpPr>
          <p:nvPr>
            <p:ph type="title"/>
          </p:nvPr>
        </p:nvSpPr>
        <p:spPr>
          <a:xfrm>
            <a:off x="3429000" y="228600"/>
            <a:ext cx="5410200" cy="1322388"/>
          </a:xfrm>
        </p:spPr>
        <p:txBody>
          <a:bodyPr/>
          <a:lstStyle/>
          <a:p>
            <a:pPr eaLnBrk="1" hangingPunct="1"/>
            <a:r>
              <a:rPr lang="en-US" altLang="en-US"/>
              <a:t>Blend</a:t>
            </a:r>
          </a:p>
        </p:txBody>
      </p:sp>
      <p:sp>
        <p:nvSpPr>
          <p:cNvPr id="25605" name="Rectangle 3">
            <a:extLst>
              <a:ext uri="{FF2B5EF4-FFF2-40B4-BE49-F238E27FC236}">
                <a16:creationId xmlns:a16="http://schemas.microsoft.com/office/drawing/2014/main" id="{5B706435-09A3-4001-B448-31AE29C91724}"/>
              </a:ext>
            </a:extLst>
          </p:cNvPr>
          <p:cNvSpPr>
            <a:spLocks noGrp="1" noChangeArrowheads="1"/>
          </p:cNvSpPr>
          <p:nvPr>
            <p:ph type="body" idx="1"/>
          </p:nvPr>
        </p:nvSpPr>
        <p:spPr>
          <a:xfrm>
            <a:off x="3429000" y="1143000"/>
            <a:ext cx="5715000" cy="1600200"/>
          </a:xfrm>
        </p:spPr>
        <p:txBody>
          <a:bodyPr/>
          <a:lstStyle/>
          <a:p>
            <a:pPr eaLnBrk="1" hangingPunct="1">
              <a:buFont typeface="Wingdings" panose="05000000000000000000" pitchFamily="2" charset="2"/>
              <a:buNone/>
            </a:pPr>
            <a:r>
              <a:rPr lang="en-US" altLang="en-US"/>
              <a:t>    A combination of two or more colors "blending" together. One is usually yellow.</a:t>
            </a:r>
          </a:p>
        </p:txBody>
      </p:sp>
      <p:grpSp>
        <p:nvGrpSpPr>
          <p:cNvPr id="25606" name="Group 6">
            <a:extLst>
              <a:ext uri="{FF2B5EF4-FFF2-40B4-BE49-F238E27FC236}">
                <a16:creationId xmlns:a16="http://schemas.microsoft.com/office/drawing/2014/main" id="{0F747C10-9B1C-4D15-89F0-2027A3678708}"/>
              </a:ext>
            </a:extLst>
          </p:cNvPr>
          <p:cNvGrpSpPr>
            <a:grpSpLocks/>
          </p:cNvGrpSpPr>
          <p:nvPr/>
        </p:nvGrpSpPr>
        <p:grpSpPr bwMode="auto">
          <a:xfrm>
            <a:off x="1066800" y="3381375"/>
            <a:ext cx="2743200" cy="3476625"/>
            <a:chOff x="624" y="960"/>
            <a:chExt cx="1870" cy="2295"/>
          </a:xfrm>
        </p:grpSpPr>
        <p:pic>
          <p:nvPicPr>
            <p:cNvPr id="25615" name="Picture 4" descr="Fundamental 2005_05_03_1">
              <a:extLst>
                <a:ext uri="{FF2B5EF4-FFF2-40B4-BE49-F238E27FC236}">
                  <a16:creationId xmlns:a16="http://schemas.microsoft.com/office/drawing/2014/main" id="{663A965B-1D3A-492E-BE2B-1EF1268D1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960"/>
              <a:ext cx="187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Text Box 5">
              <a:extLst>
                <a:ext uri="{FF2B5EF4-FFF2-40B4-BE49-F238E27FC236}">
                  <a16:creationId xmlns:a16="http://schemas.microsoft.com/office/drawing/2014/main" id="{538AD2BD-0051-480E-8C74-20D2C934EAB8}"/>
                </a:ext>
              </a:extLst>
            </p:cNvPr>
            <p:cNvSpPr txBox="1">
              <a:spLocks noChangeArrowheads="1"/>
            </p:cNvSpPr>
            <p:nvPr/>
          </p:nvSpPr>
          <p:spPr bwMode="auto">
            <a:xfrm>
              <a:off x="899" y="2832"/>
              <a:ext cx="1320" cy="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Fundamental, TB</a:t>
              </a:r>
            </a:p>
            <a:p>
              <a:pPr>
                <a:defRPr/>
              </a:pPr>
              <a:r>
                <a:rPr lang="en-US">
                  <a:effectLst>
                    <a:outerShdw blurRad="38100" dist="38100" dir="2700000" algn="tl">
                      <a:srgbClr val="000000">
                        <a:alpha val="43137"/>
                      </a:srgbClr>
                    </a:outerShdw>
                  </a:effectLst>
                  <a:cs typeface="Arial" charset="0"/>
                </a:rPr>
                <a:t>Johnson, 2002</a:t>
              </a:r>
            </a:p>
          </p:txBody>
        </p:sp>
      </p:grpSp>
      <p:grpSp>
        <p:nvGrpSpPr>
          <p:cNvPr id="25607" name="Group 9">
            <a:extLst>
              <a:ext uri="{FF2B5EF4-FFF2-40B4-BE49-F238E27FC236}">
                <a16:creationId xmlns:a16="http://schemas.microsoft.com/office/drawing/2014/main" id="{C259401C-1987-497D-B1E7-C10D49E837AF}"/>
              </a:ext>
            </a:extLst>
          </p:cNvPr>
          <p:cNvGrpSpPr>
            <a:grpSpLocks/>
          </p:cNvGrpSpPr>
          <p:nvPr/>
        </p:nvGrpSpPr>
        <p:grpSpPr bwMode="auto">
          <a:xfrm>
            <a:off x="6681788" y="3244850"/>
            <a:ext cx="2462212" cy="3613150"/>
            <a:chOff x="3888" y="1728"/>
            <a:chExt cx="1551" cy="2276"/>
          </a:xfrm>
        </p:grpSpPr>
        <p:pic>
          <p:nvPicPr>
            <p:cNvPr id="25613" name="Picture 7" descr="Lighthouse 2005_0_24_1">
              <a:extLst>
                <a:ext uri="{FF2B5EF4-FFF2-40B4-BE49-F238E27FC236}">
                  <a16:creationId xmlns:a16="http://schemas.microsoft.com/office/drawing/2014/main" id="{BBEA10D2-B98C-46DA-AF8A-A8E903CF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1728"/>
              <a:ext cx="1551"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Text Box 8">
              <a:extLst>
                <a:ext uri="{FF2B5EF4-FFF2-40B4-BE49-F238E27FC236}">
                  <a16:creationId xmlns:a16="http://schemas.microsoft.com/office/drawing/2014/main" id="{8085FDE0-464B-4AE4-8848-D4EF115A75F9}"/>
                </a:ext>
              </a:extLst>
            </p:cNvPr>
            <p:cNvSpPr txBox="1">
              <a:spLocks noChangeArrowheads="1"/>
            </p:cNvSpPr>
            <p:nvPr/>
          </p:nvSpPr>
          <p:spPr bwMode="auto">
            <a:xfrm>
              <a:off x="4098" y="3600"/>
              <a:ext cx="1132"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Lightshine, TB</a:t>
              </a:r>
            </a:p>
            <a:p>
              <a:pPr>
                <a:defRPr/>
              </a:pPr>
              <a:r>
                <a:rPr lang="en-US">
                  <a:effectLst>
                    <a:outerShdw blurRad="38100" dist="38100" dir="2700000" algn="tl">
                      <a:srgbClr val="000000">
                        <a:alpha val="43137"/>
                      </a:srgbClr>
                    </a:outerShdw>
                  </a:effectLst>
                  <a:cs typeface="Arial" charset="0"/>
                </a:rPr>
                <a:t>Schreiner, 2000</a:t>
              </a:r>
            </a:p>
          </p:txBody>
        </p:sp>
      </p:grpSp>
      <p:grpSp>
        <p:nvGrpSpPr>
          <p:cNvPr id="25608" name="Group 13">
            <a:extLst>
              <a:ext uri="{FF2B5EF4-FFF2-40B4-BE49-F238E27FC236}">
                <a16:creationId xmlns:a16="http://schemas.microsoft.com/office/drawing/2014/main" id="{E3DEEF1D-E39C-43C8-9730-F99F0E21F7E8}"/>
              </a:ext>
            </a:extLst>
          </p:cNvPr>
          <p:cNvGrpSpPr>
            <a:grpSpLocks/>
          </p:cNvGrpSpPr>
          <p:nvPr/>
        </p:nvGrpSpPr>
        <p:grpSpPr bwMode="auto">
          <a:xfrm>
            <a:off x="3962400" y="3244850"/>
            <a:ext cx="2462213" cy="3613150"/>
            <a:chOff x="2400" y="1872"/>
            <a:chExt cx="1551" cy="2276"/>
          </a:xfrm>
        </p:grpSpPr>
        <p:pic>
          <p:nvPicPr>
            <p:cNvPr id="25611" name="Picture 11" descr="Megabucks 2005_0_24_1">
              <a:extLst>
                <a:ext uri="{FF2B5EF4-FFF2-40B4-BE49-F238E27FC236}">
                  <a16:creationId xmlns:a16="http://schemas.microsoft.com/office/drawing/2014/main" id="{CD7203C3-A821-4C2F-881C-4C265BD6A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1872"/>
              <a:ext cx="1551"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4" name="Text Box 12">
              <a:extLst>
                <a:ext uri="{FF2B5EF4-FFF2-40B4-BE49-F238E27FC236}">
                  <a16:creationId xmlns:a16="http://schemas.microsoft.com/office/drawing/2014/main" id="{61F9DFB9-180F-4B1A-BF8F-8EA7C624CEC5}"/>
                </a:ext>
              </a:extLst>
            </p:cNvPr>
            <p:cNvSpPr txBox="1">
              <a:spLocks noChangeArrowheads="1"/>
            </p:cNvSpPr>
            <p:nvPr/>
          </p:nvSpPr>
          <p:spPr bwMode="auto">
            <a:xfrm>
              <a:off x="2605" y="3744"/>
              <a:ext cx="1140"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Megabucks, TB</a:t>
              </a:r>
            </a:p>
            <a:p>
              <a:pPr>
                <a:defRPr/>
              </a:pPr>
              <a:r>
                <a:rPr lang="en-US">
                  <a:effectLst>
                    <a:outerShdw blurRad="38100" dist="38100" dir="2700000" algn="tl">
                      <a:srgbClr val="000000">
                        <a:alpha val="43137"/>
                      </a:srgbClr>
                    </a:outerShdw>
                  </a:effectLst>
                  <a:cs typeface="Arial" charset="0"/>
                </a:rPr>
                <a:t>Tompkins, 1990</a:t>
              </a:r>
            </a:p>
          </p:txBody>
        </p:sp>
      </p:grpSp>
      <p:pic>
        <p:nvPicPr>
          <p:cNvPr id="25609" name="Picture 14" descr="Trillion 2006_04_21">
            <a:extLst>
              <a:ext uri="{FF2B5EF4-FFF2-40B4-BE49-F238E27FC236}">
                <a16:creationId xmlns:a16="http://schemas.microsoft.com/office/drawing/2014/main" id="{9A855EF7-EE42-4FE2-A388-6A235F8A0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30765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7" name="Text Box 15">
            <a:extLst>
              <a:ext uri="{FF2B5EF4-FFF2-40B4-BE49-F238E27FC236}">
                <a16:creationId xmlns:a16="http://schemas.microsoft.com/office/drawing/2014/main" id="{073D1AAE-CACC-4918-B4C8-04F91EE0B5ED}"/>
              </a:ext>
            </a:extLst>
          </p:cNvPr>
          <p:cNvSpPr txBox="1">
            <a:spLocks noChangeArrowheads="1"/>
          </p:cNvSpPr>
          <p:nvPr/>
        </p:nvSpPr>
        <p:spPr bwMode="auto">
          <a:xfrm>
            <a:off x="609600" y="3048000"/>
            <a:ext cx="2286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defRPr/>
            </a:pPr>
            <a:r>
              <a:rPr lang="en-US">
                <a:effectLst>
                  <a:outerShdw blurRad="38100" dist="38100" dir="2700000" algn="tl">
                    <a:srgbClr val="000000">
                      <a:alpha val="43137"/>
                    </a:srgbClr>
                  </a:outerShdw>
                </a:effectLst>
                <a:cs typeface="Arial" charset="0"/>
              </a:rPr>
              <a:t>Trillion, TB</a:t>
            </a:r>
          </a:p>
        </p:txBody>
      </p:sp>
    </p:spTree>
    <p:extLst>
      <p:ext uri="{BB962C8B-B14F-4D97-AF65-F5344CB8AC3E}">
        <p14:creationId xmlns:p14="http://schemas.microsoft.com/office/powerpoint/2010/main" val="190438160"/>
      </p:ext>
    </p:extLst>
  </p:cSld>
  <p:clrMapOvr>
    <a:masterClrMapping/>
  </p:clrMapOvr>
  <p:transitio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a:extLst>
              <a:ext uri="{FF2B5EF4-FFF2-40B4-BE49-F238E27FC236}">
                <a16:creationId xmlns:a16="http://schemas.microsoft.com/office/drawing/2014/main" id="{5CBDF1D6-8428-468F-8428-5A7EEE1CC1D6}"/>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13D3D5E-DAD7-45C4-912D-F3480A6E2DED}"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37891" name="Slide Number Placeholder 5">
            <a:extLst>
              <a:ext uri="{FF2B5EF4-FFF2-40B4-BE49-F238E27FC236}">
                <a16:creationId xmlns:a16="http://schemas.microsoft.com/office/drawing/2014/main" id="{5A99BE61-71EB-48D6-A63B-8584606B5D7C}"/>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EB4A2D46-7039-4816-852F-31DE9F390E83}" type="slidenum">
              <a:rPr lang="en-US" altLang="en-US" b="0" i="0">
                <a:solidFill>
                  <a:schemeClr val="accent2"/>
                </a:solidFill>
                <a:latin typeface="Garamond" panose="02020404030301010803" pitchFamily="18" charset="0"/>
              </a:rPr>
              <a:pPr eaLnBrk="1" hangingPunct="1"/>
              <a:t>8</a:t>
            </a:fld>
            <a:endParaRPr lang="en-US" altLang="en-US" b="0" i="0">
              <a:solidFill>
                <a:schemeClr val="accent2"/>
              </a:solidFill>
              <a:latin typeface="Garamond" panose="02020404030301010803" pitchFamily="18" charset="0"/>
            </a:endParaRPr>
          </a:p>
        </p:txBody>
      </p:sp>
      <p:sp>
        <p:nvSpPr>
          <p:cNvPr id="37892" name="Rectangle 2">
            <a:extLst>
              <a:ext uri="{FF2B5EF4-FFF2-40B4-BE49-F238E27FC236}">
                <a16:creationId xmlns:a16="http://schemas.microsoft.com/office/drawing/2014/main" id="{4F8FC295-0DC5-49C9-A7B1-9D5953400D2A}"/>
              </a:ext>
            </a:extLst>
          </p:cNvPr>
          <p:cNvSpPr>
            <a:spLocks noGrp="1" noChangeArrowheads="1"/>
          </p:cNvSpPr>
          <p:nvPr>
            <p:ph type="title"/>
          </p:nvPr>
        </p:nvSpPr>
        <p:spPr>
          <a:xfrm>
            <a:off x="1865313" y="-228600"/>
            <a:ext cx="5410200" cy="1322388"/>
          </a:xfrm>
        </p:spPr>
        <p:txBody>
          <a:bodyPr/>
          <a:lstStyle/>
          <a:p>
            <a:pPr eaLnBrk="1" hangingPunct="1"/>
            <a:r>
              <a:rPr lang="en-US" altLang="en-US" sz="3800" b="0"/>
              <a:t>Standard Dwarf Bearded (SDB)</a:t>
            </a:r>
          </a:p>
        </p:txBody>
      </p:sp>
      <p:sp>
        <p:nvSpPr>
          <p:cNvPr id="37893" name="Rectangle 3">
            <a:extLst>
              <a:ext uri="{FF2B5EF4-FFF2-40B4-BE49-F238E27FC236}">
                <a16:creationId xmlns:a16="http://schemas.microsoft.com/office/drawing/2014/main" id="{22AD20A6-433A-4DAC-8508-06A88D8A001D}"/>
              </a:ext>
            </a:extLst>
          </p:cNvPr>
          <p:cNvSpPr>
            <a:spLocks noGrp="1" noChangeArrowheads="1"/>
          </p:cNvSpPr>
          <p:nvPr>
            <p:ph type="body" idx="1"/>
          </p:nvPr>
        </p:nvSpPr>
        <p:spPr>
          <a:xfrm>
            <a:off x="1009650" y="1565275"/>
            <a:ext cx="4495800" cy="4302125"/>
          </a:xfrm>
        </p:spPr>
        <p:txBody>
          <a:bodyPr/>
          <a:lstStyle/>
          <a:p>
            <a:pPr eaLnBrk="1" hangingPunct="1"/>
            <a:r>
              <a:rPr lang="en-US" altLang="en-US"/>
              <a:t>Range in height from 8 -16 inches.  </a:t>
            </a:r>
          </a:p>
          <a:p>
            <a:pPr eaLnBrk="1" hangingPunct="1"/>
            <a:r>
              <a:rPr lang="en-US" altLang="en-US"/>
              <a:t>Blooms after the MDB but before the TBs.</a:t>
            </a:r>
          </a:p>
          <a:p>
            <a:pPr eaLnBrk="1" hangingPunct="1"/>
            <a:r>
              <a:rPr lang="en-US" altLang="en-US"/>
              <a:t>SDBs do quite well here </a:t>
            </a:r>
          </a:p>
        </p:txBody>
      </p:sp>
      <p:sp>
        <p:nvSpPr>
          <p:cNvPr id="112645" name="Text Box 5">
            <a:extLst>
              <a:ext uri="{FF2B5EF4-FFF2-40B4-BE49-F238E27FC236}">
                <a16:creationId xmlns:a16="http://schemas.microsoft.com/office/drawing/2014/main" id="{BFAC5C6D-93F2-4BC3-B0AB-4853F42B0451}"/>
              </a:ext>
            </a:extLst>
          </p:cNvPr>
          <p:cNvSpPr txBox="1">
            <a:spLocks noChangeArrowheads="1"/>
          </p:cNvSpPr>
          <p:nvPr/>
        </p:nvSpPr>
        <p:spPr bwMode="auto">
          <a:xfrm>
            <a:off x="6081713" y="3578225"/>
            <a:ext cx="233362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effectLst>
                  <a:outerShdw blurRad="38100" dist="38100" dir="2700000" algn="tl">
                    <a:srgbClr val="000000">
                      <a:alpha val="43137"/>
                    </a:srgbClr>
                  </a:outerShdw>
                </a:effectLst>
                <a:cs typeface="Arial" charset="0"/>
              </a:rPr>
              <a:t>Dot Com, SDB, Jones, 2003</a:t>
            </a:r>
          </a:p>
        </p:txBody>
      </p:sp>
      <p:sp>
        <p:nvSpPr>
          <p:cNvPr id="112648" name="Text Box 8">
            <a:extLst>
              <a:ext uri="{FF2B5EF4-FFF2-40B4-BE49-F238E27FC236}">
                <a16:creationId xmlns:a16="http://schemas.microsoft.com/office/drawing/2014/main" id="{8B67E835-6C74-46F0-86EB-0EB10E6AA14E}"/>
              </a:ext>
            </a:extLst>
          </p:cNvPr>
          <p:cNvSpPr txBox="1">
            <a:spLocks noChangeArrowheads="1"/>
          </p:cNvSpPr>
          <p:nvPr/>
        </p:nvSpPr>
        <p:spPr bwMode="auto">
          <a:xfrm>
            <a:off x="6465888" y="6491288"/>
            <a:ext cx="17748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effectLst>
                  <a:outerShdw blurRad="38100" dist="38100" dir="2700000" algn="tl">
                    <a:srgbClr val="000000">
                      <a:alpha val="43137"/>
                    </a:srgbClr>
                  </a:outerShdw>
                </a:effectLst>
                <a:cs typeface="Arial" charset="0"/>
              </a:rPr>
              <a:t>Giggler. Spoon, 2001</a:t>
            </a:r>
          </a:p>
        </p:txBody>
      </p:sp>
      <p:pic>
        <p:nvPicPr>
          <p:cNvPr id="37896" name="Picture 2">
            <a:extLst>
              <a:ext uri="{FF2B5EF4-FFF2-40B4-BE49-F238E27FC236}">
                <a16:creationId xmlns:a16="http://schemas.microsoft.com/office/drawing/2014/main" id="{00385144-D0EC-4587-8868-B803889BA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06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83549-A627-4E27-8DBF-F10CFC7299EC}"/>
              </a:ext>
            </a:extLst>
          </p:cNvPr>
          <p:cNvSpPr txBox="1"/>
          <p:nvPr/>
        </p:nvSpPr>
        <p:spPr>
          <a:xfrm>
            <a:off x="4351338" y="5638800"/>
            <a:ext cx="1190625" cy="646113"/>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cs typeface="Arial" charset="0"/>
              </a:rPr>
              <a:t>Little Blue</a:t>
            </a:r>
          </a:p>
          <a:p>
            <a:pPr>
              <a:defRPr/>
            </a:pPr>
            <a:r>
              <a:rPr lang="en-US" dirty="0">
                <a:effectLst>
                  <a:outerShdw blurRad="38100" dist="38100" dir="2700000" algn="tl">
                    <a:srgbClr val="000000">
                      <a:alpha val="43137"/>
                    </a:srgbClr>
                  </a:outerShdw>
                </a:effectLst>
                <a:cs typeface="Arial" charset="0"/>
              </a:rPr>
              <a:t>Eyes</a:t>
            </a:r>
          </a:p>
          <a:p>
            <a:pPr>
              <a:defRPr/>
            </a:pPr>
            <a:r>
              <a:rPr lang="en-US" dirty="0" err="1">
                <a:effectLst>
                  <a:outerShdw blurRad="38100" dist="38100" dir="2700000" algn="tl">
                    <a:srgbClr val="000000">
                      <a:alpha val="43137"/>
                    </a:srgbClr>
                  </a:outerShdw>
                </a:effectLst>
                <a:cs typeface="Arial" charset="0"/>
              </a:rPr>
              <a:t>Weiler</a:t>
            </a:r>
            <a:r>
              <a:rPr lang="en-US" dirty="0">
                <a:effectLst>
                  <a:outerShdw blurRad="38100" dist="38100" dir="2700000" algn="tl">
                    <a:srgbClr val="000000">
                      <a:alpha val="43137"/>
                    </a:srgbClr>
                  </a:outerShdw>
                </a:effectLst>
                <a:cs typeface="Arial" charset="0"/>
              </a:rPr>
              <a:t>, 1993</a:t>
            </a:r>
          </a:p>
        </p:txBody>
      </p:sp>
      <p:pic>
        <p:nvPicPr>
          <p:cNvPr id="37898" name="Picture 4">
            <a:extLst>
              <a:ext uri="{FF2B5EF4-FFF2-40B4-BE49-F238E27FC236}">
                <a16:creationId xmlns:a16="http://schemas.microsoft.com/office/drawing/2014/main" id="{F87BB23D-A42C-4EB7-9854-03F3807F9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4925"/>
            <a:ext cx="2667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5">
            <a:extLst>
              <a:ext uri="{FF2B5EF4-FFF2-40B4-BE49-F238E27FC236}">
                <a16:creationId xmlns:a16="http://schemas.microsoft.com/office/drawing/2014/main" id="{6F268735-52BC-4F32-AE97-33A7A3692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8163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a:extLst>
              <a:ext uri="{FF2B5EF4-FFF2-40B4-BE49-F238E27FC236}">
                <a16:creationId xmlns:a16="http://schemas.microsoft.com/office/drawing/2014/main" id="{CD08811C-2A32-4CDA-8D9E-7F4592E17D39}"/>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09F1967-14A6-41E8-B68D-F3E599F4175A}"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6627" name="Slide Number Placeholder 5">
            <a:extLst>
              <a:ext uri="{FF2B5EF4-FFF2-40B4-BE49-F238E27FC236}">
                <a16:creationId xmlns:a16="http://schemas.microsoft.com/office/drawing/2014/main" id="{78434866-3103-4504-B068-36C4717F7C8D}"/>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61DABAA4-ED9E-4DA0-8434-FF8EEA57BDAB}" type="slidenum">
              <a:rPr lang="en-US" altLang="en-US" b="0" i="0">
                <a:solidFill>
                  <a:schemeClr val="accent2"/>
                </a:solidFill>
                <a:latin typeface="Garamond" panose="02020404030301010803" pitchFamily="18" charset="0"/>
              </a:rPr>
              <a:pPr eaLnBrk="1" hangingPunct="1"/>
              <a:t>80</a:t>
            </a:fld>
            <a:endParaRPr lang="en-US" altLang="en-US" b="0" i="0">
              <a:solidFill>
                <a:schemeClr val="accent2"/>
              </a:solidFill>
              <a:latin typeface="Garamond" panose="02020404030301010803" pitchFamily="18" charset="0"/>
            </a:endParaRPr>
          </a:p>
        </p:txBody>
      </p:sp>
      <p:sp>
        <p:nvSpPr>
          <p:cNvPr id="26628" name="Rectangle 2">
            <a:extLst>
              <a:ext uri="{FF2B5EF4-FFF2-40B4-BE49-F238E27FC236}">
                <a16:creationId xmlns:a16="http://schemas.microsoft.com/office/drawing/2014/main" id="{298D60EB-B775-47B7-A585-9F6B01D216C3}"/>
              </a:ext>
            </a:extLst>
          </p:cNvPr>
          <p:cNvSpPr>
            <a:spLocks noGrp="1" noChangeArrowheads="1"/>
          </p:cNvSpPr>
          <p:nvPr>
            <p:ph type="title"/>
          </p:nvPr>
        </p:nvSpPr>
        <p:spPr>
          <a:xfrm>
            <a:off x="2286000" y="0"/>
            <a:ext cx="5410200" cy="1322388"/>
          </a:xfrm>
        </p:spPr>
        <p:txBody>
          <a:bodyPr/>
          <a:lstStyle/>
          <a:p>
            <a:pPr eaLnBrk="1" hangingPunct="1"/>
            <a:r>
              <a:rPr lang="en-US" altLang="en-US"/>
              <a:t>Glaciatas</a:t>
            </a:r>
          </a:p>
        </p:txBody>
      </p:sp>
      <p:sp>
        <p:nvSpPr>
          <p:cNvPr id="26629" name="Rectangle 3">
            <a:extLst>
              <a:ext uri="{FF2B5EF4-FFF2-40B4-BE49-F238E27FC236}">
                <a16:creationId xmlns:a16="http://schemas.microsoft.com/office/drawing/2014/main" id="{93028D2E-E962-464E-A3A7-FE3F0E0DE76D}"/>
              </a:ext>
            </a:extLst>
          </p:cNvPr>
          <p:cNvSpPr>
            <a:spLocks noGrp="1" noChangeArrowheads="1"/>
          </p:cNvSpPr>
          <p:nvPr>
            <p:ph type="body" idx="1"/>
          </p:nvPr>
        </p:nvSpPr>
        <p:spPr>
          <a:xfrm>
            <a:off x="4876800" y="762000"/>
            <a:ext cx="3886200" cy="4302125"/>
          </a:xfrm>
        </p:spPr>
        <p:txBody>
          <a:bodyPr/>
          <a:lstStyle/>
          <a:p>
            <a:pPr eaLnBrk="1" hangingPunct="1">
              <a:buFont typeface="Wingdings" panose="05000000000000000000" pitchFamily="2" charset="2"/>
              <a:buNone/>
            </a:pPr>
            <a:r>
              <a:rPr lang="en-US" altLang="en-US"/>
              <a:t>    Flower has no purple or red pigment and is a very clean white, pink or yellow. </a:t>
            </a:r>
          </a:p>
        </p:txBody>
      </p:sp>
      <p:pic>
        <p:nvPicPr>
          <p:cNvPr id="26630" name="Picture 4" descr="AG8-17A%20amoena%20glaciata">
            <a:extLst>
              <a:ext uri="{FF2B5EF4-FFF2-40B4-BE49-F238E27FC236}">
                <a16:creationId xmlns:a16="http://schemas.microsoft.com/office/drawing/2014/main" id="{2B058797-0892-44F0-AF50-B34F05E5C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590800"/>
            <a:ext cx="35814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Text Box 5">
            <a:extLst>
              <a:ext uri="{FF2B5EF4-FFF2-40B4-BE49-F238E27FC236}">
                <a16:creationId xmlns:a16="http://schemas.microsoft.com/office/drawing/2014/main" id="{9EB69C35-E35E-487E-91FF-7DC7CC36EAB0}"/>
              </a:ext>
            </a:extLst>
          </p:cNvPr>
          <p:cNvSpPr txBox="1">
            <a:spLocks noChangeArrowheads="1"/>
          </p:cNvSpPr>
          <p:nvPr/>
        </p:nvSpPr>
        <p:spPr bwMode="auto">
          <a:xfrm>
            <a:off x="1295400" y="6248400"/>
            <a:ext cx="3276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defRPr/>
            </a:pPr>
            <a:r>
              <a:rPr lang="en-US">
                <a:effectLst>
                  <a:outerShdw blurRad="38100" dist="38100" dir="2700000" algn="tl">
                    <a:srgbClr val="000000">
                      <a:alpha val="43137"/>
                    </a:srgbClr>
                  </a:outerShdw>
                </a:effectLst>
                <a:cs typeface="Arial" charset="0"/>
              </a:rPr>
              <a:t>Seedling, Christopherson</a:t>
            </a:r>
          </a:p>
        </p:txBody>
      </p:sp>
      <p:sp>
        <p:nvSpPr>
          <p:cNvPr id="160774" name="Text Box 6">
            <a:extLst>
              <a:ext uri="{FF2B5EF4-FFF2-40B4-BE49-F238E27FC236}">
                <a16:creationId xmlns:a16="http://schemas.microsoft.com/office/drawing/2014/main" id="{0C788BD4-1F86-4C06-8C9B-F33053875AB0}"/>
              </a:ext>
            </a:extLst>
          </p:cNvPr>
          <p:cNvSpPr txBox="1">
            <a:spLocks noChangeArrowheads="1"/>
          </p:cNvSpPr>
          <p:nvPr/>
        </p:nvSpPr>
        <p:spPr bwMode="auto">
          <a:xfrm>
            <a:off x="1524000" y="5486400"/>
            <a:ext cx="2698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solidFill>
                  <a:srgbClr val="FEE0C2"/>
                </a:solidFill>
                <a:effectLst>
                  <a:outerShdw blurRad="38100" dist="38100" dir="2700000" algn="tl">
                    <a:srgbClr val="000000">
                      <a:alpha val="43137"/>
                    </a:srgbClr>
                  </a:outerShdw>
                </a:effectLst>
                <a:cs typeface="Arial" charset="0"/>
              </a:rPr>
              <a:t>Photo by Christopherson</a:t>
            </a:r>
          </a:p>
        </p:txBody>
      </p:sp>
      <p:pic>
        <p:nvPicPr>
          <p:cNvPr id="26633" name="Picture 7" descr="Calm Assurance">
            <a:extLst>
              <a:ext uri="{FF2B5EF4-FFF2-40B4-BE49-F238E27FC236}">
                <a16:creationId xmlns:a16="http://schemas.microsoft.com/office/drawing/2014/main" id="{E94DE5E1-C75B-4BE2-AF89-F93799401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514600"/>
            <a:ext cx="3657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WordArt 8">
            <a:extLst>
              <a:ext uri="{FF2B5EF4-FFF2-40B4-BE49-F238E27FC236}">
                <a16:creationId xmlns:a16="http://schemas.microsoft.com/office/drawing/2014/main" id="{113CF826-A095-4253-8822-A89EA95AF2C0}"/>
              </a:ext>
            </a:extLst>
          </p:cNvPr>
          <p:cNvSpPr>
            <a:spLocks noChangeArrowheads="1" noChangeShapeType="1" noTextEdit="1"/>
          </p:cNvSpPr>
          <p:nvPr/>
        </p:nvSpPr>
        <p:spPr bwMode="auto">
          <a:xfrm>
            <a:off x="6629400" y="4953000"/>
            <a:ext cx="1600200" cy="1143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r>
              <a:rPr lang="en-US" sz="1000" kern="10">
                <a:ln w="9525">
                  <a:solidFill>
                    <a:srgbClr val="000000"/>
                  </a:solidFill>
                  <a:round/>
                  <a:headEnd/>
                  <a:tailEnd/>
                </a:ln>
                <a:solidFill>
                  <a:srgbClr val="000000"/>
                </a:solidFill>
                <a:latin typeface="Bookman Old Style" panose="02050604050505020204" pitchFamily="18" charset="0"/>
              </a:rPr>
              <a:t>photo by </a:t>
            </a:r>
          </a:p>
          <a:p>
            <a:r>
              <a:rPr lang="en-US" sz="1000" kern="10">
                <a:ln w="9525">
                  <a:solidFill>
                    <a:srgbClr val="000000"/>
                  </a:solidFill>
                  <a:round/>
                  <a:headEnd/>
                  <a:tailEnd/>
                </a:ln>
                <a:solidFill>
                  <a:srgbClr val="000000"/>
                </a:solidFill>
                <a:latin typeface="Bookman Old Style" panose="02050604050505020204" pitchFamily="18" charset="0"/>
              </a:rPr>
              <a:t>Vincent Christopherson</a:t>
            </a:r>
          </a:p>
        </p:txBody>
      </p:sp>
    </p:spTree>
    <p:extLst>
      <p:ext uri="{BB962C8B-B14F-4D97-AF65-F5344CB8AC3E}">
        <p14:creationId xmlns:p14="http://schemas.microsoft.com/office/powerpoint/2010/main" val="680358380"/>
      </p:ext>
    </p:extLst>
  </p:cSld>
  <p:clrMapOvr>
    <a:masterClrMapping/>
  </p:clrMapOvr>
  <p:transition advTm="10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a:extLst>
              <a:ext uri="{FF2B5EF4-FFF2-40B4-BE49-F238E27FC236}">
                <a16:creationId xmlns:a16="http://schemas.microsoft.com/office/drawing/2014/main" id="{6ED48D42-C9FB-420F-8414-1F856BDC7B34}"/>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50FD338C-A8A6-49B0-97A2-F4DE53BC2AFE}"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7651" name="Slide Number Placeholder 5">
            <a:extLst>
              <a:ext uri="{FF2B5EF4-FFF2-40B4-BE49-F238E27FC236}">
                <a16:creationId xmlns:a16="http://schemas.microsoft.com/office/drawing/2014/main" id="{4E777321-16E2-49BA-B7B0-0BB42E763299}"/>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70AC4264-2806-4E49-B689-25D482FD6E88}" type="slidenum">
              <a:rPr lang="en-US" altLang="en-US" b="0" i="0">
                <a:solidFill>
                  <a:schemeClr val="accent2"/>
                </a:solidFill>
                <a:latin typeface="Garamond" panose="02020404030301010803" pitchFamily="18" charset="0"/>
              </a:rPr>
              <a:pPr eaLnBrk="1" hangingPunct="1"/>
              <a:t>81</a:t>
            </a:fld>
            <a:endParaRPr lang="en-US" altLang="en-US" b="0" i="0">
              <a:solidFill>
                <a:schemeClr val="accent2"/>
              </a:solidFill>
              <a:latin typeface="Garamond" panose="02020404030301010803" pitchFamily="18" charset="0"/>
            </a:endParaRPr>
          </a:p>
        </p:txBody>
      </p:sp>
      <p:sp>
        <p:nvSpPr>
          <p:cNvPr id="27652" name="Rectangle 2">
            <a:extLst>
              <a:ext uri="{FF2B5EF4-FFF2-40B4-BE49-F238E27FC236}">
                <a16:creationId xmlns:a16="http://schemas.microsoft.com/office/drawing/2014/main" id="{CCEA99DA-79E9-4E32-B9F4-4ECD804C3616}"/>
              </a:ext>
            </a:extLst>
          </p:cNvPr>
          <p:cNvSpPr>
            <a:spLocks noGrp="1" noChangeArrowheads="1"/>
          </p:cNvSpPr>
          <p:nvPr>
            <p:ph type="title"/>
          </p:nvPr>
        </p:nvSpPr>
        <p:spPr>
          <a:xfrm>
            <a:off x="1752600" y="381000"/>
            <a:ext cx="5410200" cy="1322388"/>
          </a:xfrm>
        </p:spPr>
        <p:txBody>
          <a:bodyPr/>
          <a:lstStyle/>
          <a:p>
            <a:pPr eaLnBrk="1" hangingPunct="1"/>
            <a:r>
              <a:rPr lang="en-US" altLang="en-US"/>
              <a:t>Neglectas</a:t>
            </a:r>
          </a:p>
        </p:txBody>
      </p:sp>
      <p:sp>
        <p:nvSpPr>
          <p:cNvPr id="27653" name="Rectangle 3">
            <a:extLst>
              <a:ext uri="{FF2B5EF4-FFF2-40B4-BE49-F238E27FC236}">
                <a16:creationId xmlns:a16="http://schemas.microsoft.com/office/drawing/2014/main" id="{CEF650C7-0E38-4337-8627-85ED8A8C8B19}"/>
              </a:ext>
            </a:extLst>
          </p:cNvPr>
          <p:cNvSpPr>
            <a:spLocks noGrp="1" noChangeArrowheads="1"/>
          </p:cNvSpPr>
          <p:nvPr>
            <p:ph type="body" idx="1"/>
          </p:nvPr>
        </p:nvSpPr>
        <p:spPr>
          <a:xfrm>
            <a:off x="1600200" y="1828800"/>
            <a:ext cx="3962400" cy="1371600"/>
          </a:xfrm>
        </p:spPr>
        <p:txBody>
          <a:bodyPr/>
          <a:lstStyle/>
          <a:p>
            <a:pPr eaLnBrk="1" hangingPunct="1">
              <a:buFont typeface="Wingdings" panose="05000000000000000000" pitchFamily="2" charset="2"/>
              <a:buNone/>
            </a:pPr>
            <a:r>
              <a:rPr lang="en-US" altLang="en-US"/>
              <a:t>A blue or violet bitone.</a:t>
            </a:r>
          </a:p>
        </p:txBody>
      </p:sp>
      <p:grpSp>
        <p:nvGrpSpPr>
          <p:cNvPr id="27654" name="Group 6">
            <a:extLst>
              <a:ext uri="{FF2B5EF4-FFF2-40B4-BE49-F238E27FC236}">
                <a16:creationId xmlns:a16="http://schemas.microsoft.com/office/drawing/2014/main" id="{CD7CE443-987B-43FD-B470-C406CEE4F48F}"/>
              </a:ext>
            </a:extLst>
          </p:cNvPr>
          <p:cNvGrpSpPr>
            <a:grpSpLocks/>
          </p:cNvGrpSpPr>
          <p:nvPr/>
        </p:nvGrpSpPr>
        <p:grpSpPr bwMode="auto">
          <a:xfrm>
            <a:off x="5943600" y="457200"/>
            <a:ext cx="3048000" cy="3094038"/>
            <a:chOff x="720" y="1104"/>
            <a:chExt cx="1920" cy="1949"/>
          </a:xfrm>
        </p:grpSpPr>
        <p:pic>
          <p:nvPicPr>
            <p:cNvPr id="27661" name="Picture 4" descr="Moonba 2005_0_24_1">
              <a:extLst>
                <a:ext uri="{FF2B5EF4-FFF2-40B4-BE49-F238E27FC236}">
                  <a16:creationId xmlns:a16="http://schemas.microsoft.com/office/drawing/2014/main" id="{4134CD4D-8EB5-469B-A839-9E014ED76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104"/>
              <a:ext cx="1920"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 Box 5">
              <a:extLst>
                <a:ext uri="{FF2B5EF4-FFF2-40B4-BE49-F238E27FC236}">
                  <a16:creationId xmlns:a16="http://schemas.microsoft.com/office/drawing/2014/main" id="{2515ECF0-5C15-4D87-A09E-CEE2277D299B}"/>
                </a:ext>
              </a:extLst>
            </p:cNvPr>
            <p:cNvSpPr txBox="1">
              <a:spLocks noChangeArrowheads="1"/>
            </p:cNvSpPr>
            <p:nvPr/>
          </p:nvSpPr>
          <p:spPr bwMode="auto">
            <a:xfrm>
              <a:off x="1090" y="2649"/>
              <a:ext cx="1180"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solidFill>
                    <a:srgbClr val="990000"/>
                  </a:solidFill>
                  <a:effectLst>
                    <a:outerShdw blurRad="38100" dist="38100" dir="2700000" algn="tl">
                      <a:srgbClr val="000000">
                        <a:alpha val="43137"/>
                      </a:srgbClr>
                    </a:outerShdw>
                  </a:effectLst>
                  <a:cs typeface="Arial" charset="0"/>
                </a:rPr>
                <a:t>Moonba, TB, AU</a:t>
              </a:r>
            </a:p>
            <a:p>
              <a:pPr>
                <a:defRPr/>
              </a:pPr>
              <a:r>
                <a:rPr lang="en-US">
                  <a:solidFill>
                    <a:srgbClr val="990000"/>
                  </a:solidFill>
                  <a:effectLst>
                    <a:outerShdw blurRad="38100" dist="38100" dir="2700000" algn="tl">
                      <a:srgbClr val="000000">
                        <a:alpha val="43137"/>
                      </a:srgbClr>
                    </a:outerShdw>
                  </a:effectLst>
                  <a:cs typeface="Arial" charset="0"/>
                </a:rPr>
                <a:t>Blyth 1986</a:t>
              </a:r>
            </a:p>
          </p:txBody>
        </p:sp>
      </p:grpSp>
      <p:grpSp>
        <p:nvGrpSpPr>
          <p:cNvPr id="27655" name="Group 7">
            <a:extLst>
              <a:ext uri="{FF2B5EF4-FFF2-40B4-BE49-F238E27FC236}">
                <a16:creationId xmlns:a16="http://schemas.microsoft.com/office/drawing/2014/main" id="{300A85CC-A66A-4E65-925E-098D86865D9A}"/>
              </a:ext>
            </a:extLst>
          </p:cNvPr>
          <p:cNvGrpSpPr>
            <a:grpSpLocks/>
          </p:cNvGrpSpPr>
          <p:nvPr/>
        </p:nvGrpSpPr>
        <p:grpSpPr bwMode="auto">
          <a:xfrm>
            <a:off x="6553200" y="3625850"/>
            <a:ext cx="2325688" cy="3232150"/>
            <a:chOff x="3840" y="624"/>
            <a:chExt cx="1465" cy="2036"/>
          </a:xfrm>
        </p:grpSpPr>
        <p:pic>
          <p:nvPicPr>
            <p:cNvPr id="27659" name="Picture 8" descr="Alaskan Seas 2005_04_20_1">
              <a:extLst>
                <a:ext uri="{FF2B5EF4-FFF2-40B4-BE49-F238E27FC236}">
                  <a16:creationId xmlns:a16="http://schemas.microsoft.com/office/drawing/2014/main" id="{03BE06A6-613D-4E00-8A72-11D880162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624"/>
              <a:ext cx="146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9" name="Text Box 9">
              <a:extLst>
                <a:ext uri="{FF2B5EF4-FFF2-40B4-BE49-F238E27FC236}">
                  <a16:creationId xmlns:a16="http://schemas.microsoft.com/office/drawing/2014/main" id="{4587E68A-A377-4BB5-A7E5-916C3FEC3A82}"/>
                </a:ext>
              </a:extLst>
            </p:cNvPr>
            <p:cNvSpPr txBox="1">
              <a:spLocks noChangeArrowheads="1"/>
            </p:cNvSpPr>
            <p:nvPr/>
          </p:nvSpPr>
          <p:spPr bwMode="auto">
            <a:xfrm>
              <a:off x="3942" y="2256"/>
              <a:ext cx="12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solidFill>
                    <a:srgbClr val="990000"/>
                  </a:solidFill>
                  <a:effectLst>
                    <a:outerShdw blurRad="38100" dist="38100" dir="2700000" algn="tl">
                      <a:srgbClr val="000000">
                        <a:alpha val="43137"/>
                      </a:srgbClr>
                    </a:outerShdw>
                  </a:effectLst>
                  <a:cs typeface="Arial" charset="0"/>
                </a:rPr>
                <a:t>Alaskan Seas, TB</a:t>
              </a:r>
            </a:p>
            <a:p>
              <a:pPr>
                <a:defRPr/>
              </a:pPr>
              <a:r>
                <a:rPr lang="en-US">
                  <a:solidFill>
                    <a:srgbClr val="990000"/>
                  </a:solidFill>
                  <a:effectLst>
                    <a:outerShdw blurRad="38100" dist="38100" dir="2700000" algn="tl">
                      <a:srgbClr val="000000">
                        <a:alpha val="43137"/>
                      </a:srgbClr>
                    </a:outerShdw>
                  </a:effectLst>
                  <a:cs typeface="Arial" charset="0"/>
                </a:rPr>
                <a:t>McWhirter, 1992</a:t>
              </a:r>
            </a:p>
          </p:txBody>
        </p:sp>
      </p:grpSp>
      <p:grpSp>
        <p:nvGrpSpPr>
          <p:cNvPr id="27656" name="Group 13">
            <a:extLst>
              <a:ext uri="{FF2B5EF4-FFF2-40B4-BE49-F238E27FC236}">
                <a16:creationId xmlns:a16="http://schemas.microsoft.com/office/drawing/2014/main" id="{EB969C88-A8EF-4585-A8CD-EFE4828A4171}"/>
              </a:ext>
            </a:extLst>
          </p:cNvPr>
          <p:cNvGrpSpPr>
            <a:grpSpLocks/>
          </p:cNvGrpSpPr>
          <p:nvPr/>
        </p:nvGrpSpPr>
        <p:grpSpPr bwMode="auto">
          <a:xfrm>
            <a:off x="1600200" y="2819400"/>
            <a:ext cx="3157538" cy="3733800"/>
            <a:chOff x="1008" y="1776"/>
            <a:chExt cx="1989" cy="2352"/>
          </a:xfrm>
        </p:grpSpPr>
        <p:pic>
          <p:nvPicPr>
            <p:cNvPr id="27657" name="Picture 11" descr="Romantic Evening">
              <a:extLst>
                <a:ext uri="{FF2B5EF4-FFF2-40B4-BE49-F238E27FC236}">
                  <a16:creationId xmlns:a16="http://schemas.microsoft.com/office/drawing/2014/main" id="{2352BFB2-6C9F-4156-942D-EBD7D089E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1776"/>
              <a:ext cx="1989" cy="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2" name="Text Box 12">
              <a:extLst>
                <a:ext uri="{FF2B5EF4-FFF2-40B4-BE49-F238E27FC236}">
                  <a16:creationId xmlns:a16="http://schemas.microsoft.com/office/drawing/2014/main" id="{46668215-0934-4961-9487-E4E75D857E3E}"/>
                </a:ext>
              </a:extLst>
            </p:cNvPr>
            <p:cNvSpPr txBox="1">
              <a:spLocks noChangeArrowheads="1"/>
            </p:cNvSpPr>
            <p:nvPr/>
          </p:nvSpPr>
          <p:spPr bwMode="auto">
            <a:xfrm>
              <a:off x="1073" y="3759"/>
              <a:ext cx="1860" cy="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lgn="l">
                <a:spcBef>
                  <a:spcPct val="0"/>
                </a:spcBef>
                <a:defRPr>
                  <a:solidFill>
                    <a:schemeClr val="tx1"/>
                  </a:solidFill>
                  <a:latin typeface="Arial" pitchFamily="34" charset="0"/>
                  <a:cs typeface="Arial" pitchFamily="34" charset="0"/>
                </a:defRPr>
              </a:lvl1pPr>
              <a:lvl2pPr algn="l">
                <a:spcBef>
                  <a:spcPct val="0"/>
                </a:spcBef>
                <a:defRPr>
                  <a:solidFill>
                    <a:schemeClr val="tx1"/>
                  </a:solidFill>
                  <a:latin typeface="Arial" pitchFamily="34" charset="0"/>
                  <a:cs typeface="Arial" pitchFamily="34" charset="0"/>
                </a:defRPr>
              </a:lvl2pPr>
              <a:lvl3pPr algn="l">
                <a:spcBef>
                  <a:spcPct val="0"/>
                </a:spcBef>
                <a:defRPr>
                  <a:solidFill>
                    <a:schemeClr val="tx1"/>
                  </a:solidFill>
                  <a:latin typeface="Arial" pitchFamily="34" charset="0"/>
                  <a:cs typeface="Arial" pitchFamily="34" charset="0"/>
                </a:defRPr>
              </a:lvl3pPr>
              <a:lvl4pPr algn="l">
                <a:spcBef>
                  <a:spcPct val="0"/>
                </a:spcBef>
                <a:defRPr>
                  <a:solidFill>
                    <a:schemeClr val="tx1"/>
                  </a:solidFill>
                  <a:latin typeface="Arial" pitchFamily="34" charset="0"/>
                  <a:cs typeface="Arial" pitchFamily="34" charset="0"/>
                </a:defRPr>
              </a:lvl4pPr>
              <a:lvl5pPr algn="l">
                <a:spcBef>
                  <a:spcPct val="0"/>
                </a:spcBef>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Romantic Evening, TB, re</a:t>
              </a:r>
            </a:p>
            <a:p>
              <a:pPr algn="ctr">
                <a:lnSpc>
                  <a:spcPct val="80000"/>
                </a:lnSpc>
                <a:spcBef>
                  <a:spcPct val="20000"/>
                </a:spcBef>
                <a:buClr>
                  <a:schemeClr val="accent2"/>
                </a:buClr>
                <a:buSzPct val="65000"/>
                <a:buFont typeface="Wingdings" pitchFamily="2" charset="2"/>
                <a:buNone/>
                <a:defRPr/>
              </a:pPr>
              <a:r>
                <a:rPr lang="en-US">
                  <a:solidFill>
                    <a:srgbClr val="993300"/>
                  </a:solidFill>
                  <a:effectLst>
                    <a:outerShdw blurRad="38100" dist="38100" dir="2700000" algn="tl">
                      <a:srgbClr val="000000">
                        <a:alpha val="43137"/>
                      </a:srgbClr>
                    </a:outerShdw>
                  </a:effectLst>
                </a:rPr>
                <a:t>Ghio, 1996</a:t>
              </a:r>
            </a:p>
          </p:txBody>
        </p:sp>
      </p:grpSp>
    </p:spTree>
    <p:extLst>
      <p:ext uri="{BB962C8B-B14F-4D97-AF65-F5344CB8AC3E}">
        <p14:creationId xmlns:p14="http://schemas.microsoft.com/office/powerpoint/2010/main" val="1434184945"/>
      </p:ext>
    </p:extLst>
  </p:cSld>
  <p:clrMapOvr>
    <a:masterClrMapping/>
  </p:clrMapOvr>
  <p:transition advTm="9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a:extLst>
              <a:ext uri="{FF2B5EF4-FFF2-40B4-BE49-F238E27FC236}">
                <a16:creationId xmlns:a16="http://schemas.microsoft.com/office/drawing/2014/main" id="{F420A3FA-24D5-48CF-9A0F-A04A5E382D76}"/>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BEDB37A-334B-4AFA-AD03-92D948F5BE25}"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8675" name="Slide Number Placeholder 5">
            <a:extLst>
              <a:ext uri="{FF2B5EF4-FFF2-40B4-BE49-F238E27FC236}">
                <a16:creationId xmlns:a16="http://schemas.microsoft.com/office/drawing/2014/main" id="{0582D192-A019-423B-A273-12686A8DD7A9}"/>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028404B2-6639-4F4A-ACD2-8D638092C16C}" type="slidenum">
              <a:rPr lang="en-US" altLang="en-US" b="0" i="0">
                <a:solidFill>
                  <a:schemeClr val="accent2"/>
                </a:solidFill>
                <a:latin typeface="Garamond" panose="02020404030301010803" pitchFamily="18" charset="0"/>
              </a:rPr>
              <a:pPr eaLnBrk="1" hangingPunct="1"/>
              <a:t>82</a:t>
            </a:fld>
            <a:endParaRPr lang="en-US" altLang="en-US" b="0" i="0">
              <a:solidFill>
                <a:schemeClr val="accent2"/>
              </a:solidFill>
              <a:latin typeface="Garamond" panose="02020404030301010803" pitchFamily="18" charset="0"/>
            </a:endParaRPr>
          </a:p>
        </p:txBody>
      </p:sp>
      <p:sp>
        <p:nvSpPr>
          <p:cNvPr id="28676" name="Rectangle 2">
            <a:extLst>
              <a:ext uri="{FF2B5EF4-FFF2-40B4-BE49-F238E27FC236}">
                <a16:creationId xmlns:a16="http://schemas.microsoft.com/office/drawing/2014/main" id="{F5A1CAF3-AA3B-43D7-8B63-7938701EE5DC}"/>
              </a:ext>
            </a:extLst>
          </p:cNvPr>
          <p:cNvSpPr>
            <a:spLocks noGrp="1" noChangeArrowheads="1"/>
          </p:cNvSpPr>
          <p:nvPr>
            <p:ph type="title"/>
          </p:nvPr>
        </p:nvSpPr>
        <p:spPr>
          <a:xfrm>
            <a:off x="1828800" y="304800"/>
            <a:ext cx="5410200" cy="838200"/>
          </a:xfrm>
        </p:spPr>
        <p:txBody>
          <a:bodyPr/>
          <a:lstStyle/>
          <a:p>
            <a:pPr eaLnBrk="1" hangingPunct="1"/>
            <a:r>
              <a:rPr lang="en-US" altLang="en-US"/>
              <a:t>Self</a:t>
            </a:r>
          </a:p>
        </p:txBody>
      </p:sp>
      <p:sp>
        <p:nvSpPr>
          <p:cNvPr id="28677" name="Rectangle 3">
            <a:extLst>
              <a:ext uri="{FF2B5EF4-FFF2-40B4-BE49-F238E27FC236}">
                <a16:creationId xmlns:a16="http://schemas.microsoft.com/office/drawing/2014/main" id="{26898A5F-7744-4F99-8444-80D0E62AA2BB}"/>
              </a:ext>
            </a:extLst>
          </p:cNvPr>
          <p:cNvSpPr>
            <a:spLocks noGrp="1" noChangeArrowheads="1"/>
          </p:cNvSpPr>
          <p:nvPr>
            <p:ph type="body" idx="1"/>
          </p:nvPr>
        </p:nvSpPr>
        <p:spPr>
          <a:xfrm>
            <a:off x="609600" y="1752600"/>
            <a:ext cx="5410200" cy="1447800"/>
          </a:xfrm>
        </p:spPr>
        <p:txBody>
          <a:bodyPr/>
          <a:lstStyle/>
          <a:p>
            <a:pPr eaLnBrk="1" hangingPunct="1">
              <a:buFont typeface="Wingdings" panose="05000000000000000000" pitchFamily="2" charset="2"/>
              <a:buNone/>
            </a:pPr>
            <a:r>
              <a:rPr lang="en-US" altLang="en-US"/>
              <a:t>    The same uniform color in both the standards and the falls.</a:t>
            </a:r>
          </a:p>
        </p:txBody>
      </p:sp>
      <p:grpSp>
        <p:nvGrpSpPr>
          <p:cNvPr id="28678" name="Group 6">
            <a:extLst>
              <a:ext uri="{FF2B5EF4-FFF2-40B4-BE49-F238E27FC236}">
                <a16:creationId xmlns:a16="http://schemas.microsoft.com/office/drawing/2014/main" id="{4C3DC566-6557-4E6B-80C6-5C54C0742CC5}"/>
              </a:ext>
            </a:extLst>
          </p:cNvPr>
          <p:cNvGrpSpPr>
            <a:grpSpLocks/>
          </p:cNvGrpSpPr>
          <p:nvPr/>
        </p:nvGrpSpPr>
        <p:grpSpPr bwMode="auto">
          <a:xfrm>
            <a:off x="1219200" y="3200400"/>
            <a:ext cx="2876550" cy="3613150"/>
            <a:chOff x="768" y="1104"/>
            <a:chExt cx="1812" cy="2276"/>
          </a:xfrm>
        </p:grpSpPr>
        <p:pic>
          <p:nvPicPr>
            <p:cNvPr id="28685" name="Picture 4" descr="Blue Suede Shoues 2003_04_27">
              <a:extLst>
                <a:ext uri="{FF2B5EF4-FFF2-40B4-BE49-F238E27FC236}">
                  <a16:creationId xmlns:a16="http://schemas.microsoft.com/office/drawing/2014/main" id="{5905FD31-1D7E-4416-9AD0-589708BB4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104"/>
              <a:ext cx="1812"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5">
              <a:extLst>
                <a:ext uri="{FF2B5EF4-FFF2-40B4-BE49-F238E27FC236}">
                  <a16:creationId xmlns:a16="http://schemas.microsoft.com/office/drawing/2014/main" id="{97574779-ACD2-48C4-A84F-7FD1974397D3}"/>
                </a:ext>
              </a:extLst>
            </p:cNvPr>
            <p:cNvSpPr txBox="1">
              <a:spLocks noChangeArrowheads="1"/>
            </p:cNvSpPr>
            <p:nvPr/>
          </p:nvSpPr>
          <p:spPr bwMode="auto">
            <a:xfrm>
              <a:off x="868" y="2976"/>
              <a:ext cx="16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Blue Suede Shoes, TB,</a:t>
              </a:r>
            </a:p>
            <a:p>
              <a:pPr>
                <a:defRPr/>
              </a:pPr>
              <a:r>
                <a:rPr lang="en-US">
                  <a:effectLst>
                    <a:outerShdw blurRad="38100" dist="38100" dir="2700000" algn="tl">
                      <a:srgbClr val="000000">
                        <a:alpha val="43137"/>
                      </a:srgbClr>
                    </a:outerShdw>
                  </a:effectLst>
                  <a:cs typeface="Arial" charset="0"/>
                </a:rPr>
                <a:t>Schreiner, 1996</a:t>
              </a:r>
            </a:p>
          </p:txBody>
        </p:sp>
      </p:grpSp>
      <p:grpSp>
        <p:nvGrpSpPr>
          <p:cNvPr id="28679" name="Group 9">
            <a:extLst>
              <a:ext uri="{FF2B5EF4-FFF2-40B4-BE49-F238E27FC236}">
                <a16:creationId xmlns:a16="http://schemas.microsoft.com/office/drawing/2014/main" id="{B50D83CE-37CA-4EBD-9450-C40788B8BBC3}"/>
              </a:ext>
            </a:extLst>
          </p:cNvPr>
          <p:cNvGrpSpPr>
            <a:grpSpLocks/>
          </p:cNvGrpSpPr>
          <p:nvPr/>
        </p:nvGrpSpPr>
        <p:grpSpPr bwMode="auto">
          <a:xfrm>
            <a:off x="6553200" y="-76200"/>
            <a:ext cx="2362200" cy="3581400"/>
            <a:chOff x="3609" y="1920"/>
            <a:chExt cx="1644" cy="2308"/>
          </a:xfrm>
        </p:grpSpPr>
        <p:pic>
          <p:nvPicPr>
            <p:cNvPr id="28683" name="Picture 7" descr="Heidi Alana 2005_04_22_1">
              <a:extLst>
                <a:ext uri="{FF2B5EF4-FFF2-40B4-BE49-F238E27FC236}">
                  <a16:creationId xmlns:a16="http://schemas.microsoft.com/office/drawing/2014/main" id="{7AA29FFE-07D6-48E0-BD5F-7EFEAFEF4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 y="1920"/>
              <a:ext cx="164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Text Box 8">
              <a:extLst>
                <a:ext uri="{FF2B5EF4-FFF2-40B4-BE49-F238E27FC236}">
                  <a16:creationId xmlns:a16="http://schemas.microsoft.com/office/drawing/2014/main" id="{464D7D9E-1752-4715-8B67-6DA0E5AEDF15}"/>
                </a:ext>
              </a:extLst>
            </p:cNvPr>
            <p:cNvSpPr txBox="1">
              <a:spLocks noChangeArrowheads="1"/>
            </p:cNvSpPr>
            <p:nvPr/>
          </p:nvSpPr>
          <p:spPr bwMode="auto">
            <a:xfrm>
              <a:off x="3815" y="3815"/>
              <a:ext cx="1233" cy="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Heidi Alana, TB</a:t>
              </a:r>
            </a:p>
            <a:p>
              <a:pPr>
                <a:defRPr/>
              </a:pPr>
              <a:r>
                <a:rPr lang="en-US">
                  <a:effectLst>
                    <a:outerShdw blurRad="38100" dist="38100" dir="2700000" algn="tl">
                      <a:srgbClr val="000000">
                        <a:alpha val="43137"/>
                      </a:srgbClr>
                    </a:outerShdw>
                  </a:effectLst>
                  <a:cs typeface="Arial" charset="0"/>
                </a:rPr>
                <a:t>Wood, 2003</a:t>
              </a:r>
            </a:p>
          </p:txBody>
        </p:sp>
      </p:grpSp>
      <p:grpSp>
        <p:nvGrpSpPr>
          <p:cNvPr id="28680" name="Group 14">
            <a:extLst>
              <a:ext uri="{FF2B5EF4-FFF2-40B4-BE49-F238E27FC236}">
                <a16:creationId xmlns:a16="http://schemas.microsoft.com/office/drawing/2014/main" id="{50CAEBB9-1D8C-4861-9921-20F5D100E288}"/>
              </a:ext>
            </a:extLst>
          </p:cNvPr>
          <p:cNvGrpSpPr>
            <a:grpSpLocks/>
          </p:cNvGrpSpPr>
          <p:nvPr/>
        </p:nvGrpSpPr>
        <p:grpSpPr bwMode="auto">
          <a:xfrm>
            <a:off x="6461125" y="3505200"/>
            <a:ext cx="2682875" cy="3308350"/>
            <a:chOff x="2976" y="2064"/>
            <a:chExt cx="1690" cy="2084"/>
          </a:xfrm>
        </p:grpSpPr>
        <p:pic>
          <p:nvPicPr>
            <p:cNvPr id="28681" name="Picture 11" descr="DarkPassion">
              <a:extLst>
                <a:ext uri="{FF2B5EF4-FFF2-40B4-BE49-F238E27FC236}">
                  <a16:creationId xmlns:a16="http://schemas.microsoft.com/office/drawing/2014/main" id="{E1A6DDC5-EC94-44A3-BD12-C7DA85632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2064"/>
              <a:ext cx="169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5" name="Text Box 13">
              <a:extLst>
                <a:ext uri="{FF2B5EF4-FFF2-40B4-BE49-F238E27FC236}">
                  <a16:creationId xmlns:a16="http://schemas.microsoft.com/office/drawing/2014/main" id="{B9AC4D72-5D67-4817-AF6C-0CF47BC600D3}"/>
                </a:ext>
              </a:extLst>
            </p:cNvPr>
            <p:cNvSpPr txBox="1">
              <a:spLocks noChangeArrowheads="1"/>
            </p:cNvSpPr>
            <p:nvPr/>
          </p:nvSpPr>
          <p:spPr bwMode="auto">
            <a:xfrm>
              <a:off x="3036" y="3744"/>
              <a:ext cx="1570" cy="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defRPr/>
              </a:pPr>
              <a:r>
                <a:rPr lang="en-US">
                  <a:effectLst>
                    <a:outerShdw blurRad="38100" dist="38100" dir="2700000" algn="tl">
                      <a:srgbClr val="000000">
                        <a:alpha val="43137"/>
                      </a:srgbClr>
                    </a:outerShdw>
                  </a:effectLst>
                  <a:cs typeface="Arial" charset="0"/>
                </a:rPr>
                <a:t>Dark Passion, TB</a:t>
              </a:r>
            </a:p>
            <a:p>
              <a:pPr>
                <a:defRPr/>
              </a:pPr>
              <a:r>
                <a:rPr lang="en-US">
                  <a:effectLst>
                    <a:outerShdw blurRad="38100" dist="38100" dir="2700000" algn="tl">
                      <a:srgbClr val="000000">
                        <a:alpha val="43137"/>
                      </a:srgbClr>
                    </a:outerShdw>
                  </a:effectLst>
                  <a:cs typeface="Arial" charset="0"/>
                </a:rPr>
                <a:t>Schreiner, 1998</a:t>
              </a:r>
            </a:p>
          </p:txBody>
        </p:sp>
      </p:grpSp>
    </p:spTree>
    <p:extLst>
      <p:ext uri="{BB962C8B-B14F-4D97-AF65-F5344CB8AC3E}">
        <p14:creationId xmlns:p14="http://schemas.microsoft.com/office/powerpoint/2010/main" val="2850146169"/>
      </p:ext>
    </p:extLst>
  </p:cSld>
  <p:clrMapOvr>
    <a:masterClrMapping/>
  </p:clrMapOvr>
  <p:transition advTm="9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a:extLst>
              <a:ext uri="{FF2B5EF4-FFF2-40B4-BE49-F238E27FC236}">
                <a16:creationId xmlns:a16="http://schemas.microsoft.com/office/drawing/2014/main" id="{B48EDB91-C8DB-407D-879D-A08D6280C211}"/>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96ECEBAA-40C8-46B7-BA15-EF1AA91C4DAD}"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29699" name="Slide Number Placeholder 5">
            <a:extLst>
              <a:ext uri="{FF2B5EF4-FFF2-40B4-BE49-F238E27FC236}">
                <a16:creationId xmlns:a16="http://schemas.microsoft.com/office/drawing/2014/main" id="{54FC1779-CF6B-4023-97D3-7996AF4F080E}"/>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31E2462A-6A22-4267-B6CC-AFA7D2877DEF}" type="slidenum">
              <a:rPr lang="en-US" altLang="en-US" b="0" i="0">
                <a:solidFill>
                  <a:schemeClr val="accent2"/>
                </a:solidFill>
                <a:latin typeface="Garamond" panose="02020404030301010803" pitchFamily="18" charset="0"/>
              </a:rPr>
              <a:pPr eaLnBrk="1" hangingPunct="1"/>
              <a:t>83</a:t>
            </a:fld>
            <a:endParaRPr lang="en-US" altLang="en-US" b="0" i="0">
              <a:solidFill>
                <a:schemeClr val="accent2"/>
              </a:solidFill>
              <a:latin typeface="Garamond" panose="02020404030301010803" pitchFamily="18" charset="0"/>
            </a:endParaRPr>
          </a:p>
        </p:txBody>
      </p:sp>
      <p:sp>
        <p:nvSpPr>
          <p:cNvPr id="29700" name="Rectangle 2">
            <a:extLst>
              <a:ext uri="{FF2B5EF4-FFF2-40B4-BE49-F238E27FC236}">
                <a16:creationId xmlns:a16="http://schemas.microsoft.com/office/drawing/2014/main" id="{041B916E-F408-4258-A00F-E7D377FFE988}"/>
              </a:ext>
            </a:extLst>
          </p:cNvPr>
          <p:cNvSpPr>
            <a:spLocks noGrp="1" noChangeArrowheads="1"/>
          </p:cNvSpPr>
          <p:nvPr>
            <p:ph type="title"/>
          </p:nvPr>
        </p:nvSpPr>
        <p:spPr>
          <a:xfrm>
            <a:off x="2819400" y="0"/>
            <a:ext cx="2743200" cy="1322388"/>
          </a:xfrm>
        </p:spPr>
        <p:txBody>
          <a:bodyPr/>
          <a:lstStyle/>
          <a:p>
            <a:pPr eaLnBrk="1" hangingPunct="1"/>
            <a:r>
              <a:rPr lang="en-US" altLang="en-US" sz="3800"/>
              <a:t>Broken Color</a:t>
            </a:r>
          </a:p>
        </p:txBody>
      </p:sp>
      <p:sp>
        <p:nvSpPr>
          <p:cNvPr id="29701" name="Rectangle 3">
            <a:extLst>
              <a:ext uri="{FF2B5EF4-FFF2-40B4-BE49-F238E27FC236}">
                <a16:creationId xmlns:a16="http://schemas.microsoft.com/office/drawing/2014/main" id="{E15267A0-8727-430B-9C95-6F04FA0BB660}"/>
              </a:ext>
            </a:extLst>
          </p:cNvPr>
          <p:cNvSpPr>
            <a:spLocks noGrp="1" noChangeArrowheads="1"/>
          </p:cNvSpPr>
          <p:nvPr>
            <p:ph type="body" idx="1"/>
          </p:nvPr>
        </p:nvSpPr>
        <p:spPr>
          <a:xfrm>
            <a:off x="3657600" y="1752600"/>
            <a:ext cx="2514600" cy="1447800"/>
          </a:xfrm>
        </p:spPr>
        <p:txBody>
          <a:bodyPr/>
          <a:lstStyle/>
          <a:p>
            <a:pPr eaLnBrk="1" hangingPunct="1">
              <a:lnSpc>
                <a:spcPct val="90000"/>
              </a:lnSpc>
              <a:buFont typeface="Wingdings" panose="05000000000000000000" pitchFamily="2" charset="2"/>
              <a:buNone/>
            </a:pPr>
            <a:r>
              <a:rPr lang="en-US" altLang="en-US"/>
              <a:t>    Random streaking of two different colors</a:t>
            </a:r>
          </a:p>
        </p:txBody>
      </p:sp>
      <p:grpSp>
        <p:nvGrpSpPr>
          <p:cNvPr id="29702" name="Group 11">
            <a:extLst>
              <a:ext uri="{FF2B5EF4-FFF2-40B4-BE49-F238E27FC236}">
                <a16:creationId xmlns:a16="http://schemas.microsoft.com/office/drawing/2014/main" id="{FF7ADDC5-92DC-4EF9-8036-FCE53603164B}"/>
              </a:ext>
            </a:extLst>
          </p:cNvPr>
          <p:cNvGrpSpPr>
            <a:grpSpLocks/>
          </p:cNvGrpSpPr>
          <p:nvPr/>
        </p:nvGrpSpPr>
        <p:grpSpPr bwMode="auto">
          <a:xfrm>
            <a:off x="914400" y="3976688"/>
            <a:ext cx="3194050" cy="2881312"/>
            <a:chOff x="1730" y="768"/>
            <a:chExt cx="2012" cy="1815"/>
          </a:xfrm>
        </p:grpSpPr>
        <p:pic>
          <p:nvPicPr>
            <p:cNvPr id="29712" name="Picture 5" descr="Spiced Tiger 2005_06_16_1">
              <a:extLst>
                <a:ext uri="{FF2B5EF4-FFF2-40B4-BE49-F238E27FC236}">
                  <a16:creationId xmlns:a16="http://schemas.microsoft.com/office/drawing/2014/main" id="{79C8EFDA-C9C4-4E9D-AA5F-FE7172928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768"/>
              <a:ext cx="1920"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4" name="Text Box 8">
              <a:extLst>
                <a:ext uri="{FF2B5EF4-FFF2-40B4-BE49-F238E27FC236}">
                  <a16:creationId xmlns:a16="http://schemas.microsoft.com/office/drawing/2014/main" id="{2C7DDBDA-7381-4145-AD2A-7C8C56B12E84}"/>
                </a:ext>
              </a:extLst>
            </p:cNvPr>
            <p:cNvSpPr txBox="1">
              <a:spLocks noChangeArrowheads="1"/>
            </p:cNvSpPr>
            <p:nvPr/>
          </p:nvSpPr>
          <p:spPr bwMode="auto">
            <a:xfrm>
              <a:off x="1730" y="2352"/>
              <a:ext cx="201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Spiced Tiger, Kasperek, 1996</a:t>
              </a:r>
            </a:p>
          </p:txBody>
        </p:sp>
      </p:grpSp>
      <p:grpSp>
        <p:nvGrpSpPr>
          <p:cNvPr id="29703" name="Group 12">
            <a:extLst>
              <a:ext uri="{FF2B5EF4-FFF2-40B4-BE49-F238E27FC236}">
                <a16:creationId xmlns:a16="http://schemas.microsoft.com/office/drawing/2014/main" id="{EEB64DDB-0935-498F-9D00-11CAE1AEEC52}"/>
              </a:ext>
            </a:extLst>
          </p:cNvPr>
          <p:cNvGrpSpPr>
            <a:grpSpLocks/>
          </p:cNvGrpSpPr>
          <p:nvPr/>
        </p:nvGrpSpPr>
        <p:grpSpPr bwMode="auto">
          <a:xfrm>
            <a:off x="5340350" y="3519488"/>
            <a:ext cx="3803650" cy="3338512"/>
            <a:chOff x="543" y="2016"/>
            <a:chExt cx="2396" cy="2103"/>
          </a:xfrm>
        </p:grpSpPr>
        <p:pic>
          <p:nvPicPr>
            <p:cNvPr id="29710" name="Picture 4" descr="Maria Tormei 2005_04_19_1">
              <a:extLst>
                <a:ext uri="{FF2B5EF4-FFF2-40B4-BE49-F238E27FC236}">
                  <a16:creationId xmlns:a16="http://schemas.microsoft.com/office/drawing/2014/main" id="{00787A4F-B7E6-4027-987A-03D6F322E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2016"/>
              <a:ext cx="1659"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Text Box 9">
              <a:extLst>
                <a:ext uri="{FF2B5EF4-FFF2-40B4-BE49-F238E27FC236}">
                  <a16:creationId xmlns:a16="http://schemas.microsoft.com/office/drawing/2014/main" id="{39598E3F-24C7-459B-8960-DB6658519AD0}"/>
                </a:ext>
              </a:extLst>
            </p:cNvPr>
            <p:cNvSpPr txBox="1">
              <a:spLocks noChangeArrowheads="1"/>
            </p:cNvSpPr>
            <p:nvPr/>
          </p:nvSpPr>
          <p:spPr bwMode="auto">
            <a:xfrm>
              <a:off x="543" y="3888"/>
              <a:ext cx="239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Marai Tormei, TB, Ensminger, 1987</a:t>
              </a:r>
            </a:p>
          </p:txBody>
        </p:sp>
      </p:grpSp>
      <p:grpSp>
        <p:nvGrpSpPr>
          <p:cNvPr id="29704" name="Group 18">
            <a:extLst>
              <a:ext uri="{FF2B5EF4-FFF2-40B4-BE49-F238E27FC236}">
                <a16:creationId xmlns:a16="http://schemas.microsoft.com/office/drawing/2014/main" id="{0F035028-C3DE-43B2-BA57-91B240DFD317}"/>
              </a:ext>
            </a:extLst>
          </p:cNvPr>
          <p:cNvGrpSpPr>
            <a:grpSpLocks/>
          </p:cNvGrpSpPr>
          <p:nvPr/>
        </p:nvGrpSpPr>
        <p:grpSpPr bwMode="auto">
          <a:xfrm>
            <a:off x="838200" y="1143000"/>
            <a:ext cx="3435350" cy="2841625"/>
            <a:chOff x="1745" y="2448"/>
            <a:chExt cx="2164" cy="1790"/>
          </a:xfrm>
        </p:grpSpPr>
        <p:pic>
          <p:nvPicPr>
            <p:cNvPr id="29708" name="Picture 16" descr="Gnus Flash 2005_04_08_1">
              <a:extLst>
                <a:ext uri="{FF2B5EF4-FFF2-40B4-BE49-F238E27FC236}">
                  <a16:creationId xmlns:a16="http://schemas.microsoft.com/office/drawing/2014/main" id="{C396EEAD-664F-44A5-AF8A-8700EDB8B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 y="2448"/>
              <a:ext cx="1920" cy="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3" name="Text Box 17">
              <a:extLst>
                <a:ext uri="{FF2B5EF4-FFF2-40B4-BE49-F238E27FC236}">
                  <a16:creationId xmlns:a16="http://schemas.microsoft.com/office/drawing/2014/main" id="{2CE4B759-A9D0-4684-A6BE-EF565CD8E56A}"/>
                </a:ext>
              </a:extLst>
            </p:cNvPr>
            <p:cNvSpPr txBox="1">
              <a:spLocks noChangeArrowheads="1"/>
            </p:cNvSpPr>
            <p:nvPr/>
          </p:nvSpPr>
          <p:spPr bwMode="auto">
            <a:xfrm>
              <a:off x="1745" y="4007"/>
              <a:ext cx="2164"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Gnus Flash TB, Kasperek, 1996</a:t>
              </a:r>
            </a:p>
          </p:txBody>
        </p:sp>
      </p:grpSp>
      <p:grpSp>
        <p:nvGrpSpPr>
          <p:cNvPr id="29705" name="Group 24">
            <a:extLst>
              <a:ext uri="{FF2B5EF4-FFF2-40B4-BE49-F238E27FC236}">
                <a16:creationId xmlns:a16="http://schemas.microsoft.com/office/drawing/2014/main" id="{7D28FEB4-6261-498C-B563-910B4BE576BA}"/>
              </a:ext>
            </a:extLst>
          </p:cNvPr>
          <p:cNvGrpSpPr>
            <a:grpSpLocks/>
          </p:cNvGrpSpPr>
          <p:nvPr/>
        </p:nvGrpSpPr>
        <p:grpSpPr bwMode="auto">
          <a:xfrm>
            <a:off x="6096000" y="609600"/>
            <a:ext cx="3048000" cy="2847975"/>
            <a:chOff x="1968" y="2208"/>
            <a:chExt cx="2160" cy="2038"/>
          </a:xfrm>
        </p:grpSpPr>
        <p:pic>
          <p:nvPicPr>
            <p:cNvPr id="29706" name="Picture 22" descr="Tiger Honey">
              <a:extLst>
                <a:ext uri="{FF2B5EF4-FFF2-40B4-BE49-F238E27FC236}">
                  <a16:creationId xmlns:a16="http://schemas.microsoft.com/office/drawing/2014/main" id="{3C46D26D-38A6-4241-BF6F-394292C22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2208"/>
              <a:ext cx="2160"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9" name="Text Box 23">
              <a:extLst>
                <a:ext uri="{FF2B5EF4-FFF2-40B4-BE49-F238E27FC236}">
                  <a16:creationId xmlns:a16="http://schemas.microsoft.com/office/drawing/2014/main" id="{5547BC2B-5AAB-46E4-A545-1FCC84509DDE}"/>
                </a:ext>
              </a:extLst>
            </p:cNvPr>
            <p:cNvSpPr txBox="1">
              <a:spLocks noChangeArrowheads="1"/>
            </p:cNvSpPr>
            <p:nvPr/>
          </p:nvSpPr>
          <p:spPr bwMode="auto">
            <a:xfrm>
              <a:off x="2393" y="3984"/>
              <a:ext cx="1310" cy="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effectLst>
                    <a:outerShdw blurRad="38100" dist="38100" dir="2700000" algn="tl">
                      <a:srgbClr val="000000">
                        <a:alpha val="43137"/>
                      </a:srgbClr>
                    </a:outerShdw>
                  </a:effectLst>
                  <a:cs typeface="Arial" charset="0"/>
                </a:rPr>
                <a:t>Tiger Honey, TB</a:t>
              </a:r>
            </a:p>
          </p:txBody>
        </p:sp>
      </p:grpSp>
    </p:spTree>
    <p:extLst>
      <p:ext uri="{BB962C8B-B14F-4D97-AF65-F5344CB8AC3E}">
        <p14:creationId xmlns:p14="http://schemas.microsoft.com/office/powerpoint/2010/main" val="2746559391"/>
      </p:ext>
    </p:extLst>
  </p:cSld>
  <p:clrMapOvr>
    <a:masterClrMapping/>
  </p:clrMapOvr>
  <p:transition advTm="9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a:extLst>
              <a:ext uri="{FF2B5EF4-FFF2-40B4-BE49-F238E27FC236}">
                <a16:creationId xmlns:a16="http://schemas.microsoft.com/office/drawing/2014/main" id="{B2E4F0B2-94B1-4C12-99D5-27FF70A2F843}"/>
              </a:ext>
            </a:extLst>
          </p:cNvPr>
          <p:cNvSpPr>
            <a:spLocks noGrp="1"/>
          </p:cNvSpPr>
          <p:nvPr>
            <p:ph type="dt" sz="quarter" idx="10"/>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80B2EAE0-CDC2-4ED7-A394-2631C521F118}" type="datetime1">
              <a:rPr lang="en-US" altLang="en-US" b="0" i="0">
                <a:solidFill>
                  <a:schemeClr val="accent2"/>
                </a:solidFill>
                <a:latin typeface="Garamond" panose="02020404030301010803" pitchFamily="18" charset="0"/>
              </a:rPr>
              <a:pPr eaLnBrk="1" hangingPunct="1"/>
              <a:t>11/30/2021</a:t>
            </a:fld>
            <a:endParaRPr lang="en-US" altLang="en-US" b="0" i="0">
              <a:solidFill>
                <a:schemeClr val="accent2"/>
              </a:solidFill>
              <a:latin typeface="Garamond" panose="02020404030301010803" pitchFamily="18" charset="0"/>
            </a:endParaRPr>
          </a:p>
        </p:txBody>
      </p:sp>
      <p:sp>
        <p:nvSpPr>
          <p:cNvPr id="38915" name="Slide Number Placeholder 5">
            <a:extLst>
              <a:ext uri="{FF2B5EF4-FFF2-40B4-BE49-F238E27FC236}">
                <a16:creationId xmlns:a16="http://schemas.microsoft.com/office/drawing/2014/main" id="{7BE2992E-AAB2-4AF6-89C5-073721CC64B7}"/>
              </a:ext>
            </a:extLst>
          </p:cNvPr>
          <p:cNvSpPr>
            <a:spLocks noGrp="1"/>
          </p:cNvSpPr>
          <p:nvPr>
            <p:ph type="sldNum" sz="quarter" idx="12"/>
          </p:nvPr>
        </p:nvSpPr>
        <p:spPr>
          <a:noFill/>
        </p:spPr>
        <p:txBody>
          <a:bodyPr/>
          <a:lstStyle>
            <a:lvl1pPr eaLnBrk="0" hangingPunct="0">
              <a:defRPr sz="1200" b="1" i="1">
                <a:solidFill>
                  <a:schemeClr val="tx2"/>
                </a:solidFill>
                <a:latin typeface="Comic Sans MS" panose="030F0702030302020204" pitchFamily="66" charset="0"/>
                <a:cs typeface="Arial" panose="020B0604020202020204" pitchFamily="34" charset="0"/>
              </a:defRPr>
            </a:lvl1pPr>
            <a:lvl2pPr marL="742950" indent="-285750" eaLnBrk="0" hangingPunct="0">
              <a:defRPr sz="1200" b="1" i="1">
                <a:solidFill>
                  <a:schemeClr val="tx2"/>
                </a:solidFill>
                <a:latin typeface="Comic Sans MS" panose="030F0702030302020204" pitchFamily="66" charset="0"/>
                <a:cs typeface="Arial" panose="020B0604020202020204" pitchFamily="34" charset="0"/>
              </a:defRPr>
            </a:lvl2pPr>
            <a:lvl3pPr marL="1143000" indent="-228600" eaLnBrk="0" hangingPunct="0">
              <a:defRPr sz="1200" b="1" i="1">
                <a:solidFill>
                  <a:schemeClr val="tx2"/>
                </a:solidFill>
                <a:latin typeface="Comic Sans MS" panose="030F0702030302020204" pitchFamily="66" charset="0"/>
                <a:cs typeface="Arial" panose="020B0604020202020204" pitchFamily="34" charset="0"/>
              </a:defRPr>
            </a:lvl3pPr>
            <a:lvl4pPr marL="1600200" indent="-228600" eaLnBrk="0" hangingPunct="0">
              <a:defRPr sz="1200" b="1" i="1">
                <a:solidFill>
                  <a:schemeClr val="tx2"/>
                </a:solidFill>
                <a:latin typeface="Comic Sans MS" panose="030F0702030302020204" pitchFamily="66" charset="0"/>
                <a:cs typeface="Arial" panose="020B0604020202020204" pitchFamily="34" charset="0"/>
              </a:defRPr>
            </a:lvl4pPr>
            <a:lvl5pPr marL="2057400" indent="-228600" eaLnBrk="0" hangingPunct="0">
              <a:defRPr sz="1200" b="1" i="1">
                <a:solidFill>
                  <a:schemeClr val="tx2"/>
                </a:solidFill>
                <a:latin typeface="Comic Sans MS" panose="030F0702030302020204" pitchFamily="66" charset="0"/>
                <a:cs typeface="Arial" panose="020B0604020202020204" pitchFamily="34" charset="0"/>
              </a:defRPr>
            </a:lvl5pPr>
            <a:lvl6pPr marL="25146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6pPr>
            <a:lvl7pPr marL="29718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7pPr>
            <a:lvl8pPr marL="34290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8pPr>
            <a:lvl9pPr marL="3886200" indent="-228600" algn="ctr" eaLnBrk="0" fontAlgn="base" hangingPunct="0">
              <a:spcBef>
                <a:spcPct val="0"/>
              </a:spcBef>
              <a:spcAft>
                <a:spcPct val="0"/>
              </a:spcAft>
              <a:defRPr sz="1200" b="1" i="1">
                <a:solidFill>
                  <a:schemeClr val="tx2"/>
                </a:solidFill>
                <a:latin typeface="Comic Sans MS" panose="030F0702030302020204" pitchFamily="66" charset="0"/>
                <a:cs typeface="Arial" panose="020B0604020202020204" pitchFamily="34" charset="0"/>
              </a:defRPr>
            </a:lvl9pPr>
          </a:lstStyle>
          <a:p>
            <a:pPr eaLnBrk="1" hangingPunct="1"/>
            <a:fld id="{49496000-34C7-4062-BF2E-E17E5CF4A087}" type="slidenum">
              <a:rPr lang="en-US" altLang="en-US" b="0" i="0">
                <a:solidFill>
                  <a:schemeClr val="accent2"/>
                </a:solidFill>
                <a:latin typeface="Garamond" panose="02020404030301010803" pitchFamily="18" charset="0"/>
              </a:rPr>
              <a:pPr eaLnBrk="1" hangingPunct="1"/>
              <a:t>9</a:t>
            </a:fld>
            <a:endParaRPr lang="en-US" altLang="en-US" b="0" i="0">
              <a:solidFill>
                <a:schemeClr val="accent2"/>
              </a:solidFill>
              <a:latin typeface="Garamond" panose="02020404030301010803" pitchFamily="18" charset="0"/>
            </a:endParaRPr>
          </a:p>
        </p:txBody>
      </p:sp>
      <p:sp>
        <p:nvSpPr>
          <p:cNvPr id="38916" name="Rectangle 2">
            <a:extLst>
              <a:ext uri="{FF2B5EF4-FFF2-40B4-BE49-F238E27FC236}">
                <a16:creationId xmlns:a16="http://schemas.microsoft.com/office/drawing/2014/main" id="{B2087B28-6B29-471D-871F-D4FDD5D7011D}"/>
              </a:ext>
            </a:extLst>
          </p:cNvPr>
          <p:cNvSpPr>
            <a:spLocks noGrp="1" noChangeArrowheads="1"/>
          </p:cNvSpPr>
          <p:nvPr>
            <p:ph type="title"/>
          </p:nvPr>
        </p:nvSpPr>
        <p:spPr>
          <a:xfrm>
            <a:off x="1600200" y="-152400"/>
            <a:ext cx="5791200" cy="1322388"/>
          </a:xfrm>
        </p:spPr>
        <p:txBody>
          <a:bodyPr/>
          <a:lstStyle/>
          <a:p>
            <a:pPr eaLnBrk="1" hangingPunct="1"/>
            <a:r>
              <a:rPr lang="en-US" altLang="en-US" sz="3800"/>
              <a:t>Intermediate </a:t>
            </a:r>
            <a:br>
              <a:rPr lang="en-US" altLang="en-US" sz="3800"/>
            </a:br>
            <a:r>
              <a:rPr lang="en-US" altLang="en-US" sz="3800"/>
              <a:t>Bearded (IB) </a:t>
            </a:r>
          </a:p>
        </p:txBody>
      </p:sp>
      <p:sp>
        <p:nvSpPr>
          <p:cNvPr id="38917" name="Rectangle 3">
            <a:extLst>
              <a:ext uri="{FF2B5EF4-FFF2-40B4-BE49-F238E27FC236}">
                <a16:creationId xmlns:a16="http://schemas.microsoft.com/office/drawing/2014/main" id="{84D6EDF4-88EE-4D4B-8096-EFD11B7C5049}"/>
              </a:ext>
            </a:extLst>
          </p:cNvPr>
          <p:cNvSpPr>
            <a:spLocks noGrp="1" noChangeArrowheads="1"/>
          </p:cNvSpPr>
          <p:nvPr>
            <p:ph type="body" idx="1"/>
          </p:nvPr>
        </p:nvSpPr>
        <p:spPr>
          <a:xfrm>
            <a:off x="838200" y="1600200"/>
            <a:ext cx="4572000" cy="1905000"/>
          </a:xfrm>
        </p:spPr>
        <p:txBody>
          <a:bodyPr/>
          <a:lstStyle/>
          <a:p>
            <a:pPr eaLnBrk="1" hangingPunct="1"/>
            <a:r>
              <a:rPr lang="en-US" altLang="en-US"/>
              <a:t>Stand from 16 to 27 1/2 inches high</a:t>
            </a:r>
          </a:p>
          <a:p>
            <a:pPr eaLnBrk="1" hangingPunct="1"/>
            <a:r>
              <a:rPr lang="en-US" altLang="en-US"/>
              <a:t>Bloom season overlaps the SDBs and the TBs</a:t>
            </a:r>
            <a:r>
              <a:rPr lang="en-US" altLang="en-US" b="0"/>
              <a:t>. </a:t>
            </a:r>
          </a:p>
          <a:p>
            <a:pPr eaLnBrk="1" hangingPunct="1"/>
            <a:endParaRPr lang="en-US" altLang="en-US" b="0"/>
          </a:p>
        </p:txBody>
      </p:sp>
      <p:pic>
        <p:nvPicPr>
          <p:cNvPr id="38918" name="Picture 3">
            <a:extLst>
              <a:ext uri="{FF2B5EF4-FFF2-40B4-BE49-F238E27FC236}">
                <a16:creationId xmlns:a16="http://schemas.microsoft.com/office/drawing/2014/main" id="{31130F05-8A66-482E-8F5D-91A8E8CAF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496" y="1104348"/>
            <a:ext cx="3659188"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flower garden&#10;&#10;Description automatically generated">
            <a:extLst>
              <a:ext uri="{FF2B5EF4-FFF2-40B4-BE49-F238E27FC236}">
                <a16:creationId xmlns:a16="http://schemas.microsoft.com/office/drawing/2014/main" id="{B4F92393-6931-425D-9BEB-ACE621AF7BC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8600" y="3263406"/>
            <a:ext cx="3276600" cy="3594593"/>
          </a:xfrm>
          <a:prstGeom prst="rect">
            <a:avLst/>
          </a:prstGeom>
        </p:spPr>
      </p:pic>
      <p:sp>
        <p:nvSpPr>
          <p:cNvPr id="8" name="TextBox 7">
            <a:extLst>
              <a:ext uri="{FF2B5EF4-FFF2-40B4-BE49-F238E27FC236}">
                <a16:creationId xmlns:a16="http://schemas.microsoft.com/office/drawing/2014/main" id="{4CF8C68B-FB86-4ED4-BCB0-C84390B067C9}"/>
              </a:ext>
            </a:extLst>
          </p:cNvPr>
          <p:cNvSpPr txBox="1"/>
          <p:nvPr/>
        </p:nvSpPr>
        <p:spPr>
          <a:xfrm>
            <a:off x="3531704" y="3498574"/>
            <a:ext cx="1268896" cy="307777"/>
          </a:xfrm>
          <a:prstGeom prst="rect">
            <a:avLst/>
          </a:prstGeom>
          <a:noFill/>
        </p:spPr>
        <p:txBody>
          <a:bodyPr wrap="square" rtlCol="0">
            <a:spAutoFit/>
          </a:bodyPr>
          <a:lstStyle/>
          <a:p>
            <a:r>
              <a:rPr lang="en-US" sz="1400" dirty="0"/>
              <a:t>Toffee, IB</a:t>
            </a:r>
          </a:p>
        </p:txBody>
      </p:sp>
    </p:spTree>
  </p:cSld>
  <p:clrMapOvr>
    <a:masterClrMapping/>
  </p:clrMapOvr>
  <p:transition advTm="10000"/>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2"/>
            </a:solidFill>
            <a:effectLst>
              <a:outerShdw blurRad="38100" dist="38100" dir="2700000" algn="tl">
                <a:srgbClr val="000000">
                  <a:alpha val="43137"/>
                </a:srgbClr>
              </a:outerShdw>
            </a:effectLst>
            <a:latin typeface="Comic Sans MS" pitchFamily="66" charset="0"/>
            <a:cs typeface="Arial" charset="0"/>
          </a:defRPr>
        </a:defPPr>
      </a:lstStyle>
    </a:spDef>
    <a:ln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2"/>
            </a:solidFill>
            <a:effectLst>
              <a:outerShdw blurRad="38100" dist="38100" dir="2700000" algn="tl">
                <a:srgbClr val="000000">
                  <a:alpha val="43137"/>
                </a:srgbClr>
              </a:outerShdw>
            </a:effectLst>
            <a:latin typeface="Comic Sans MS" pitchFamily="66" charset="0"/>
            <a:cs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2"/>
            </a:solidFill>
            <a:effectLst>
              <a:outerShdw blurRad="38100" dist="38100" dir="2700000" algn="tl">
                <a:srgbClr val="000000">
                  <a:alpha val="43137"/>
                </a:srgbClr>
              </a:outerShdw>
            </a:effectLst>
            <a:latin typeface="Comic Sans MS" pitchFamily="66" charset="0"/>
            <a:cs typeface="Arial" charset="0"/>
          </a:defRPr>
        </a:defPPr>
      </a:lstStyle>
    </a:spDef>
    <a:lnDef>
      <a:spPr bwMode="auto">
        <a:xfrm>
          <a:off x="0" y="0"/>
          <a:ext cx="1" cy="1"/>
        </a:xfrm>
        <a:custGeom>
          <a:avLst/>
          <a:gdLst/>
          <a:ahLst/>
          <a:cxnLst/>
          <a:rect l="0" t="0" r="0" b="0"/>
          <a:pathLst/>
        </a:cu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1" u="none" strike="noStrike" cap="none" normalizeH="0" baseline="0" smtClean="0">
            <a:ln>
              <a:noFill/>
            </a:ln>
            <a:solidFill>
              <a:schemeClr val="tx2"/>
            </a:solidFill>
            <a:effectLst>
              <a:outerShdw blurRad="38100" dist="38100" dir="2700000" algn="tl">
                <a:srgbClr val="000000">
                  <a:alpha val="43137"/>
                </a:srgbClr>
              </a:outerShdw>
            </a:effectLst>
            <a:latin typeface="Comic Sans MS" pitchFamily="66"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Kimono</Template>
  <TotalTime>16459</TotalTime>
  <Words>6055</Words>
  <Application>Microsoft Office PowerPoint</Application>
  <PresentationFormat>On-screen Show (4:3)</PresentationFormat>
  <Paragraphs>774</Paragraphs>
  <Slides>83</Slides>
  <Notes>82</Notes>
  <HiddenSlides>0</HiddenSlides>
  <MMClips>0</MMClips>
  <ScaleCrop>false</ScaleCrop>
  <HeadingPairs>
    <vt:vector size="10"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83</vt:i4>
      </vt:variant>
      <vt:variant>
        <vt:lpstr>Custom Shows</vt:lpstr>
      </vt:variant>
      <vt:variant>
        <vt:i4>1</vt:i4>
      </vt:variant>
    </vt:vector>
  </HeadingPairs>
  <TitlesOfParts>
    <vt:vector size="93" baseType="lpstr">
      <vt:lpstr>Arial</vt:lpstr>
      <vt:lpstr>Arial Black</vt:lpstr>
      <vt:lpstr>Bookman Old Style</vt:lpstr>
      <vt:lpstr>Comic Sans MS</vt:lpstr>
      <vt:lpstr>Garamond</vt:lpstr>
      <vt:lpstr>Wingdings</vt:lpstr>
      <vt:lpstr>Edge</vt:lpstr>
      <vt:lpstr>Custom Design</vt:lpstr>
      <vt:lpstr>CorelDRAW</vt:lpstr>
      <vt:lpstr>Mesilla Valley Iris Society Growing Irises   In The Desert</vt:lpstr>
      <vt:lpstr>Iris – The Rainbow Flower</vt:lpstr>
      <vt:lpstr>Outline</vt:lpstr>
      <vt:lpstr>Types of Bearded Irises </vt:lpstr>
      <vt:lpstr>Tall Bearded (TB)</vt:lpstr>
      <vt:lpstr>Miniature Dwarf Bearded (MDB)</vt:lpstr>
      <vt:lpstr>Medians</vt:lpstr>
      <vt:lpstr>Standard Dwarf Bearded (SDB)</vt:lpstr>
      <vt:lpstr>Intermediate  Bearded (IB) </vt:lpstr>
      <vt:lpstr>Border Bearded</vt:lpstr>
      <vt:lpstr>Miniature Tall Bearded (MTB)</vt:lpstr>
      <vt:lpstr>Space Age</vt:lpstr>
      <vt:lpstr>Big Flounces</vt:lpstr>
      <vt:lpstr>Arils and Arilbreds</vt:lpstr>
      <vt:lpstr>Arilbreds</vt:lpstr>
      <vt:lpstr>Arilbred Can Go Dormant</vt:lpstr>
      <vt:lpstr>Aril History</vt:lpstr>
      <vt:lpstr>Types</vt:lpstr>
      <vt:lpstr>AFROSIAB (Adolf Volfovich-Moler, R. 1998), RB</vt:lpstr>
      <vt:lpstr>Oncogelia Arilbreds</vt:lpstr>
      <vt:lpstr>Arilbreds Blooming Time</vt:lpstr>
      <vt:lpstr>Nomenclature</vt:lpstr>
      <vt:lpstr>Spuria (not a bearded iris)</vt:lpstr>
      <vt:lpstr>Spurias</vt:lpstr>
      <vt:lpstr>Spurias</vt:lpstr>
      <vt:lpstr>Planting Spurias</vt:lpstr>
      <vt:lpstr>Louisiana Irises</vt:lpstr>
      <vt:lpstr>Don’t Grow</vt:lpstr>
      <vt:lpstr>Care</vt:lpstr>
      <vt:lpstr>Too Many Increases</vt:lpstr>
      <vt:lpstr>Old Rhizomes</vt:lpstr>
      <vt:lpstr>Rhizomes Selection</vt:lpstr>
      <vt:lpstr>Rhizome Selection Continued</vt:lpstr>
      <vt:lpstr>Site Selection</vt:lpstr>
      <vt:lpstr>Site Selection Shade</vt:lpstr>
      <vt:lpstr>Soil Improvement</vt:lpstr>
      <vt:lpstr>Soil Across  Las Cruces</vt:lpstr>
      <vt:lpstr>Alkaline Soil</vt:lpstr>
      <vt:lpstr>Soil Improvement Tip #1</vt:lpstr>
      <vt:lpstr>Soil Improvement  Tip #2</vt:lpstr>
      <vt:lpstr>Soil Improvement Tip #3</vt:lpstr>
      <vt:lpstr>#4 Add Bio-Solids</vt:lpstr>
      <vt:lpstr>Watering</vt:lpstr>
      <vt:lpstr>Fertilization</vt:lpstr>
      <vt:lpstr>Fertilizer Tip #1</vt:lpstr>
      <vt:lpstr>Fertilizer Tip #4</vt:lpstr>
      <vt:lpstr>Spacing</vt:lpstr>
      <vt:lpstr>Planting Depth</vt:lpstr>
      <vt:lpstr>Mulching</vt:lpstr>
      <vt:lpstr>Mulch Removal</vt:lpstr>
      <vt:lpstr>Mulch Tip #1</vt:lpstr>
      <vt:lpstr>Why Divide Irises</vt:lpstr>
      <vt:lpstr>When to Divide and Plant</vt:lpstr>
      <vt:lpstr>Planting Tip #1</vt:lpstr>
      <vt:lpstr>How close to frost date can I plant?</vt:lpstr>
      <vt:lpstr>How long between dividing and planting?</vt:lpstr>
      <vt:lpstr>How to Divide</vt:lpstr>
      <vt:lpstr>Breaking up isn’t hard to do</vt:lpstr>
      <vt:lpstr>But wait...!</vt:lpstr>
      <vt:lpstr>If increases are small..</vt:lpstr>
      <vt:lpstr>Do I need to trim the leaves and roots?</vt:lpstr>
      <vt:lpstr>Removing Iris  Leaves and Stalks</vt:lpstr>
      <vt:lpstr>Insects</vt:lpstr>
      <vt:lpstr>Weeding</vt:lpstr>
      <vt:lpstr>Weeding Tip #1</vt:lpstr>
      <vt:lpstr>Weeding Tip #2</vt:lpstr>
      <vt:lpstr>Mesilla Valley Iris Society</vt:lpstr>
      <vt:lpstr>Annual Rhizome Sale</vt:lpstr>
      <vt:lpstr>MVIS Yearly Events</vt:lpstr>
      <vt:lpstr>You Too Can Join</vt:lpstr>
      <vt:lpstr>The End</vt:lpstr>
      <vt:lpstr>Veins</vt:lpstr>
      <vt:lpstr>Bicolor</vt:lpstr>
      <vt:lpstr>Peppering, Rings</vt:lpstr>
      <vt:lpstr>Plicatas</vt:lpstr>
      <vt:lpstr>Variegatas</vt:lpstr>
      <vt:lpstr>Amoenas</vt:lpstr>
      <vt:lpstr>Luminatas</vt:lpstr>
      <vt:lpstr>Blend</vt:lpstr>
      <vt:lpstr>Glaciatas</vt:lpstr>
      <vt:lpstr>Neglectas</vt:lpstr>
      <vt:lpstr>Self</vt:lpstr>
      <vt:lpstr>Broken Color</vt:lpstr>
      <vt:lpstr>Presentation for MVIS Iris Show</vt:lpstr>
    </vt:vector>
  </TitlesOfParts>
  <Manager>sdayres2@aol.com</Manager>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Mesilla Valley Iris Society</dc:title>
  <dc:subject>Growing Irises in the Desert</dc:subject>
  <dc:creator>Scarlett D Ayres</dc:creator>
  <dc:description>Feel free to use or modify as needed.   However, please do not charge anyone for this presentation!</dc:description>
  <cp:lastModifiedBy>Scarlett Ayres</cp:lastModifiedBy>
  <cp:revision>287</cp:revision>
  <dcterms:created xsi:type="dcterms:W3CDTF">2005-08-21T21:51:36Z</dcterms:created>
  <dcterms:modified xsi:type="dcterms:W3CDTF">2021-12-01T01:44:13Z</dcterms:modified>
</cp:coreProperties>
</file>