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Lst>
  <p:notesMasterIdLst>
    <p:notesMasterId r:id="rId97"/>
  </p:notesMasterIdLst>
  <p:handoutMasterIdLst>
    <p:handoutMasterId r:id="rId98"/>
  </p:handoutMasterIdLst>
  <p:sldIdLst>
    <p:sldId id="256" r:id="rId2"/>
    <p:sldId id="308" r:id="rId3"/>
    <p:sldId id="300" r:id="rId4"/>
    <p:sldId id="340" r:id="rId5"/>
    <p:sldId id="307" r:id="rId6"/>
    <p:sldId id="348" r:id="rId7"/>
    <p:sldId id="304" r:id="rId8"/>
    <p:sldId id="361" r:id="rId9"/>
    <p:sldId id="359" r:id="rId10"/>
    <p:sldId id="360" r:id="rId11"/>
    <p:sldId id="349" r:id="rId12"/>
    <p:sldId id="350" r:id="rId13"/>
    <p:sldId id="352" r:id="rId14"/>
    <p:sldId id="353" r:id="rId15"/>
    <p:sldId id="351" r:id="rId16"/>
    <p:sldId id="354" r:id="rId17"/>
    <p:sldId id="355" r:id="rId18"/>
    <p:sldId id="356" r:id="rId19"/>
    <p:sldId id="357" r:id="rId20"/>
    <p:sldId id="358" r:id="rId21"/>
    <p:sldId id="341" r:id="rId22"/>
    <p:sldId id="259" r:id="rId23"/>
    <p:sldId id="260" r:id="rId24"/>
    <p:sldId id="342" r:id="rId25"/>
    <p:sldId id="261" r:id="rId26"/>
    <p:sldId id="263" r:id="rId27"/>
    <p:sldId id="262" r:id="rId28"/>
    <p:sldId id="306" r:id="rId29"/>
    <p:sldId id="264" r:id="rId30"/>
    <p:sldId id="265" r:id="rId31"/>
    <p:sldId id="266" r:id="rId32"/>
    <p:sldId id="267" r:id="rId33"/>
    <p:sldId id="343" r:id="rId34"/>
    <p:sldId id="269" r:id="rId35"/>
    <p:sldId id="339" r:id="rId36"/>
    <p:sldId id="331" r:id="rId37"/>
    <p:sldId id="327" r:id="rId38"/>
    <p:sldId id="328" r:id="rId39"/>
    <p:sldId id="329" r:id="rId40"/>
    <p:sldId id="330" r:id="rId41"/>
    <p:sldId id="332" r:id="rId42"/>
    <p:sldId id="333" r:id="rId43"/>
    <p:sldId id="334" r:id="rId44"/>
    <p:sldId id="335" r:id="rId45"/>
    <p:sldId id="336" r:id="rId46"/>
    <p:sldId id="337" r:id="rId47"/>
    <p:sldId id="338" r:id="rId48"/>
    <p:sldId id="326" r:id="rId49"/>
    <p:sldId id="325" r:id="rId50"/>
    <p:sldId id="324" r:id="rId51"/>
    <p:sldId id="323" r:id="rId52"/>
    <p:sldId id="322" r:id="rId53"/>
    <p:sldId id="318" r:id="rId54"/>
    <p:sldId id="319" r:id="rId55"/>
    <p:sldId id="320" r:id="rId56"/>
    <p:sldId id="321" r:id="rId57"/>
    <p:sldId id="317" r:id="rId58"/>
    <p:sldId id="316" r:id="rId59"/>
    <p:sldId id="315" r:id="rId60"/>
    <p:sldId id="314" r:id="rId61"/>
    <p:sldId id="313" r:id="rId62"/>
    <p:sldId id="312" r:id="rId63"/>
    <p:sldId id="311" r:id="rId64"/>
    <p:sldId id="310" r:id="rId65"/>
    <p:sldId id="309" r:id="rId66"/>
    <p:sldId id="270" r:id="rId67"/>
    <p:sldId id="271" r:id="rId68"/>
    <p:sldId id="272" r:id="rId69"/>
    <p:sldId id="273" r:id="rId70"/>
    <p:sldId id="274" r:id="rId71"/>
    <p:sldId id="275" r:id="rId72"/>
    <p:sldId id="276" r:id="rId73"/>
    <p:sldId id="277" r:id="rId74"/>
    <p:sldId id="278" r:id="rId75"/>
    <p:sldId id="279" r:id="rId76"/>
    <p:sldId id="280" r:id="rId77"/>
    <p:sldId id="281" r:id="rId78"/>
    <p:sldId id="282" r:id="rId79"/>
    <p:sldId id="284" r:id="rId80"/>
    <p:sldId id="285" r:id="rId81"/>
    <p:sldId id="286" r:id="rId82"/>
    <p:sldId id="287" r:id="rId83"/>
    <p:sldId id="289" r:id="rId84"/>
    <p:sldId id="290" r:id="rId85"/>
    <p:sldId id="291" r:id="rId86"/>
    <p:sldId id="292" r:id="rId87"/>
    <p:sldId id="294" r:id="rId88"/>
    <p:sldId id="347" r:id="rId89"/>
    <p:sldId id="296" r:id="rId90"/>
    <p:sldId id="297" r:id="rId91"/>
    <p:sldId id="298" r:id="rId92"/>
    <p:sldId id="299" r:id="rId93"/>
    <p:sldId id="345" r:id="rId94"/>
    <p:sldId id="346" r:id="rId95"/>
    <p:sldId id="344" r:id="rId96"/>
  </p:sldIdLst>
  <p:sldSz cx="9144000" cy="6858000" type="screen4x3"/>
  <p:notesSz cx="6858000" cy="9144000"/>
  <p:defaultTextStyle>
    <a:defPPr>
      <a:defRPr lang="en-US"/>
    </a:defPPr>
    <a:lvl1pPr algn="ctr" rtl="0" fontAlgn="base">
      <a:spcBef>
        <a:spcPct val="0"/>
      </a:spcBef>
      <a:spcAft>
        <a:spcPct val="70000"/>
      </a:spcAft>
      <a:defRPr sz="1200" b="1" kern="1200">
        <a:solidFill>
          <a:schemeClr val="tx1"/>
        </a:solidFill>
        <a:latin typeface="Arial" panose="020B0604020202020204" pitchFamily="34" charset="0"/>
        <a:ea typeface="+mn-ea"/>
        <a:cs typeface="Arial" panose="020B0604020202020204" pitchFamily="34" charset="0"/>
      </a:defRPr>
    </a:lvl1pPr>
    <a:lvl2pPr marL="457200" algn="ctr" rtl="0" fontAlgn="base">
      <a:spcBef>
        <a:spcPct val="0"/>
      </a:spcBef>
      <a:spcAft>
        <a:spcPct val="70000"/>
      </a:spcAft>
      <a:defRPr sz="1200" b="1" kern="1200">
        <a:solidFill>
          <a:schemeClr val="tx1"/>
        </a:solidFill>
        <a:latin typeface="Arial" panose="020B0604020202020204" pitchFamily="34" charset="0"/>
        <a:ea typeface="+mn-ea"/>
        <a:cs typeface="Arial" panose="020B0604020202020204" pitchFamily="34" charset="0"/>
      </a:defRPr>
    </a:lvl2pPr>
    <a:lvl3pPr marL="914400" algn="ctr" rtl="0" fontAlgn="base">
      <a:spcBef>
        <a:spcPct val="0"/>
      </a:spcBef>
      <a:spcAft>
        <a:spcPct val="70000"/>
      </a:spcAft>
      <a:defRPr sz="1200" b="1" kern="1200">
        <a:solidFill>
          <a:schemeClr val="tx1"/>
        </a:solidFill>
        <a:latin typeface="Arial" panose="020B0604020202020204" pitchFamily="34" charset="0"/>
        <a:ea typeface="+mn-ea"/>
        <a:cs typeface="Arial" panose="020B0604020202020204" pitchFamily="34" charset="0"/>
      </a:defRPr>
    </a:lvl3pPr>
    <a:lvl4pPr marL="1371600" algn="ctr" rtl="0" fontAlgn="base">
      <a:spcBef>
        <a:spcPct val="0"/>
      </a:spcBef>
      <a:spcAft>
        <a:spcPct val="70000"/>
      </a:spcAft>
      <a:defRPr sz="1200" b="1" kern="1200">
        <a:solidFill>
          <a:schemeClr val="tx1"/>
        </a:solidFill>
        <a:latin typeface="Arial" panose="020B0604020202020204" pitchFamily="34" charset="0"/>
        <a:ea typeface="+mn-ea"/>
        <a:cs typeface="Arial" panose="020B0604020202020204" pitchFamily="34" charset="0"/>
      </a:defRPr>
    </a:lvl4pPr>
    <a:lvl5pPr marL="1828800" algn="ctr" rtl="0" fontAlgn="base">
      <a:spcBef>
        <a:spcPct val="0"/>
      </a:spcBef>
      <a:spcAft>
        <a:spcPct val="70000"/>
      </a:spcAft>
      <a:defRPr sz="12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2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2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200" b="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Rg st="1" end="94"/>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6600"/>
    <a:srgbClr val="FFDFAF"/>
    <a:srgbClr val="FF9900"/>
    <a:srgbClr val="FFCC66"/>
    <a:srgbClr val="FFCC00"/>
    <a:srgbClr val="FFFF66"/>
    <a:srgbClr val="FFFF00"/>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5AC3E6-8D75-4084-A140-21C62F32D599}" v="1" dt="2021-12-03T19:43:02.1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49" autoAdjust="0"/>
    <p:restoredTop sz="87359" autoAdjust="0"/>
  </p:normalViewPr>
  <p:slideViewPr>
    <p:cSldViewPr>
      <p:cViewPr varScale="1">
        <p:scale>
          <a:sx n="58" d="100"/>
          <a:sy n="58" d="100"/>
        </p:scale>
        <p:origin x="1496" y="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81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notesMaster" Target="notesMasters/notesMaster1.xml"/><Relationship Id="rId104"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handoutMaster" Target="handoutMasters/handoutMaster1.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arlett Ayres" userId="3b572847f9659583" providerId="LiveId" clId="{C35AC3E6-8D75-4084-A140-21C62F32D599}"/>
    <pc:docChg chg="custSel modSld">
      <pc:chgData name="Scarlett Ayres" userId="3b572847f9659583" providerId="LiveId" clId="{C35AC3E6-8D75-4084-A140-21C62F32D599}" dt="2021-12-03T19:43:59.111" v="771" actId="1076"/>
      <pc:docMkLst>
        <pc:docMk/>
      </pc:docMkLst>
      <pc:sldChg chg="modSp">
        <pc:chgData name="Scarlett Ayres" userId="3b572847f9659583" providerId="LiveId" clId="{C35AC3E6-8D75-4084-A140-21C62F32D599}" dt="2021-12-03T19:28:07.382" v="511"/>
        <pc:sldMkLst>
          <pc:docMk/>
          <pc:sldMk cId="0" sldId="262"/>
        </pc:sldMkLst>
        <pc:spChg chg="mod">
          <ac:chgData name="Scarlett Ayres" userId="3b572847f9659583" providerId="LiveId" clId="{C35AC3E6-8D75-4084-A140-21C62F32D599}" dt="2021-12-03T19:28:07.382" v="511"/>
          <ac:spMkLst>
            <pc:docMk/>
            <pc:sldMk cId="0" sldId="262"/>
            <ac:spMk id="8213" creationId="{00000000-0000-0000-0000-000000000000}"/>
          </ac:spMkLst>
        </pc:spChg>
      </pc:sldChg>
      <pc:sldChg chg="addSp delSp modSp mod">
        <pc:chgData name="Scarlett Ayres" userId="3b572847f9659583" providerId="LiveId" clId="{C35AC3E6-8D75-4084-A140-21C62F32D599}" dt="2021-12-03T19:28:40.097" v="512"/>
        <pc:sldMkLst>
          <pc:docMk/>
          <pc:sldMk cId="0" sldId="263"/>
        </pc:sldMkLst>
        <pc:spChg chg="add del mod">
          <ac:chgData name="Scarlett Ayres" userId="3b572847f9659583" providerId="LiveId" clId="{C35AC3E6-8D75-4084-A140-21C62F32D599}" dt="2021-12-03T19:05:08.810" v="506"/>
          <ac:spMkLst>
            <pc:docMk/>
            <pc:sldMk cId="0" sldId="263"/>
            <ac:spMk id="13" creationId="{502302EA-D457-48E7-9CEE-635A6C2FA3B6}"/>
          </ac:spMkLst>
        </pc:spChg>
        <pc:spChg chg="add del mod">
          <ac:chgData name="Scarlett Ayres" userId="3b572847f9659583" providerId="LiveId" clId="{C35AC3E6-8D75-4084-A140-21C62F32D599}" dt="2021-12-03T19:05:08.238" v="505"/>
          <ac:spMkLst>
            <pc:docMk/>
            <pc:sldMk cId="0" sldId="263"/>
            <ac:spMk id="14" creationId="{BF6419A1-F6E6-4DA0-98B8-C48FAFAA8435}"/>
          </ac:spMkLst>
        </pc:spChg>
        <pc:spChg chg="add mod">
          <ac:chgData name="Scarlett Ayres" userId="3b572847f9659583" providerId="LiveId" clId="{C35AC3E6-8D75-4084-A140-21C62F32D599}" dt="2021-12-03T19:28:40.097" v="512"/>
          <ac:spMkLst>
            <pc:docMk/>
            <pc:sldMk cId="0" sldId="263"/>
            <ac:spMk id="15" creationId="{E50CE44C-7ABA-431C-A716-4522EC118D7D}"/>
          </ac:spMkLst>
        </pc:spChg>
        <pc:spChg chg="del mod">
          <ac:chgData name="Scarlett Ayres" userId="3b572847f9659583" providerId="LiveId" clId="{C35AC3E6-8D75-4084-A140-21C62F32D599}" dt="2021-12-03T19:05:13.148" v="507" actId="478"/>
          <ac:spMkLst>
            <pc:docMk/>
            <pc:sldMk cId="0" sldId="263"/>
            <ac:spMk id="9249" creationId="{00000000-0000-0000-0000-000000000000}"/>
          </ac:spMkLst>
        </pc:spChg>
      </pc:sldChg>
      <pc:sldChg chg="addSp delSp modSp mod">
        <pc:chgData name="Scarlett Ayres" userId="3b572847f9659583" providerId="LiveId" clId="{C35AC3E6-8D75-4084-A140-21C62F32D599}" dt="2021-12-03T18:54:21.281" v="499" actId="1076"/>
        <pc:sldMkLst>
          <pc:docMk/>
          <pc:sldMk cId="0" sldId="304"/>
        </pc:sldMkLst>
        <pc:spChg chg="del">
          <ac:chgData name="Scarlett Ayres" userId="3b572847f9659583" providerId="LiveId" clId="{C35AC3E6-8D75-4084-A140-21C62F32D599}" dt="2021-12-03T18:48:15.435" v="444" actId="478"/>
          <ac:spMkLst>
            <pc:docMk/>
            <pc:sldMk cId="0" sldId="304"/>
            <ac:spMk id="2" creationId="{1DB03175-A633-4203-AD58-2B602D9BAF51}"/>
          </ac:spMkLst>
        </pc:spChg>
        <pc:spChg chg="add mod">
          <ac:chgData name="Scarlett Ayres" userId="3b572847f9659583" providerId="LiveId" clId="{C35AC3E6-8D75-4084-A140-21C62F32D599}" dt="2021-12-03T18:54:21.281" v="499" actId="1076"/>
          <ac:spMkLst>
            <pc:docMk/>
            <pc:sldMk cId="0" sldId="304"/>
            <ac:spMk id="17" creationId="{5CD08F6B-6B36-4D93-A85F-E218F253B930}"/>
          </ac:spMkLst>
        </pc:spChg>
        <pc:spChg chg="del mod">
          <ac:chgData name="Scarlett Ayres" userId="3b572847f9659583" providerId="LiveId" clId="{C35AC3E6-8D75-4084-A140-21C62F32D599}" dt="2021-12-03T18:54:14.584" v="498" actId="478"/>
          <ac:spMkLst>
            <pc:docMk/>
            <pc:sldMk cId="0" sldId="304"/>
            <ac:spMk id="99390" creationId="{00000000-0000-0000-0000-000000000000}"/>
          </ac:spMkLst>
        </pc:spChg>
        <pc:spChg chg="del mod">
          <ac:chgData name="Scarlett Ayres" userId="3b572847f9659583" providerId="LiveId" clId="{C35AC3E6-8D75-4084-A140-21C62F32D599}" dt="2021-12-03T18:54:04.412" v="496" actId="478"/>
          <ac:spMkLst>
            <pc:docMk/>
            <pc:sldMk cId="0" sldId="304"/>
            <ac:spMk id="99392" creationId="{00000000-0000-0000-0000-000000000000}"/>
          </ac:spMkLst>
        </pc:spChg>
      </pc:sldChg>
      <pc:sldChg chg="delSp modSp mod">
        <pc:chgData name="Scarlett Ayres" userId="3b572847f9659583" providerId="LiveId" clId="{C35AC3E6-8D75-4084-A140-21C62F32D599}" dt="2021-12-03T19:43:59.111" v="771" actId="1076"/>
        <pc:sldMkLst>
          <pc:docMk/>
          <pc:sldMk cId="0" sldId="308"/>
        </pc:sldMkLst>
        <pc:spChg chg="mod">
          <ac:chgData name="Scarlett Ayres" userId="3b572847f9659583" providerId="LiveId" clId="{C35AC3E6-8D75-4084-A140-21C62F32D599}" dt="2021-12-03T19:43:55.087" v="770" actId="20577"/>
          <ac:spMkLst>
            <pc:docMk/>
            <pc:sldMk cId="0" sldId="308"/>
            <ac:spMk id="112666" creationId="{00000000-0000-0000-0000-000000000000}"/>
          </ac:spMkLst>
        </pc:spChg>
        <pc:spChg chg="del">
          <ac:chgData name="Scarlett Ayres" userId="3b572847f9659583" providerId="LiveId" clId="{C35AC3E6-8D75-4084-A140-21C62F32D599}" dt="2021-12-03T19:43:37.200" v="768" actId="478"/>
          <ac:spMkLst>
            <pc:docMk/>
            <pc:sldMk cId="0" sldId="308"/>
            <ac:spMk id="112673" creationId="{00000000-0000-0000-0000-000000000000}"/>
          </ac:spMkLst>
        </pc:spChg>
        <pc:spChg chg="mod">
          <ac:chgData name="Scarlett Ayres" userId="3b572847f9659583" providerId="LiveId" clId="{C35AC3E6-8D75-4084-A140-21C62F32D599}" dt="2021-12-03T19:43:59.111" v="771" actId="1076"/>
          <ac:spMkLst>
            <pc:docMk/>
            <pc:sldMk cId="0" sldId="308"/>
            <ac:spMk id="112674" creationId="{00000000-0000-0000-0000-000000000000}"/>
          </ac:spMkLst>
        </pc:spChg>
        <pc:spChg chg="del">
          <ac:chgData name="Scarlett Ayres" userId="3b572847f9659583" providerId="LiveId" clId="{C35AC3E6-8D75-4084-A140-21C62F32D599}" dt="2021-12-03T19:42:40.657" v="723" actId="478"/>
          <ac:spMkLst>
            <pc:docMk/>
            <pc:sldMk cId="0" sldId="308"/>
            <ac:spMk id="112675" creationId="{00000000-0000-0000-0000-000000000000}"/>
          </ac:spMkLst>
        </pc:spChg>
        <pc:grpChg chg="del">
          <ac:chgData name="Scarlett Ayres" userId="3b572847f9659583" providerId="LiveId" clId="{C35AC3E6-8D75-4084-A140-21C62F32D599}" dt="2021-12-03T19:43:02.195" v="748" actId="478"/>
          <ac:grpSpMkLst>
            <pc:docMk/>
            <pc:sldMk cId="0" sldId="308"/>
            <ac:grpSpMk id="112667" creationId="{00000000-0000-0000-0000-000000000000}"/>
          </ac:grpSpMkLst>
        </pc:grpChg>
      </pc:sldChg>
      <pc:sldChg chg="addSp delSp modSp">
        <pc:chgData name="Scarlett Ayres" userId="3b572847f9659583" providerId="LiveId" clId="{C35AC3E6-8D75-4084-A140-21C62F32D599}" dt="2021-12-03T19:11:22.111" v="510" actId="478"/>
        <pc:sldMkLst>
          <pc:docMk/>
          <pc:sldMk cId="0" sldId="328"/>
        </pc:sldMkLst>
        <pc:spChg chg="add del mod">
          <ac:chgData name="Scarlett Ayres" userId="3b572847f9659583" providerId="LiveId" clId="{C35AC3E6-8D75-4084-A140-21C62F32D599}" dt="2021-12-03T19:11:22.111" v="510" actId="478"/>
          <ac:spMkLst>
            <pc:docMk/>
            <pc:sldMk cId="0" sldId="328"/>
            <ac:spMk id="14" creationId="{4C7C36CB-707E-4CD0-9E0C-D57F926B26B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A247676-DF0F-46C6-94AE-FAFD5844EE7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4F59298-A517-46DE-A588-AA963970515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E4CE7EF-E5D1-4085-950A-6927984DA482}" type="datetimeFigureOut">
              <a:rPr lang="en-US" smtClean="0"/>
              <a:t>12/3/2021</a:t>
            </a:fld>
            <a:endParaRPr lang="en-US"/>
          </a:p>
        </p:txBody>
      </p:sp>
      <p:sp>
        <p:nvSpPr>
          <p:cNvPr id="4" name="Footer Placeholder 3">
            <a:extLst>
              <a:ext uri="{FF2B5EF4-FFF2-40B4-BE49-F238E27FC236}">
                <a16:creationId xmlns:a16="http://schemas.microsoft.com/office/drawing/2014/main" id="{DBAB72AE-8130-4239-BC8A-6D5EB17A08B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6603000-1E17-4B8C-82AE-D45135774D8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57D0CE-0175-4041-8166-049E37A886ED}" type="slidenum">
              <a:rPr lang="en-US" smtClean="0"/>
              <a:t>‹#›</a:t>
            </a:fld>
            <a:endParaRPr lang="en-US"/>
          </a:p>
        </p:txBody>
      </p:sp>
    </p:spTree>
    <p:extLst>
      <p:ext uri="{BB962C8B-B14F-4D97-AF65-F5344CB8AC3E}">
        <p14:creationId xmlns:p14="http://schemas.microsoft.com/office/powerpoint/2010/main" val="29416282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Aft>
                <a:spcPct val="0"/>
              </a:spcAft>
              <a:defRPr b="0"/>
            </a:lvl1pPr>
          </a:lstStyle>
          <a:p>
            <a:endParaRPr lang="en-US" altLang="en-US"/>
          </a:p>
        </p:txBody>
      </p:sp>
      <p:sp>
        <p:nvSpPr>
          <p:cNvPr id="5222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Aft>
                <a:spcPct val="0"/>
              </a:spcAft>
              <a:defRPr b="0"/>
            </a:lvl1pPr>
          </a:lstStyle>
          <a:p>
            <a:endParaRPr lang="en-US" altLang="en-US"/>
          </a:p>
        </p:txBody>
      </p:sp>
      <p:sp>
        <p:nvSpPr>
          <p:cNvPr id="522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22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223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spcAft>
                <a:spcPct val="0"/>
              </a:spcAft>
              <a:defRPr b="0"/>
            </a:lvl1pPr>
          </a:lstStyle>
          <a:p>
            <a:endParaRPr lang="en-US" altLang="en-US"/>
          </a:p>
        </p:txBody>
      </p:sp>
      <p:sp>
        <p:nvSpPr>
          <p:cNvPr id="5223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Aft>
                <a:spcPct val="0"/>
              </a:spcAft>
              <a:defRPr b="0"/>
            </a:lvl1pPr>
          </a:lstStyle>
          <a:p>
            <a:fld id="{81CE0C21-E891-4C54-94D5-AC8914B182B8}"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iki.irises.org/Main/InfoAwards2011AmHm"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wiki.irises.org/Main/InfoMedalAmericanDykes" TargetMode="External"/><Relationship Id="rId5" Type="http://schemas.openxmlformats.org/officeDocument/2006/relationships/hyperlink" Target="http://wiki.irises.org/Main/InfoAwardsFranklinCookCup" TargetMode="External"/><Relationship Id="rId4" Type="http://schemas.openxmlformats.org/officeDocument/2006/relationships/hyperlink" Target="http://wiki.irises.org/Main/InfoMedalMorganWood"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iki.irises.org/Main/InfoAwardsFranklinCookCup"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wiki.irises.org/Main/InfoMedalAmericanDykes" TargetMode="External"/><Relationship Id="rId5" Type="http://schemas.openxmlformats.org/officeDocument/2006/relationships/hyperlink" Target="http://wiki.irises.org/Main/InfoMedalWister" TargetMode="External"/><Relationship Id="rId4" Type="http://schemas.openxmlformats.org/officeDocument/2006/relationships/hyperlink" Target="http://wiki.irises.org/Main/InfoAwards2010"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iki.irises.org/Main/InfoAwardsBenHagerCup"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wiki.irises.org/Main/InfoMedalAmericanDykes" TargetMode="External"/><Relationship Id="rId5" Type="http://schemas.openxmlformats.org/officeDocument/2006/relationships/hyperlink" Target="http://wiki.irises.org/Main/InfoMedalWilliamsonWhite" TargetMode="External"/><Relationship Id="rId4" Type="http://schemas.openxmlformats.org/officeDocument/2006/relationships/hyperlink" Target="http://wiki.irises.org/Main/InfoAwards2009"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iki.irises.org/Main/InfoAwards2009"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wiki.irises.org/Main/InfoMedalAmericanDykes" TargetMode="External"/><Relationship Id="rId4" Type="http://schemas.openxmlformats.org/officeDocument/2006/relationships/hyperlink" Target="http://wiki.irises.org/Main/InfoMedalWister"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iki.irises.org/Main/InfoAwardsFranklinCookCup"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wiki.irises.org/Main/InfoMedalAmericanDykes" TargetMode="External"/><Relationship Id="rId5" Type="http://schemas.openxmlformats.org/officeDocument/2006/relationships/hyperlink" Target="http://wiki.irises.org/Main/InfoMedalWister" TargetMode="External"/><Relationship Id="rId4" Type="http://schemas.openxmlformats.org/officeDocument/2006/relationships/hyperlink" Target="http://wiki.irises.org/Main/InfoAwards2009"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iki.irises.org/Main/InfoAwards2007"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wiki.irises.org/Main/InfoMedalAmericanDykes" TargetMode="External"/><Relationship Id="rId4" Type="http://schemas.openxmlformats.org/officeDocument/2006/relationships/hyperlink" Target="http://wiki.irises.org/Main/InfoMedalWister"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iki.irises.org/Main/InfoAwardsFranklinCookCup"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wiki.irises.org/Main/InfoMedalAmericanDykes" TargetMode="External"/><Relationship Id="rId5" Type="http://schemas.openxmlformats.org/officeDocument/2006/relationships/hyperlink" Target="http://wiki.irises.org/Main/InfoMedalWister" TargetMode="External"/><Relationship Id="rId4" Type="http://schemas.openxmlformats.org/officeDocument/2006/relationships/hyperlink" Target="http://wiki.irises.org/Main/InfoAwards2007"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iki.irises.org/Main/InfoAwards2004"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wiki.irises.org/Main/InfoMedalAmericanDykes" TargetMode="External"/><Relationship Id="rId5" Type="http://schemas.openxmlformats.org/officeDocument/2006/relationships/hyperlink" Target="http://wiki.irises.org/Main/InfoMedalWister" TargetMode="External"/><Relationship Id="rId4" Type="http://schemas.openxmlformats.org/officeDocument/2006/relationships/hyperlink" Target="http://wiki.irises.org/Main/InfoAwardsPresidentsCup"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iki.irises.org/Main/InfoAwards2003"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wiki.irises.org/Main/InfoMedalAmericanDykes" TargetMode="External"/><Relationship Id="rId4" Type="http://schemas.openxmlformats.org/officeDocument/2006/relationships/hyperlink" Target="http://wiki.irises.org/Main/InfoMedalSass"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iki.irises.org/Main/InfoAwards2012"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wiki.irises.org/Main/InfoMedalAmericanDykes" TargetMode="External"/><Relationship Id="rId4" Type="http://schemas.openxmlformats.org/officeDocument/2006/relationships/hyperlink" Target="http://wiki.irises.org/Main/InfoMedalWister" TargetMode="Externa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8" Type="http://schemas.openxmlformats.org/officeDocument/2006/relationships/hyperlink" Target="http://en.wikipedia.org/wiki/Genotype" TargetMode="External"/><Relationship Id="rId3" Type="http://schemas.openxmlformats.org/officeDocument/2006/relationships/hyperlink" Target="http://en.wikipedia.org/wiki/Help:Pronunciation" TargetMode="External"/><Relationship Id="rId7" Type="http://schemas.openxmlformats.org/officeDocument/2006/relationships/hyperlink" Target="http://en.wikipedia.org/wiki/Gene" TargetMode="External"/><Relationship Id="rId2" Type="http://schemas.openxmlformats.org/officeDocument/2006/relationships/slide" Target="../slides/slide95.xml"/><Relationship Id="rId1" Type="http://schemas.openxmlformats.org/officeDocument/2006/relationships/notesMaster" Target="../notesMasters/notesMaster1.xml"/><Relationship Id="rId6" Type="http://schemas.openxmlformats.org/officeDocument/2006/relationships/hyperlink" Target="http://en.wikipedia.org/wiki/Chromosome" TargetMode="External"/><Relationship Id="rId11" Type="http://schemas.openxmlformats.org/officeDocument/2006/relationships/hyperlink" Target="http://en.wikipedia.org/wiki/Petals" TargetMode="External"/><Relationship Id="rId5" Type="http://schemas.openxmlformats.org/officeDocument/2006/relationships/hyperlink" Target="http://en.wikipedia.org/wiki/Locus_(genetics)" TargetMode="External"/><Relationship Id="rId10" Type="http://schemas.openxmlformats.org/officeDocument/2006/relationships/hyperlink" Target="http://en.wikipedia.org/wiki/Flower" TargetMode="External"/><Relationship Id="rId4" Type="http://schemas.openxmlformats.org/officeDocument/2006/relationships/hyperlink" Target="http://en.wikipedia.org/wiki/DNA" TargetMode="External"/><Relationship Id="rId9" Type="http://schemas.openxmlformats.org/officeDocument/2006/relationships/hyperlink" Target="http://en.wikipedia.org/wiki/Diploid"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3CA083-649B-408F-87B7-DC788FB41D47}" type="slidenum">
              <a:rPr lang="en-US" altLang="en-US"/>
              <a:pPr/>
              <a:t>1</a:t>
            </a:fld>
            <a:endParaRPr lang="en-US" alt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D082C5-BDAE-490A-9B2B-148BED03D2D5}" type="slidenum">
              <a:rPr lang="en-US" altLang="en-US"/>
              <a:pPr/>
              <a:t>12</a:t>
            </a:fld>
            <a:endParaRPr lang="en-US" altLang="en-US"/>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p:txBody>
          <a:bodyPr/>
          <a:lstStyle/>
          <a:p>
            <a:r>
              <a:rPr lang="en-US" sz="1200" b="0" i="0" kern="1200" dirty="0">
                <a:solidFill>
                  <a:schemeClr val="tx1"/>
                </a:solidFill>
                <a:effectLst/>
                <a:latin typeface="Arial" panose="020B0604020202020204" pitchFamily="34" charset="0"/>
                <a:ea typeface="+mn-ea"/>
                <a:cs typeface="Arial" panose="020B0604020202020204" pitchFamily="34" charset="0"/>
              </a:rPr>
              <a:t>Honorable Mention 2009, </a:t>
            </a:r>
            <a:r>
              <a:rPr lang="en-US" sz="1200" b="0" i="0" u="none" strike="noStrike" kern="1200" dirty="0">
                <a:solidFill>
                  <a:schemeClr val="tx1"/>
                </a:solidFill>
                <a:effectLst/>
                <a:latin typeface="Arial" panose="020B0604020202020204" pitchFamily="34" charset="0"/>
                <a:ea typeface="+mn-ea"/>
                <a:cs typeface="Arial" panose="020B0604020202020204" pitchFamily="34" charset="0"/>
                <a:hlinkClick r:id="rId3"/>
              </a:rPr>
              <a:t>Award of Merit 2011</a:t>
            </a:r>
            <a:r>
              <a:rPr lang="en-US" sz="1200" b="0" i="0" kern="1200" dirty="0">
                <a:solidFill>
                  <a:schemeClr val="tx1"/>
                </a:solidFill>
                <a:effectLst/>
                <a:latin typeface="Arial" panose="020B0604020202020204" pitchFamily="34" charset="0"/>
                <a:ea typeface="+mn-ea"/>
                <a:cs typeface="Arial" panose="020B0604020202020204" pitchFamily="34" charset="0"/>
              </a:rPr>
              <a:t>; </a:t>
            </a:r>
            <a:r>
              <a:rPr lang="en-US" sz="1200" b="0" i="0" u="none" strike="noStrike" kern="1200" dirty="0">
                <a:solidFill>
                  <a:schemeClr val="tx1"/>
                </a:solidFill>
                <a:effectLst/>
                <a:latin typeface="Arial" panose="020B0604020202020204" pitchFamily="34" charset="0"/>
                <a:ea typeface="+mn-ea"/>
                <a:cs typeface="Arial" panose="020B0604020202020204" pitchFamily="34" charset="0"/>
                <a:hlinkClick r:id="rId4"/>
              </a:rPr>
              <a:t>Morgan-Wood Medal 2013</a:t>
            </a:r>
            <a:r>
              <a:rPr lang="en-US" sz="1200" b="0" i="0" kern="1200" dirty="0">
                <a:solidFill>
                  <a:schemeClr val="tx1"/>
                </a:solidFill>
                <a:effectLst/>
                <a:latin typeface="Arial" panose="020B0604020202020204" pitchFamily="34" charset="0"/>
                <a:ea typeface="+mn-ea"/>
                <a:cs typeface="Arial" panose="020B0604020202020204" pitchFamily="34" charset="0"/>
              </a:rPr>
              <a:t>; </a:t>
            </a:r>
            <a:r>
              <a:rPr lang="en-US" sz="1200" b="0" i="0" u="none" strike="noStrike" kern="1200" dirty="0">
                <a:solidFill>
                  <a:schemeClr val="tx1"/>
                </a:solidFill>
                <a:effectLst/>
                <a:latin typeface="Arial" panose="020B0604020202020204" pitchFamily="34" charset="0"/>
                <a:ea typeface="+mn-ea"/>
                <a:cs typeface="Arial" panose="020B0604020202020204" pitchFamily="34" charset="0"/>
                <a:hlinkClick r:id="rId5"/>
              </a:rPr>
              <a:t>Franklin Cook Cup 2015</a:t>
            </a:r>
            <a:r>
              <a:rPr lang="en-US" sz="1200" b="0" i="0" kern="1200" dirty="0">
                <a:solidFill>
                  <a:schemeClr val="tx1"/>
                </a:solidFill>
                <a:effectLst/>
                <a:latin typeface="Arial" panose="020B0604020202020204" pitchFamily="34" charset="0"/>
                <a:ea typeface="+mn-ea"/>
                <a:cs typeface="Arial" panose="020B0604020202020204" pitchFamily="34" charset="0"/>
              </a:rPr>
              <a:t>; </a:t>
            </a:r>
            <a:r>
              <a:rPr lang="en-US" sz="1200" b="0" i="0" u="none" strike="noStrike" kern="1200" dirty="0">
                <a:solidFill>
                  <a:schemeClr val="tx1"/>
                </a:solidFill>
                <a:effectLst/>
                <a:latin typeface="Arial" panose="020B0604020202020204" pitchFamily="34" charset="0"/>
                <a:ea typeface="+mn-ea"/>
                <a:cs typeface="Arial" panose="020B0604020202020204" pitchFamily="34" charset="0"/>
                <a:hlinkClick r:id="rId6"/>
              </a:rPr>
              <a:t>American Dykes Medal 2016</a:t>
            </a:r>
            <a:r>
              <a:rPr lang="en-US" sz="1200" b="0" i="0" kern="1200" dirty="0">
                <a:solidFill>
                  <a:schemeClr val="tx1"/>
                </a:solidFill>
                <a:effectLst/>
                <a:latin typeface="Arial" panose="020B0604020202020204" pitchFamily="34" charset="0"/>
                <a:ea typeface="+mn-ea"/>
                <a:cs typeface="Arial" panose="020B0604020202020204" pitchFamily="34" charset="0"/>
              </a:rPr>
              <a:t>.</a:t>
            </a:r>
            <a:endParaRPr lang="en-US" altLang="en-US" dirty="0"/>
          </a:p>
        </p:txBody>
      </p:sp>
    </p:spTree>
    <p:extLst>
      <p:ext uri="{BB962C8B-B14F-4D97-AF65-F5344CB8AC3E}">
        <p14:creationId xmlns:p14="http://schemas.microsoft.com/office/powerpoint/2010/main" val="1672640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D082C5-BDAE-490A-9B2B-148BED03D2D5}" type="slidenum">
              <a:rPr lang="en-US" altLang="en-US"/>
              <a:pPr/>
              <a:t>13</a:t>
            </a:fld>
            <a:endParaRPr lang="en-US" altLang="en-US"/>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p:txBody>
          <a:bodyPr/>
          <a:lstStyle/>
          <a:p>
            <a:r>
              <a:rPr lang="en-US" sz="1200" b="0" i="0" kern="1200" dirty="0">
                <a:solidFill>
                  <a:schemeClr val="tx1"/>
                </a:solidFill>
                <a:effectLst/>
                <a:latin typeface="Arial" panose="020B0604020202020204" pitchFamily="34" charset="0"/>
                <a:ea typeface="+mn-ea"/>
                <a:cs typeface="Arial" panose="020B0604020202020204" pitchFamily="34" charset="0"/>
              </a:rPr>
              <a:t> Honorable Mention 2008; </a:t>
            </a:r>
            <a:r>
              <a:rPr lang="en-US" sz="1200" b="0" i="0" u="none" strike="noStrike" kern="1200" dirty="0">
                <a:solidFill>
                  <a:schemeClr val="tx1"/>
                </a:solidFill>
                <a:effectLst/>
                <a:latin typeface="Arial" panose="020B0604020202020204" pitchFamily="34" charset="0"/>
                <a:ea typeface="+mn-ea"/>
                <a:cs typeface="Arial" panose="020B0604020202020204" pitchFamily="34" charset="0"/>
                <a:hlinkClick r:id="rId3"/>
              </a:rPr>
              <a:t>Franklin Cook Cup 2008</a:t>
            </a:r>
            <a:r>
              <a:rPr lang="en-US" sz="1200" b="0" i="0" kern="1200" dirty="0">
                <a:solidFill>
                  <a:schemeClr val="tx1"/>
                </a:solidFill>
                <a:effectLst/>
                <a:latin typeface="Arial" panose="020B0604020202020204" pitchFamily="34" charset="0"/>
                <a:ea typeface="+mn-ea"/>
                <a:cs typeface="Arial" panose="020B0604020202020204" pitchFamily="34" charset="0"/>
              </a:rPr>
              <a:t>; </a:t>
            </a:r>
            <a:r>
              <a:rPr lang="en-US" sz="1200" b="0" i="0" u="none" strike="noStrike" kern="1200" dirty="0">
                <a:solidFill>
                  <a:schemeClr val="tx1"/>
                </a:solidFill>
                <a:effectLst/>
                <a:latin typeface="Arial" panose="020B0604020202020204" pitchFamily="34" charset="0"/>
                <a:ea typeface="+mn-ea"/>
                <a:cs typeface="Arial" panose="020B0604020202020204" pitchFamily="34" charset="0"/>
                <a:hlinkClick r:id="rId4"/>
              </a:rPr>
              <a:t>Award of Merit 2010</a:t>
            </a:r>
            <a:r>
              <a:rPr lang="en-US" sz="1200" b="0" i="0" kern="1200" dirty="0">
                <a:solidFill>
                  <a:schemeClr val="tx1"/>
                </a:solidFill>
                <a:effectLst/>
                <a:latin typeface="Arial" panose="020B0604020202020204" pitchFamily="34" charset="0"/>
                <a:ea typeface="+mn-ea"/>
                <a:cs typeface="Arial" panose="020B0604020202020204" pitchFamily="34" charset="0"/>
              </a:rPr>
              <a:t>; </a:t>
            </a:r>
            <a:r>
              <a:rPr lang="en-US" sz="1200" b="0" i="0" u="none" strike="noStrike" kern="1200" dirty="0">
                <a:solidFill>
                  <a:schemeClr val="tx1"/>
                </a:solidFill>
                <a:effectLst/>
                <a:latin typeface="Arial" panose="020B0604020202020204" pitchFamily="34" charset="0"/>
                <a:ea typeface="+mn-ea"/>
                <a:cs typeface="Arial" panose="020B0604020202020204" pitchFamily="34" charset="0"/>
                <a:hlinkClick r:id="rId5"/>
              </a:rPr>
              <a:t>Wister Medal 2012</a:t>
            </a:r>
            <a:r>
              <a:rPr lang="en-US" sz="1200" b="0" i="0" kern="1200" dirty="0">
                <a:solidFill>
                  <a:schemeClr val="tx1"/>
                </a:solidFill>
                <a:effectLst/>
                <a:latin typeface="Arial" panose="020B0604020202020204" pitchFamily="34" charset="0"/>
                <a:ea typeface="+mn-ea"/>
                <a:cs typeface="Arial" panose="020B0604020202020204" pitchFamily="34" charset="0"/>
              </a:rPr>
              <a:t>, </a:t>
            </a:r>
            <a:r>
              <a:rPr lang="en-US" sz="1200" b="0" i="0" u="none" strike="noStrike" kern="1200" dirty="0">
                <a:solidFill>
                  <a:schemeClr val="tx1"/>
                </a:solidFill>
                <a:effectLst/>
                <a:latin typeface="Arial" panose="020B0604020202020204" pitchFamily="34" charset="0"/>
                <a:ea typeface="+mn-ea"/>
                <a:cs typeface="Arial" panose="020B0604020202020204" pitchFamily="34" charset="0"/>
                <a:hlinkClick r:id="rId6"/>
              </a:rPr>
              <a:t>America</a:t>
            </a:r>
            <a:endParaRPr lang="en-US" altLang="en-US" dirty="0"/>
          </a:p>
        </p:txBody>
      </p:sp>
    </p:spTree>
    <p:extLst>
      <p:ext uri="{BB962C8B-B14F-4D97-AF65-F5344CB8AC3E}">
        <p14:creationId xmlns:p14="http://schemas.microsoft.com/office/powerpoint/2010/main" val="2284193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D082C5-BDAE-490A-9B2B-148BED03D2D5}" type="slidenum">
              <a:rPr lang="en-US" altLang="en-US"/>
              <a:pPr/>
              <a:t>14</a:t>
            </a:fld>
            <a:endParaRPr lang="en-US" altLang="en-US"/>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p:txBody>
          <a:bodyPr/>
          <a:lstStyle/>
          <a:p>
            <a:r>
              <a:rPr lang="en-US" sz="1200" b="0" i="0" kern="1200" dirty="0">
                <a:solidFill>
                  <a:schemeClr val="tx1"/>
                </a:solidFill>
                <a:effectLst/>
                <a:latin typeface="Arial" panose="020B0604020202020204" pitchFamily="34" charset="0"/>
                <a:ea typeface="+mn-ea"/>
                <a:cs typeface="Arial" panose="020B0604020202020204" pitchFamily="34" charset="0"/>
              </a:rPr>
              <a:t>Honorable Mention 2007; </a:t>
            </a:r>
            <a:r>
              <a:rPr lang="en-US" sz="1200" b="0" i="0" u="none" strike="noStrike" kern="1200" dirty="0">
                <a:solidFill>
                  <a:schemeClr val="tx1"/>
                </a:solidFill>
                <a:effectLst/>
                <a:latin typeface="Arial" panose="020B0604020202020204" pitchFamily="34" charset="0"/>
                <a:ea typeface="+mn-ea"/>
                <a:cs typeface="Arial" panose="020B0604020202020204" pitchFamily="34" charset="0"/>
                <a:hlinkClick r:id="rId3"/>
              </a:rPr>
              <a:t>Ben Hager Cup 2007</a:t>
            </a:r>
            <a:r>
              <a:rPr lang="en-US" sz="1200" b="0" i="0" kern="1200" dirty="0">
                <a:solidFill>
                  <a:schemeClr val="tx1"/>
                </a:solidFill>
                <a:effectLst/>
                <a:latin typeface="Arial" panose="020B0604020202020204" pitchFamily="34" charset="0"/>
                <a:ea typeface="+mn-ea"/>
                <a:cs typeface="Arial" panose="020B0604020202020204" pitchFamily="34" charset="0"/>
              </a:rPr>
              <a:t>; </a:t>
            </a:r>
            <a:r>
              <a:rPr lang="en-US" sz="1200" b="0" i="0" u="none" strike="noStrike" kern="1200" dirty="0">
                <a:solidFill>
                  <a:schemeClr val="tx1"/>
                </a:solidFill>
                <a:effectLst/>
                <a:latin typeface="Arial" panose="020B0604020202020204" pitchFamily="34" charset="0"/>
                <a:ea typeface="+mn-ea"/>
                <a:cs typeface="Arial" panose="020B0604020202020204" pitchFamily="34" charset="0"/>
                <a:hlinkClick r:id="rId4"/>
              </a:rPr>
              <a:t>Award of Merit 2009</a:t>
            </a:r>
            <a:r>
              <a:rPr lang="en-US" sz="1200" b="0" i="0" kern="1200" dirty="0">
                <a:solidFill>
                  <a:schemeClr val="tx1"/>
                </a:solidFill>
                <a:effectLst/>
                <a:latin typeface="Arial" panose="020B0604020202020204" pitchFamily="34" charset="0"/>
                <a:ea typeface="+mn-ea"/>
                <a:cs typeface="Arial" panose="020B0604020202020204" pitchFamily="34" charset="0"/>
              </a:rPr>
              <a:t>; </a:t>
            </a:r>
            <a:r>
              <a:rPr lang="en-US" sz="1200" b="0" i="0" u="none" strike="noStrike" kern="1200" dirty="0">
                <a:solidFill>
                  <a:schemeClr val="tx1"/>
                </a:solidFill>
                <a:effectLst/>
                <a:latin typeface="Arial" panose="020B0604020202020204" pitchFamily="34" charset="0"/>
                <a:ea typeface="+mn-ea"/>
                <a:cs typeface="Arial" panose="020B0604020202020204" pitchFamily="34" charset="0"/>
                <a:hlinkClick r:id="rId3"/>
              </a:rPr>
              <a:t>Ben Hager Cup 2009</a:t>
            </a:r>
            <a:r>
              <a:rPr lang="en-US" sz="1200" b="0" i="0" kern="1200" dirty="0">
                <a:solidFill>
                  <a:schemeClr val="tx1"/>
                </a:solidFill>
                <a:effectLst/>
                <a:latin typeface="Arial" panose="020B0604020202020204" pitchFamily="34" charset="0"/>
                <a:ea typeface="+mn-ea"/>
                <a:cs typeface="Arial" panose="020B0604020202020204" pitchFamily="34" charset="0"/>
              </a:rPr>
              <a:t>; </a:t>
            </a:r>
            <a:r>
              <a:rPr lang="en-US" sz="1200" b="0" i="0" u="none" strike="noStrike" kern="1200" dirty="0">
                <a:solidFill>
                  <a:schemeClr val="tx1"/>
                </a:solidFill>
                <a:effectLst/>
                <a:latin typeface="Arial" panose="020B0604020202020204" pitchFamily="34" charset="0"/>
                <a:ea typeface="+mn-ea"/>
                <a:cs typeface="Arial" panose="020B0604020202020204" pitchFamily="34" charset="0"/>
                <a:hlinkClick r:id="rId5"/>
              </a:rPr>
              <a:t>Williamson-White Medal 2011</a:t>
            </a:r>
            <a:r>
              <a:rPr lang="en-US" sz="1200" b="0" i="0" kern="1200" dirty="0">
                <a:solidFill>
                  <a:schemeClr val="tx1"/>
                </a:solidFill>
                <a:effectLst/>
                <a:latin typeface="Arial" panose="020B0604020202020204" pitchFamily="34" charset="0"/>
                <a:ea typeface="+mn-ea"/>
                <a:cs typeface="Arial" panose="020B0604020202020204" pitchFamily="34" charset="0"/>
              </a:rPr>
              <a:t>, </a:t>
            </a:r>
            <a:r>
              <a:rPr lang="en-US" sz="1200" b="0" i="0" u="none" strike="noStrike" kern="1200" dirty="0">
                <a:solidFill>
                  <a:schemeClr val="tx1"/>
                </a:solidFill>
                <a:effectLst/>
                <a:latin typeface="Arial" panose="020B0604020202020204" pitchFamily="34" charset="0"/>
                <a:ea typeface="+mn-ea"/>
                <a:cs typeface="Arial" panose="020B0604020202020204" pitchFamily="34" charset="0"/>
                <a:hlinkClick r:id="rId6"/>
              </a:rPr>
              <a:t>American Dykes Medal 2014</a:t>
            </a:r>
            <a:r>
              <a:rPr lang="en-US" sz="1200" b="0" i="0" kern="1200" dirty="0">
                <a:solidFill>
                  <a:schemeClr val="tx1"/>
                </a:solidFill>
                <a:effectLst/>
                <a:latin typeface="Arial" panose="020B0604020202020204" pitchFamily="34" charset="0"/>
                <a:ea typeface="+mn-ea"/>
                <a:cs typeface="Arial" panose="020B0604020202020204" pitchFamily="34" charset="0"/>
              </a:rPr>
              <a:t>.</a:t>
            </a:r>
            <a:endParaRPr lang="en-US" altLang="en-US" dirty="0"/>
          </a:p>
        </p:txBody>
      </p:sp>
    </p:spTree>
    <p:extLst>
      <p:ext uri="{BB962C8B-B14F-4D97-AF65-F5344CB8AC3E}">
        <p14:creationId xmlns:p14="http://schemas.microsoft.com/office/powerpoint/2010/main" val="16565701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D082C5-BDAE-490A-9B2B-148BED03D2D5}" type="slidenum">
              <a:rPr lang="en-US" altLang="en-US"/>
              <a:pPr/>
              <a:t>15</a:t>
            </a:fld>
            <a:endParaRPr lang="en-US" altLang="en-US"/>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p:txBody>
          <a:bodyPr/>
          <a:lstStyle/>
          <a:p>
            <a:r>
              <a:rPr lang="en-US" sz="1200" b="0" i="0" kern="1200" dirty="0">
                <a:solidFill>
                  <a:schemeClr val="tx1"/>
                </a:solidFill>
                <a:effectLst/>
                <a:latin typeface="Arial" panose="020B0604020202020204" pitchFamily="34" charset="0"/>
                <a:ea typeface="+mn-ea"/>
                <a:cs typeface="Arial" panose="020B0604020202020204" pitchFamily="34" charset="0"/>
              </a:rPr>
              <a:t>Honorable Mention 2007; </a:t>
            </a:r>
            <a:r>
              <a:rPr lang="en-US" sz="1200" b="0" i="0" u="none" strike="noStrike" kern="1200" dirty="0">
                <a:solidFill>
                  <a:schemeClr val="tx1"/>
                </a:solidFill>
                <a:effectLst/>
                <a:latin typeface="Arial" panose="020B0604020202020204" pitchFamily="34" charset="0"/>
                <a:ea typeface="+mn-ea"/>
                <a:cs typeface="Arial" panose="020B0604020202020204" pitchFamily="34" charset="0"/>
                <a:hlinkClick r:id="rId3"/>
              </a:rPr>
              <a:t>Award of Merit 2009</a:t>
            </a:r>
            <a:r>
              <a:rPr lang="en-US" sz="1200" b="0" i="0" kern="1200" dirty="0">
                <a:solidFill>
                  <a:schemeClr val="tx1"/>
                </a:solidFill>
                <a:effectLst/>
                <a:latin typeface="Arial" panose="020B0604020202020204" pitchFamily="34" charset="0"/>
                <a:ea typeface="+mn-ea"/>
                <a:cs typeface="Arial" panose="020B0604020202020204" pitchFamily="34" charset="0"/>
              </a:rPr>
              <a:t>; </a:t>
            </a:r>
            <a:r>
              <a:rPr lang="en-US" sz="1200" b="0" i="0" u="none" strike="noStrike" kern="1200" dirty="0">
                <a:solidFill>
                  <a:schemeClr val="tx1"/>
                </a:solidFill>
                <a:effectLst/>
                <a:latin typeface="Arial" panose="020B0604020202020204" pitchFamily="34" charset="0"/>
                <a:ea typeface="+mn-ea"/>
                <a:cs typeface="Arial" panose="020B0604020202020204" pitchFamily="34" charset="0"/>
                <a:hlinkClick r:id="rId4"/>
              </a:rPr>
              <a:t>Wister Medal 2011</a:t>
            </a:r>
            <a:r>
              <a:rPr lang="en-US" sz="1200" b="0" i="0" kern="1200" dirty="0">
                <a:solidFill>
                  <a:schemeClr val="tx1"/>
                </a:solidFill>
                <a:effectLst/>
                <a:latin typeface="Arial" panose="020B0604020202020204" pitchFamily="34" charset="0"/>
                <a:ea typeface="+mn-ea"/>
                <a:cs typeface="Arial" panose="020B0604020202020204" pitchFamily="34" charset="0"/>
              </a:rPr>
              <a:t>; </a:t>
            </a:r>
            <a:r>
              <a:rPr lang="en-US" sz="1200" b="0" i="0" u="none" strike="noStrike" kern="1200" dirty="0">
                <a:solidFill>
                  <a:schemeClr val="tx1"/>
                </a:solidFill>
                <a:effectLst/>
                <a:latin typeface="Arial" panose="020B0604020202020204" pitchFamily="34" charset="0"/>
                <a:ea typeface="+mn-ea"/>
                <a:cs typeface="Arial" panose="020B0604020202020204" pitchFamily="34" charset="0"/>
                <a:hlinkClick r:id="rId5"/>
              </a:rPr>
              <a:t>American Dykes Medal 2013</a:t>
            </a:r>
            <a:r>
              <a:rPr lang="en-US" sz="1200" b="0" i="0" kern="1200" dirty="0">
                <a:solidFill>
                  <a:schemeClr val="tx1"/>
                </a:solidFill>
                <a:effectLst/>
                <a:latin typeface="Arial" panose="020B0604020202020204" pitchFamily="34" charset="0"/>
                <a:ea typeface="+mn-ea"/>
                <a:cs typeface="Arial" panose="020B0604020202020204" pitchFamily="34" charset="0"/>
              </a:rPr>
              <a:t>.</a:t>
            </a:r>
            <a:endParaRPr lang="en-US" altLang="en-US" dirty="0"/>
          </a:p>
        </p:txBody>
      </p:sp>
    </p:spTree>
    <p:extLst>
      <p:ext uri="{BB962C8B-B14F-4D97-AF65-F5344CB8AC3E}">
        <p14:creationId xmlns:p14="http://schemas.microsoft.com/office/powerpoint/2010/main" val="3512153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D082C5-BDAE-490A-9B2B-148BED03D2D5}" type="slidenum">
              <a:rPr lang="en-US" altLang="en-US"/>
              <a:pPr/>
              <a:t>16</a:t>
            </a:fld>
            <a:endParaRPr lang="en-US" altLang="en-US"/>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p:txBody>
          <a:bodyPr/>
          <a:lstStyle/>
          <a:p>
            <a:r>
              <a:rPr lang="en-US" sz="1200" b="0" i="0" kern="1200" dirty="0">
                <a:solidFill>
                  <a:schemeClr val="tx1"/>
                </a:solidFill>
                <a:effectLst/>
                <a:latin typeface="Arial" panose="020B0604020202020204" pitchFamily="34" charset="0"/>
                <a:ea typeface="+mn-ea"/>
                <a:cs typeface="Arial" panose="020B0604020202020204" pitchFamily="34" charset="0"/>
              </a:rPr>
              <a:t>Honorable Mention 2007; </a:t>
            </a:r>
            <a:r>
              <a:rPr lang="en-US" sz="1200" b="0" i="0" u="none" strike="noStrike" kern="1200" dirty="0">
                <a:solidFill>
                  <a:schemeClr val="tx1"/>
                </a:solidFill>
                <a:effectLst/>
                <a:latin typeface="Arial" panose="020B0604020202020204" pitchFamily="34" charset="0"/>
                <a:ea typeface="+mn-ea"/>
                <a:cs typeface="Arial" panose="020B0604020202020204" pitchFamily="34" charset="0"/>
                <a:hlinkClick r:id="rId3"/>
              </a:rPr>
              <a:t>Franklin Cook Cup 2007</a:t>
            </a:r>
            <a:r>
              <a:rPr lang="en-US" sz="1200" b="0" i="0" kern="1200" dirty="0">
                <a:solidFill>
                  <a:schemeClr val="tx1"/>
                </a:solidFill>
                <a:effectLst/>
                <a:latin typeface="Arial" panose="020B0604020202020204" pitchFamily="34" charset="0"/>
                <a:ea typeface="+mn-ea"/>
                <a:cs typeface="Arial" panose="020B0604020202020204" pitchFamily="34" charset="0"/>
              </a:rPr>
              <a:t>; </a:t>
            </a:r>
            <a:r>
              <a:rPr lang="en-US" sz="1200" b="0" i="0" u="none" strike="noStrike" kern="1200" dirty="0">
                <a:solidFill>
                  <a:schemeClr val="tx1"/>
                </a:solidFill>
                <a:effectLst/>
                <a:latin typeface="Arial" panose="020B0604020202020204" pitchFamily="34" charset="0"/>
                <a:ea typeface="+mn-ea"/>
                <a:cs typeface="Arial" panose="020B0604020202020204" pitchFamily="34" charset="0"/>
                <a:hlinkClick r:id="rId4"/>
              </a:rPr>
              <a:t>Award of Merit 2009</a:t>
            </a:r>
            <a:r>
              <a:rPr lang="en-US" sz="1200" b="0" i="0" kern="1200" dirty="0">
                <a:solidFill>
                  <a:schemeClr val="tx1"/>
                </a:solidFill>
                <a:effectLst/>
                <a:latin typeface="Arial" panose="020B0604020202020204" pitchFamily="34" charset="0"/>
                <a:ea typeface="+mn-ea"/>
                <a:cs typeface="Arial" panose="020B0604020202020204" pitchFamily="34" charset="0"/>
              </a:rPr>
              <a:t>; </a:t>
            </a:r>
            <a:r>
              <a:rPr lang="en-US" sz="1200" b="0" i="0" u="none" strike="noStrike" kern="1200" dirty="0">
                <a:solidFill>
                  <a:schemeClr val="tx1"/>
                </a:solidFill>
                <a:effectLst/>
                <a:latin typeface="Arial" panose="020B0604020202020204" pitchFamily="34" charset="0"/>
                <a:ea typeface="+mn-ea"/>
                <a:cs typeface="Arial" panose="020B0604020202020204" pitchFamily="34" charset="0"/>
                <a:hlinkClick r:id="rId5"/>
              </a:rPr>
              <a:t>Wister Medal 2011</a:t>
            </a:r>
            <a:r>
              <a:rPr lang="en-US" sz="1200" b="0" i="0" kern="1200" dirty="0">
                <a:solidFill>
                  <a:schemeClr val="tx1"/>
                </a:solidFill>
                <a:effectLst/>
                <a:latin typeface="Arial" panose="020B0604020202020204" pitchFamily="34" charset="0"/>
                <a:ea typeface="+mn-ea"/>
                <a:cs typeface="Arial" panose="020B0604020202020204" pitchFamily="34" charset="0"/>
              </a:rPr>
              <a:t>, </a:t>
            </a:r>
            <a:r>
              <a:rPr lang="en-US" sz="1200" b="0" i="0" u="none" strike="noStrike" kern="1200" dirty="0">
                <a:solidFill>
                  <a:schemeClr val="tx1"/>
                </a:solidFill>
                <a:effectLst/>
                <a:latin typeface="Arial" panose="020B0604020202020204" pitchFamily="34" charset="0"/>
                <a:ea typeface="+mn-ea"/>
                <a:cs typeface="Arial" panose="020B0604020202020204" pitchFamily="34" charset="0"/>
                <a:hlinkClick r:id="rId6"/>
              </a:rPr>
              <a:t>American Dykes Medal 2012</a:t>
            </a:r>
            <a:r>
              <a:rPr lang="en-US" sz="1200" b="0" i="0" kern="1200" dirty="0">
                <a:solidFill>
                  <a:schemeClr val="tx1"/>
                </a:solidFill>
                <a:effectLst/>
                <a:latin typeface="Arial" panose="020B0604020202020204" pitchFamily="34" charset="0"/>
                <a:ea typeface="+mn-ea"/>
                <a:cs typeface="Arial" panose="020B0604020202020204" pitchFamily="34" charset="0"/>
              </a:rPr>
              <a:t>.</a:t>
            </a:r>
            <a:endParaRPr lang="en-US" altLang="en-US" dirty="0"/>
          </a:p>
        </p:txBody>
      </p:sp>
    </p:spTree>
    <p:extLst>
      <p:ext uri="{BB962C8B-B14F-4D97-AF65-F5344CB8AC3E}">
        <p14:creationId xmlns:p14="http://schemas.microsoft.com/office/powerpoint/2010/main" val="1746273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D082C5-BDAE-490A-9B2B-148BED03D2D5}" type="slidenum">
              <a:rPr lang="en-US" altLang="en-US"/>
              <a:pPr/>
              <a:t>17</a:t>
            </a:fld>
            <a:endParaRPr lang="en-US" altLang="en-US"/>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p:txBody>
          <a:bodyPr/>
          <a:lstStyle/>
          <a:p>
            <a:r>
              <a:rPr lang="en-US" sz="1200" b="0" i="0" kern="1200" dirty="0">
                <a:solidFill>
                  <a:schemeClr val="tx1"/>
                </a:solidFill>
                <a:effectLst/>
                <a:latin typeface="Arial" panose="020B0604020202020204" pitchFamily="34" charset="0"/>
                <a:ea typeface="+mn-ea"/>
                <a:cs typeface="Arial" panose="020B0604020202020204" pitchFamily="34" charset="0"/>
              </a:rPr>
              <a:t> Honorable Mention 2005; </a:t>
            </a:r>
            <a:r>
              <a:rPr lang="en-US" sz="1200" b="0" i="0" u="none" strike="noStrike" kern="1200" dirty="0">
                <a:solidFill>
                  <a:schemeClr val="tx1"/>
                </a:solidFill>
                <a:effectLst/>
                <a:latin typeface="Arial" panose="020B0604020202020204" pitchFamily="34" charset="0"/>
                <a:ea typeface="+mn-ea"/>
                <a:cs typeface="Arial" panose="020B0604020202020204" pitchFamily="34" charset="0"/>
                <a:hlinkClick r:id="rId3"/>
              </a:rPr>
              <a:t>Award of Merit 2007</a:t>
            </a:r>
            <a:r>
              <a:rPr lang="en-US" sz="1200" b="0" i="0" kern="1200" dirty="0">
                <a:solidFill>
                  <a:schemeClr val="tx1"/>
                </a:solidFill>
                <a:effectLst/>
                <a:latin typeface="Arial" panose="020B0604020202020204" pitchFamily="34" charset="0"/>
                <a:ea typeface="+mn-ea"/>
                <a:cs typeface="Arial" panose="020B0604020202020204" pitchFamily="34" charset="0"/>
              </a:rPr>
              <a:t>; </a:t>
            </a:r>
            <a:r>
              <a:rPr lang="en-US" sz="1200" b="0" i="0" u="none" strike="noStrike" kern="1200" dirty="0">
                <a:solidFill>
                  <a:schemeClr val="tx1"/>
                </a:solidFill>
                <a:effectLst/>
                <a:latin typeface="Arial" panose="020B0604020202020204" pitchFamily="34" charset="0"/>
                <a:ea typeface="+mn-ea"/>
                <a:cs typeface="Arial" panose="020B0604020202020204" pitchFamily="34" charset="0"/>
                <a:hlinkClick r:id="rId4"/>
              </a:rPr>
              <a:t>Wister Medal 2009</a:t>
            </a:r>
            <a:r>
              <a:rPr lang="en-US" sz="1200" b="0" i="0" kern="1200" dirty="0">
                <a:solidFill>
                  <a:schemeClr val="tx1"/>
                </a:solidFill>
                <a:effectLst/>
                <a:latin typeface="Arial" panose="020B0604020202020204" pitchFamily="34" charset="0"/>
                <a:ea typeface="+mn-ea"/>
                <a:cs typeface="Arial" panose="020B0604020202020204" pitchFamily="34" charset="0"/>
              </a:rPr>
              <a:t>; </a:t>
            </a:r>
            <a:r>
              <a:rPr lang="en-US" sz="1200" b="0" i="0" u="none" strike="noStrike" kern="1200" dirty="0">
                <a:solidFill>
                  <a:schemeClr val="tx1"/>
                </a:solidFill>
                <a:effectLst/>
                <a:latin typeface="Arial" panose="020B0604020202020204" pitchFamily="34" charset="0"/>
                <a:ea typeface="+mn-ea"/>
                <a:cs typeface="Arial" panose="020B0604020202020204" pitchFamily="34" charset="0"/>
                <a:hlinkClick r:id="rId5"/>
              </a:rPr>
              <a:t>American Dykes Medal 2011</a:t>
            </a:r>
            <a:r>
              <a:rPr lang="en-US" sz="1200" b="0" i="0" kern="1200" dirty="0">
                <a:solidFill>
                  <a:schemeClr val="tx1"/>
                </a:solidFill>
                <a:effectLst/>
                <a:latin typeface="Arial" panose="020B0604020202020204" pitchFamily="34" charset="0"/>
                <a:ea typeface="+mn-ea"/>
                <a:cs typeface="Arial" panose="020B0604020202020204" pitchFamily="34" charset="0"/>
              </a:rPr>
              <a:t>.</a:t>
            </a:r>
            <a:endParaRPr lang="en-US" altLang="en-US" dirty="0"/>
          </a:p>
        </p:txBody>
      </p:sp>
    </p:spTree>
    <p:extLst>
      <p:ext uri="{BB962C8B-B14F-4D97-AF65-F5344CB8AC3E}">
        <p14:creationId xmlns:p14="http://schemas.microsoft.com/office/powerpoint/2010/main" val="12255378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D082C5-BDAE-490A-9B2B-148BED03D2D5}" type="slidenum">
              <a:rPr lang="en-US" altLang="en-US"/>
              <a:pPr/>
              <a:t>18</a:t>
            </a:fld>
            <a:endParaRPr lang="en-US" altLang="en-US"/>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p:txBody>
          <a:bodyPr/>
          <a:lstStyle/>
          <a:p>
            <a:r>
              <a:rPr lang="en-US" sz="1200" b="0" i="0" u="sng" kern="1200" dirty="0">
                <a:solidFill>
                  <a:schemeClr val="tx1"/>
                </a:solidFill>
                <a:effectLst/>
                <a:latin typeface="Arial" panose="020B0604020202020204" pitchFamily="34" charset="0"/>
                <a:ea typeface="+mn-ea"/>
                <a:cs typeface="Arial" panose="020B0604020202020204" pitchFamily="34" charset="0"/>
                <a:hlinkClick r:id="rId3"/>
              </a:rPr>
              <a:t>Franklin Cook Cup 2004</a:t>
            </a:r>
            <a:r>
              <a:rPr lang="en-US" sz="1200" b="0" i="0" kern="1200" dirty="0">
                <a:solidFill>
                  <a:schemeClr val="tx1"/>
                </a:solidFill>
                <a:effectLst/>
                <a:latin typeface="Arial" panose="020B0604020202020204" pitchFamily="34" charset="0"/>
                <a:ea typeface="+mn-ea"/>
                <a:cs typeface="Arial" panose="020B0604020202020204" pitchFamily="34" charset="0"/>
              </a:rPr>
              <a:t>; Honorable Mention 2005; </a:t>
            </a:r>
            <a:r>
              <a:rPr lang="en-US" sz="1200" b="0" i="0" u="none" strike="noStrike" kern="1200" dirty="0">
                <a:solidFill>
                  <a:schemeClr val="tx1"/>
                </a:solidFill>
                <a:effectLst/>
                <a:latin typeface="Arial" panose="020B0604020202020204" pitchFamily="34" charset="0"/>
                <a:ea typeface="+mn-ea"/>
                <a:cs typeface="Arial" panose="020B0604020202020204" pitchFamily="34" charset="0"/>
                <a:hlinkClick r:id="rId4"/>
              </a:rPr>
              <a:t>Award of Merit 2007</a:t>
            </a:r>
            <a:r>
              <a:rPr lang="en-US" sz="1200" b="0" i="0" kern="1200" dirty="0">
                <a:solidFill>
                  <a:schemeClr val="tx1"/>
                </a:solidFill>
                <a:effectLst/>
                <a:latin typeface="Arial" panose="020B0604020202020204" pitchFamily="34" charset="0"/>
                <a:ea typeface="+mn-ea"/>
                <a:cs typeface="Arial" panose="020B0604020202020204" pitchFamily="34" charset="0"/>
              </a:rPr>
              <a:t>; </a:t>
            </a:r>
            <a:r>
              <a:rPr lang="en-US" sz="1200" b="0" i="0" u="none" strike="noStrike" kern="1200" dirty="0">
                <a:solidFill>
                  <a:schemeClr val="tx1"/>
                </a:solidFill>
                <a:effectLst/>
                <a:latin typeface="Arial" panose="020B0604020202020204" pitchFamily="34" charset="0"/>
                <a:ea typeface="+mn-ea"/>
                <a:cs typeface="Arial" panose="020B0604020202020204" pitchFamily="34" charset="0"/>
                <a:hlinkClick r:id="rId5"/>
              </a:rPr>
              <a:t>Wister Medal 2009</a:t>
            </a:r>
            <a:r>
              <a:rPr lang="en-US" sz="1200" b="0" i="0" kern="1200" dirty="0">
                <a:solidFill>
                  <a:schemeClr val="tx1"/>
                </a:solidFill>
                <a:effectLst/>
                <a:latin typeface="Arial" panose="020B0604020202020204" pitchFamily="34" charset="0"/>
                <a:ea typeface="+mn-ea"/>
                <a:cs typeface="Arial" panose="020B0604020202020204" pitchFamily="34" charset="0"/>
              </a:rPr>
              <a:t>; </a:t>
            </a:r>
            <a:r>
              <a:rPr lang="en-US" sz="1200" b="0" i="0" u="none" strike="noStrike" kern="1200" dirty="0">
                <a:solidFill>
                  <a:schemeClr val="tx1"/>
                </a:solidFill>
                <a:effectLst/>
                <a:latin typeface="Arial" panose="020B0604020202020204" pitchFamily="34" charset="0"/>
                <a:ea typeface="+mn-ea"/>
                <a:cs typeface="Arial" panose="020B0604020202020204" pitchFamily="34" charset="0"/>
                <a:hlinkClick r:id="rId6"/>
              </a:rPr>
              <a:t>American Dykes Medal 2010</a:t>
            </a:r>
            <a:r>
              <a:rPr lang="en-US" sz="1200" b="0" i="0" kern="1200" dirty="0">
                <a:solidFill>
                  <a:schemeClr val="tx1"/>
                </a:solidFill>
                <a:effectLst/>
                <a:latin typeface="Arial" panose="020B0604020202020204" pitchFamily="34" charset="0"/>
                <a:ea typeface="+mn-ea"/>
                <a:cs typeface="Arial" panose="020B0604020202020204" pitchFamily="34" charset="0"/>
              </a:rPr>
              <a:t>.</a:t>
            </a:r>
            <a:endParaRPr lang="en-US" altLang="en-US" dirty="0"/>
          </a:p>
        </p:txBody>
      </p:sp>
    </p:spTree>
    <p:extLst>
      <p:ext uri="{BB962C8B-B14F-4D97-AF65-F5344CB8AC3E}">
        <p14:creationId xmlns:p14="http://schemas.microsoft.com/office/powerpoint/2010/main" val="3371342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D082C5-BDAE-490A-9B2B-148BED03D2D5}" type="slidenum">
              <a:rPr lang="en-US" altLang="en-US"/>
              <a:pPr/>
              <a:t>19</a:t>
            </a:fld>
            <a:endParaRPr lang="en-US" altLang="en-US"/>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p:txBody>
          <a:bodyPr/>
          <a:lstStyle/>
          <a:p>
            <a:r>
              <a:rPr lang="en-US" sz="1200" b="0" i="0" kern="1200" dirty="0">
                <a:solidFill>
                  <a:schemeClr val="tx1"/>
                </a:solidFill>
                <a:effectLst/>
                <a:latin typeface="Arial" panose="020B0604020202020204" pitchFamily="34" charset="0"/>
                <a:ea typeface="+mn-ea"/>
                <a:cs typeface="Arial" panose="020B0604020202020204" pitchFamily="34" charset="0"/>
              </a:rPr>
              <a:t>Honorable Mention 2002; </a:t>
            </a:r>
            <a:r>
              <a:rPr lang="en-US" sz="1200" b="0" i="0" u="none" strike="noStrike" kern="1200" dirty="0">
                <a:solidFill>
                  <a:schemeClr val="tx1"/>
                </a:solidFill>
                <a:effectLst/>
                <a:latin typeface="Arial" panose="020B0604020202020204" pitchFamily="34" charset="0"/>
                <a:ea typeface="+mn-ea"/>
                <a:cs typeface="Arial" panose="020B0604020202020204" pitchFamily="34" charset="0"/>
                <a:hlinkClick r:id="rId3"/>
              </a:rPr>
              <a:t>Award of Merit 2004</a:t>
            </a:r>
            <a:r>
              <a:rPr lang="en-US" sz="1200" b="0" i="0" kern="1200" dirty="0">
                <a:solidFill>
                  <a:schemeClr val="tx1"/>
                </a:solidFill>
                <a:effectLst/>
                <a:latin typeface="Arial" panose="020B0604020202020204" pitchFamily="34" charset="0"/>
                <a:ea typeface="+mn-ea"/>
                <a:cs typeface="Arial" panose="020B0604020202020204" pitchFamily="34" charset="0"/>
              </a:rPr>
              <a:t>; </a:t>
            </a:r>
            <a:r>
              <a:rPr lang="en-US" sz="1200" b="0" i="0" u="none" strike="noStrike" kern="1200" dirty="0">
                <a:solidFill>
                  <a:schemeClr val="tx1"/>
                </a:solidFill>
                <a:effectLst/>
                <a:latin typeface="Arial" panose="020B0604020202020204" pitchFamily="34" charset="0"/>
                <a:ea typeface="+mn-ea"/>
                <a:cs typeface="Arial" panose="020B0604020202020204" pitchFamily="34" charset="0"/>
                <a:hlinkClick r:id="rId4"/>
              </a:rPr>
              <a:t>President's Cup 2004</a:t>
            </a:r>
            <a:r>
              <a:rPr lang="en-US" sz="1200" b="0" i="0" kern="1200" dirty="0">
                <a:solidFill>
                  <a:schemeClr val="tx1"/>
                </a:solidFill>
                <a:effectLst/>
                <a:latin typeface="Arial" panose="020B0604020202020204" pitchFamily="34" charset="0"/>
                <a:ea typeface="+mn-ea"/>
                <a:cs typeface="Arial" panose="020B0604020202020204" pitchFamily="34" charset="0"/>
              </a:rPr>
              <a:t>; </a:t>
            </a:r>
            <a:r>
              <a:rPr lang="en-US" sz="1200" b="0" i="0" u="none" strike="noStrike" kern="1200" dirty="0">
                <a:solidFill>
                  <a:schemeClr val="tx1"/>
                </a:solidFill>
                <a:effectLst/>
                <a:latin typeface="Arial" panose="020B0604020202020204" pitchFamily="34" charset="0"/>
                <a:ea typeface="+mn-ea"/>
                <a:cs typeface="Arial" panose="020B0604020202020204" pitchFamily="34" charset="0"/>
                <a:hlinkClick r:id="rId5"/>
              </a:rPr>
              <a:t>Wister Medal 2006</a:t>
            </a:r>
            <a:r>
              <a:rPr lang="en-US" sz="1200" b="0" i="0" kern="1200" dirty="0">
                <a:solidFill>
                  <a:schemeClr val="tx1"/>
                </a:solidFill>
                <a:effectLst/>
                <a:latin typeface="Arial" panose="020B0604020202020204" pitchFamily="34" charset="0"/>
                <a:ea typeface="+mn-ea"/>
                <a:cs typeface="Arial" panose="020B0604020202020204" pitchFamily="34" charset="0"/>
              </a:rPr>
              <a:t>; </a:t>
            </a:r>
            <a:r>
              <a:rPr lang="en-US" sz="1200" b="0" i="0" u="none" strike="noStrike" kern="1200" dirty="0">
                <a:solidFill>
                  <a:schemeClr val="tx1"/>
                </a:solidFill>
                <a:effectLst/>
                <a:latin typeface="Arial" panose="020B0604020202020204" pitchFamily="34" charset="0"/>
                <a:ea typeface="+mn-ea"/>
                <a:cs typeface="Arial" panose="020B0604020202020204" pitchFamily="34" charset="0"/>
                <a:hlinkClick r:id="rId6"/>
              </a:rPr>
              <a:t>American Dykes Medal 2009</a:t>
            </a:r>
            <a:r>
              <a:rPr lang="en-US" sz="1200" b="0" i="0" kern="1200" dirty="0">
                <a:solidFill>
                  <a:schemeClr val="tx1"/>
                </a:solidFill>
                <a:effectLst/>
                <a:latin typeface="Arial" panose="020B0604020202020204" pitchFamily="34" charset="0"/>
                <a:ea typeface="+mn-ea"/>
                <a:cs typeface="Arial" panose="020B0604020202020204" pitchFamily="34" charset="0"/>
              </a:rPr>
              <a:t>.</a:t>
            </a:r>
          </a:p>
          <a:p>
            <a:r>
              <a:rPr lang="en-US" sz="1200" b="0" i="0" kern="1200" dirty="0">
                <a:solidFill>
                  <a:schemeClr val="tx1"/>
                </a:solidFill>
                <a:effectLst/>
                <a:latin typeface="Arial" panose="020B0604020202020204" pitchFamily="34" charset="0"/>
                <a:ea typeface="+mn-ea"/>
                <a:cs typeface="Arial" panose="020B0604020202020204" pitchFamily="34" charset="0"/>
              </a:rPr>
              <a:t>See below:</a:t>
            </a:r>
            <a:endParaRPr lang="en-US" altLang="en-US" dirty="0"/>
          </a:p>
        </p:txBody>
      </p:sp>
    </p:spTree>
    <p:extLst>
      <p:ext uri="{BB962C8B-B14F-4D97-AF65-F5344CB8AC3E}">
        <p14:creationId xmlns:p14="http://schemas.microsoft.com/office/powerpoint/2010/main" val="7566078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D082C5-BDAE-490A-9B2B-148BED03D2D5}" type="slidenum">
              <a:rPr lang="en-US" altLang="en-US"/>
              <a:pPr/>
              <a:t>20</a:t>
            </a:fld>
            <a:endParaRPr lang="en-US" altLang="en-US"/>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p:txBody>
          <a:bodyPr/>
          <a:lstStyle/>
          <a:p>
            <a:r>
              <a:rPr lang="en-US" sz="1200" b="0" i="0" kern="1200" dirty="0">
                <a:solidFill>
                  <a:schemeClr val="tx1"/>
                </a:solidFill>
                <a:effectLst/>
                <a:latin typeface="Arial" panose="020B0604020202020204" pitchFamily="34" charset="0"/>
                <a:ea typeface="+mn-ea"/>
                <a:cs typeface="Arial" panose="020B0604020202020204" pitchFamily="34" charset="0"/>
              </a:rPr>
              <a:t>Honorable Mention 2001; </a:t>
            </a:r>
            <a:r>
              <a:rPr lang="en-US" sz="1200" b="0" i="0" u="none" strike="noStrike" kern="1200" dirty="0">
                <a:solidFill>
                  <a:schemeClr val="tx1"/>
                </a:solidFill>
                <a:effectLst/>
                <a:latin typeface="Arial" panose="020B0604020202020204" pitchFamily="34" charset="0"/>
                <a:ea typeface="+mn-ea"/>
                <a:cs typeface="Arial" panose="020B0604020202020204" pitchFamily="34" charset="0"/>
                <a:hlinkClick r:id="rId3"/>
              </a:rPr>
              <a:t>Award of Merit 2003</a:t>
            </a:r>
            <a:r>
              <a:rPr lang="en-US" sz="1200" b="0" i="0" kern="1200" dirty="0">
                <a:solidFill>
                  <a:schemeClr val="tx1"/>
                </a:solidFill>
                <a:effectLst/>
                <a:latin typeface="Arial" panose="020B0604020202020204" pitchFamily="34" charset="0"/>
                <a:ea typeface="+mn-ea"/>
                <a:cs typeface="Arial" panose="020B0604020202020204" pitchFamily="34" charset="0"/>
              </a:rPr>
              <a:t>; </a:t>
            </a:r>
            <a:r>
              <a:rPr lang="en-US" sz="1200" b="0" i="0" u="none" strike="noStrike" kern="1200" dirty="0">
                <a:solidFill>
                  <a:schemeClr val="tx1"/>
                </a:solidFill>
                <a:effectLst/>
                <a:latin typeface="Arial" panose="020B0604020202020204" pitchFamily="34" charset="0"/>
                <a:ea typeface="+mn-ea"/>
                <a:cs typeface="Arial" panose="020B0604020202020204" pitchFamily="34" charset="0"/>
                <a:hlinkClick r:id="rId4"/>
              </a:rPr>
              <a:t>Sass Medal 2005</a:t>
            </a:r>
            <a:r>
              <a:rPr lang="en-US" sz="1200" b="0" i="0" kern="1200" dirty="0">
                <a:solidFill>
                  <a:schemeClr val="tx1"/>
                </a:solidFill>
                <a:effectLst/>
                <a:latin typeface="Arial" panose="020B0604020202020204" pitchFamily="34" charset="0"/>
                <a:ea typeface="+mn-ea"/>
                <a:cs typeface="Arial" panose="020B0604020202020204" pitchFamily="34" charset="0"/>
              </a:rPr>
              <a:t>; </a:t>
            </a:r>
            <a:r>
              <a:rPr lang="en-US" sz="1200" b="0" i="0" u="none" strike="noStrike" kern="1200" dirty="0">
                <a:solidFill>
                  <a:schemeClr val="tx1"/>
                </a:solidFill>
                <a:effectLst/>
                <a:latin typeface="Arial" panose="020B0604020202020204" pitchFamily="34" charset="0"/>
                <a:ea typeface="+mn-ea"/>
                <a:cs typeface="Arial" panose="020B0604020202020204" pitchFamily="34" charset="0"/>
                <a:hlinkClick r:id="rId5"/>
              </a:rPr>
              <a:t>American Dykes Medal 2008</a:t>
            </a:r>
            <a:r>
              <a:rPr lang="en-US" sz="1200" b="0" i="0" kern="1200" dirty="0">
                <a:solidFill>
                  <a:schemeClr val="tx1"/>
                </a:solidFill>
                <a:effectLst/>
                <a:latin typeface="Arial" panose="020B0604020202020204" pitchFamily="34" charset="0"/>
                <a:ea typeface="+mn-ea"/>
                <a:cs typeface="Arial" panose="020B0604020202020204" pitchFamily="34" charset="0"/>
              </a:rPr>
              <a:t>.</a:t>
            </a:r>
            <a:endParaRPr lang="en-US" altLang="en-US" dirty="0"/>
          </a:p>
        </p:txBody>
      </p:sp>
    </p:spTree>
    <p:extLst>
      <p:ext uri="{BB962C8B-B14F-4D97-AF65-F5344CB8AC3E}">
        <p14:creationId xmlns:p14="http://schemas.microsoft.com/office/powerpoint/2010/main" val="5823846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D082C5-BDAE-490A-9B2B-148BED03D2D5}" type="slidenum">
              <a:rPr lang="en-US" altLang="en-US"/>
              <a:pPr/>
              <a:t>21</a:t>
            </a:fld>
            <a:endParaRPr lang="en-US" altLang="en-US"/>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p:txBody>
          <a:bodyPr/>
          <a:lstStyle/>
          <a:p>
            <a:r>
              <a:rPr lang="en-US" altLang="en-US" dirty="0"/>
              <a:t>Awards: HM '02, AM '04, Wister Medal '06</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DC207C-68E4-4017-B910-A10CBF424B38}" type="slidenum">
              <a:rPr lang="en-US" altLang="en-US"/>
              <a:pPr/>
              <a:t>2</a:t>
            </a:fld>
            <a:endParaRPr lang="en-US" altLang="en-US"/>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FBAAB7-41EE-4EBE-A99E-81671CEFCFFD}" type="slidenum">
              <a:rPr lang="en-US" altLang="en-US"/>
              <a:pPr/>
              <a:t>22</a:t>
            </a:fld>
            <a:endParaRPr lang="en-US" alt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r>
              <a:rPr lang="en-US" altLang="en-US" dirty="0"/>
              <a:t>Dykes Medal winner 2006, Wister Medal 2005, AM 2003, HM 2001. Second place for the Cook Cup at the AIS 2004 Convention held in Fresno, California, April 2004.</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C720D0-0320-46E9-989F-F35BB0007F67}" type="slidenum">
              <a:rPr lang="en-US" altLang="en-US"/>
              <a:pPr/>
              <a:t>23</a:t>
            </a:fld>
            <a:endParaRPr lang="en-US" alt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r>
              <a:rPr lang="en-US" altLang="en-US"/>
              <a:t>Also voted the 2003 Franklin Cook Cup winner by the attendees at the 2003 AIS Convention, Falls Church, Virginia. </a:t>
            </a:r>
          </a:p>
          <a:p>
            <a:r>
              <a:rPr lang="en-US" altLang="en-US" sz="1800"/>
              <a:t>The Cook Cup is presented each year at the AIS Convention to the best out of region convention iris.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C95138-98D8-489D-B97E-D8452ADA378D}" type="slidenum">
              <a:rPr lang="en-US" altLang="en-US"/>
              <a:pPr/>
              <a:t>24</a:t>
            </a:fld>
            <a:endParaRPr lang="en-US" altLang="en-US"/>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p:txBody>
          <a:bodyPr/>
          <a:lstStyle/>
          <a:p>
            <a:r>
              <a:rPr lang="en-US" altLang="en-US"/>
              <a:t>From the Bulletin of the American Iris Society, April 2005, “The Fogbound Effect” by Sylvain Ruaud</a:t>
            </a:r>
          </a:p>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8DDE73-0921-47D6-8BF2-CCC3B2DDC91F}" type="slidenum">
              <a:rPr lang="en-US" altLang="en-US"/>
              <a:pPr/>
              <a:t>25</a:t>
            </a:fld>
            <a:endParaRPr lang="en-US" alt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4E0B8B-3DF2-4C87-BE7D-E1203D189DCF}" type="slidenum">
              <a:rPr lang="en-US" altLang="en-US"/>
              <a:pPr/>
              <a:t>26</a:t>
            </a:fld>
            <a:endParaRPr lang="en-US" alt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r>
              <a:rPr lang="en-US" altLang="en-US" sz="1800" dirty="0"/>
              <a:t>Awards: HM '93, AM '96, Wister Medal '00, Dykes Medal '02.</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E91A41-EC9E-4FA3-B836-5693FDE4A33D}" type="slidenum">
              <a:rPr lang="en-US" altLang="en-US"/>
              <a:pPr/>
              <a:t>27</a:t>
            </a:fld>
            <a:endParaRPr lang="en-US" alt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altLang="en-US" sz="1800"/>
              <a:t>N59-A: (J78-3: ((Cup Race x Tufted Cloud) x Sailor's Dance) x I 38-A: (Sapphire Hills x (Parisian Blue x ((Blue Linen sib x (J 274-A x Violet Harmony)) x (Swan Ballet x Snowy Heron))))) X L 100-A: (I 144-G: (((((Black Onyx x N 371-1) x Grand Ball) x (Sterling Silver x (((Pierre Menard x (Blue Rhythm x Chivalry)) x Harbor Blue) x (Blue Sapphire x Harbor Blue)))) x unknown) x Neptune's Pool) x G 119-H, Royal Regency sib). Schreiner 1992.</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08382E-9868-493E-ACD1-CCCDDFB55DFB}" type="slidenum">
              <a:rPr lang="en-US" altLang="en-US"/>
              <a:pPr/>
              <a:t>28</a:t>
            </a:fld>
            <a:endParaRPr lang="en-US" alt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r>
              <a:rPr lang="en-US" altLang="en-US"/>
              <a:t>Sdlg. L87-48-3. Edith Wolford X Breakers. Cottage Gardens 1993.</a:t>
            </a:r>
          </a:p>
          <a:p>
            <a:r>
              <a:rPr lang="en-US" altLang="en-US"/>
              <a:t>From Bulletin of the AIS, July 2004</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527D9F-EA12-4186-A245-F88DCE9F8184}" type="slidenum">
              <a:rPr lang="en-US" altLang="en-US"/>
              <a:pPr/>
              <a:t>29</a:t>
            </a:fld>
            <a:endParaRPr lang="en-US" alt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r>
              <a:rPr lang="en-US" altLang="en-US"/>
              <a:t>Sdlg. Y882-1.</a:t>
            </a:r>
          </a:p>
          <a:p>
            <a:r>
              <a:rPr lang="en-US" altLang="en-US"/>
              <a:t>From the Bulletin of the American Iris Society, Oct 1999; Article “Black is Black” by  Sylvain Ruaud</a:t>
            </a:r>
          </a:p>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77CB07-7800-47BB-8957-57FD1413B0F3}" type="slidenum">
              <a:rPr lang="en-US" altLang="en-US"/>
              <a:pPr/>
              <a:t>30</a:t>
            </a:fld>
            <a:endParaRPr lang="en-US" altLang="en-US"/>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r>
              <a:rPr lang="en-US" altLang="en-US" dirty="0"/>
              <a:t>(Sky Hooks x Condottiere) X Alpine Castle. </a:t>
            </a:r>
            <a:r>
              <a:rPr lang="en-US" altLang="en-US" sz="900" dirty="0"/>
              <a:t>Moonshine Gardens 1989</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71EA29-54BD-4434-A697-684C9D6068F5}" type="slidenum">
              <a:rPr lang="en-US" altLang="en-US"/>
              <a:pPr/>
              <a:t>31</a:t>
            </a:fld>
            <a:endParaRPr lang="en-US" alt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r>
              <a:rPr lang="en-US" altLang="en-US"/>
              <a:t>Sdlg. D156-1-B.</a:t>
            </a:r>
          </a:p>
          <a:p>
            <a:r>
              <a:rPr lang="en-US" altLang="en-US"/>
              <a:t>Bulletin of the American Iris Society, April, 2005, “Getting Serious About Space Age Genetics” by Neil Mogensen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0DCA7B-46EF-4250-8B55-3E3E57630143}" type="slidenum">
              <a:rPr lang="en-US" altLang="en-US"/>
              <a:pPr/>
              <a:t>3</a:t>
            </a:fld>
            <a:endParaRPr lang="en-US" alt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46A385-ECA0-4CA8-A0C1-57841DA8E4B6}" type="slidenum">
              <a:rPr lang="en-US" altLang="en-US"/>
              <a:pPr/>
              <a:t>32</a:t>
            </a:fld>
            <a:endParaRPr lang="en-US" alt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r>
              <a:rPr lang="en-US" altLang="en-US"/>
              <a:t>Superstition X Raven's Roost. </a:t>
            </a:r>
            <a:br>
              <a:rPr lang="en-US" altLang="en-US"/>
            </a:br>
            <a:endParaRPr lang="en-US" altLang="en-US"/>
          </a:p>
          <a:p>
            <a:r>
              <a:rPr lang="en-US" altLang="en-US"/>
              <a:t>From the Bulletin of the American Iris Society, Oct 1999; Article “Black is Black” by  Sylvain Ruaud</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0D94DB-91B2-4AFB-A2D2-C2C4BB2DF0BD}" type="slidenum">
              <a:rPr lang="en-US" altLang="en-US"/>
              <a:pPr/>
              <a:t>33</a:t>
            </a:fld>
            <a:endParaRPr lang="en-US" altLang="en-US"/>
          </a:p>
        </p:txBody>
      </p:sp>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p:txBody>
          <a:bodyPr/>
          <a:lstStyle/>
          <a:p>
            <a:r>
              <a:rPr lang="en-US" altLang="en-US"/>
              <a:t>Sdlg. T 280-1. J 59-A: (Admiral Blue x Sailor's Dance) X L 100-A: ((G 1517-B x Neptune's Pool) x G 119-H, Royal Regency sib). </a:t>
            </a:r>
          </a:p>
          <a:p>
            <a:r>
              <a:rPr lang="en-US" altLang="en-US"/>
              <a:t>From the Bulletin of the American Iris Society, April 2005, “The Fogbound Effect” by Sylvain Ruaud</a:t>
            </a:r>
          </a:p>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E13070-6EF8-46EB-82DA-C2404EB9E183}" type="slidenum">
              <a:rPr lang="en-US" altLang="en-US"/>
              <a:pPr/>
              <a:t>34</a:t>
            </a:fld>
            <a:endParaRPr lang="en-US" alt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r>
              <a:rPr lang="en-US" altLang="en-US"/>
              <a:t>Sdlg. 592-D. K 440-S: Starina x Navy Strut) X Carriage Trade. Schreiner's 1987. </a:t>
            </a:r>
            <a:br>
              <a:rPr lang="en-US" altLang="en-US"/>
            </a:br>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D43413-69F5-4D97-979E-0EF80E9C42FF}" type="slidenum">
              <a:rPr lang="en-US" altLang="en-US"/>
              <a:pPr/>
              <a:t>35</a:t>
            </a:fld>
            <a:endParaRPr lang="en-US" altLang="en-US"/>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p:txBody>
          <a:bodyPr/>
          <a:lstStyle/>
          <a:p>
            <a:r>
              <a:rPr lang="en-US" altLang="en-US"/>
              <a:t>From the bulletin of the AIS, October 1999; article “Ben Hagar, 1915-1999”</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AB20FC-72F9-4359-B262-CF0EE1EAB9EB}" type="slidenum">
              <a:rPr lang="en-US" altLang="en-US"/>
              <a:pPr/>
              <a:t>36</a:t>
            </a:fld>
            <a:endParaRPr lang="en-US" altLang="en-US"/>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C4CB7E-AA93-4DC9-8FEE-B8A56FA4DAC6}" type="slidenum">
              <a:rPr lang="en-US" altLang="en-US"/>
              <a:pPr/>
              <a:t>37</a:t>
            </a:fld>
            <a:endParaRPr lang="en-US" altLang="en-US"/>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8358E1-2394-4946-8C9C-59D2E59BBD5D}" type="slidenum">
              <a:rPr lang="en-US" altLang="en-US"/>
              <a:pPr/>
              <a:t>38</a:t>
            </a:fld>
            <a:endParaRPr lang="en-US" altLang="en-US"/>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r>
              <a:rPr lang="en-US" altLang="en-US"/>
              <a:t>(Charmed Circle x Kiss) X Iris Nelson 34-74A: (Smoke Rings x Decolletage). Pacific Coast Hybridizers 1983.  </a:t>
            </a:r>
          </a:p>
          <a:p>
            <a:r>
              <a:rPr lang="en-US" altLang="en-US"/>
              <a:t>From Bulletin of the American Iris Society, October 20056; Article “A Second Helping, More Food for Thought” by Terry Aitkens</a:t>
            </a:r>
          </a:p>
          <a:p>
            <a:endParaRPr lang="en-US" altLang="en-US" sz="18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0F32B3-747B-4C79-A503-8E7FE1717A7A}" type="slidenum">
              <a:rPr lang="en-US" altLang="en-US"/>
              <a:pPr/>
              <a:t>39</a:t>
            </a:fld>
            <a:endParaRPr lang="en-US" altLang="en-US"/>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r>
              <a:rPr lang="en-US" altLang="en-US" sz="800"/>
              <a:t>Navy Strut X H 201-2: ((Y 54-A x Y 240-B) x (Rococo x Prince Indigo)). Schreiner's 1981. </a:t>
            </a:r>
            <a:br>
              <a:rPr lang="en-US" altLang="en-US" sz="800"/>
            </a:br>
            <a:r>
              <a:rPr lang="en-US" altLang="en-US" sz="800"/>
              <a:t>From Bulletin of the American Iris Society, October 2005; Article “50 Years of Hybridizing” by Ghio, Keppel and Waters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27B50A-46A4-4EAE-9690-B250DCE9063A}" type="slidenum">
              <a:rPr lang="en-US" altLang="en-US"/>
              <a:pPr/>
              <a:t>40</a:t>
            </a:fld>
            <a:endParaRPr lang="en-US" altLang="en-US"/>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r>
              <a:rPr lang="en-US" altLang="en-US" sz="800"/>
              <a:t>Nobleman X Blue Luster. Luihn 1979.</a:t>
            </a:r>
          </a:p>
          <a:p>
            <a:r>
              <a:rPr lang="en-US" altLang="en-US" sz="800"/>
              <a:t>From “The World of Irises”, 1978, American Iris Society, ISBN-09601242-1-7,pg 394</a:t>
            </a:r>
          </a:p>
          <a:p>
            <a:endParaRPr lang="en-US" altLang="en-US" sz="8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287546-FF81-42D2-B60E-008C30785FAD}" type="slidenum">
              <a:rPr lang="en-US" altLang="en-US"/>
              <a:pPr/>
              <a:t>41</a:t>
            </a:fld>
            <a:endParaRPr lang="en-US" altLang="en-US"/>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r>
              <a:rPr lang="en-US" altLang="en-US"/>
              <a:t>Pink Pirouette X Vanity. Melrose Gardens 1979.</a:t>
            </a:r>
          </a:p>
          <a:p>
            <a:r>
              <a:rPr lang="en-US" altLang="en-US"/>
              <a:t>AIS 75</a:t>
            </a:r>
            <a:r>
              <a:rPr lang="en-US" altLang="en-US" baseline="30000"/>
              <a:t>th</a:t>
            </a:r>
            <a:r>
              <a:rPr lang="en-US" altLang="en-US"/>
              <a:t> anniversary, 1995; Article Pink Color in Irises: A Parallel History” by Ben Hagar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0313A2-D789-4F21-A366-61A4B1AC1333}" type="slidenum">
              <a:rPr lang="en-US" altLang="en-US"/>
              <a:pPr/>
              <a:t>4</a:t>
            </a:fld>
            <a:endParaRPr lang="en-US" altLang="en-US"/>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95FBB1-5A94-49A4-8E3B-72A7B388AB49}" type="slidenum">
              <a:rPr lang="en-US" altLang="en-US"/>
              <a:pPr/>
              <a:t>42</a:t>
            </a:fld>
            <a:endParaRPr lang="en-US" altLang="en-US"/>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p:txBody>
          <a:bodyPr/>
          <a:lstStyle/>
          <a:p>
            <a:r>
              <a:rPr lang="en-US" altLang="en-US" sz="800"/>
              <a:t>(White Pride x Y163-B) X Violet Favor. Schreiner's 1977. </a:t>
            </a:r>
            <a:br>
              <a:rPr lang="en-US" altLang="en-US" sz="800"/>
            </a:br>
            <a:endParaRPr lang="en-US" altLang="en-US" sz="8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801A24-F15A-4B1C-83B2-E5E2ABE7BB9C}" type="slidenum">
              <a:rPr lang="en-US" altLang="en-US"/>
              <a:pPr/>
              <a:t>43</a:t>
            </a:fld>
            <a:endParaRPr lang="en-US" altLang="en-US"/>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p:txBody>
          <a:bodyPr/>
          <a:lstStyle/>
          <a:p>
            <a:r>
              <a:rPr lang="en-US" altLang="en-US" sz="800"/>
              <a:t>Favorite Topic X Tempo. Roderick 1975. </a:t>
            </a:r>
            <a:br>
              <a:rPr lang="en-US" altLang="en-US" sz="800"/>
            </a:br>
            <a:endParaRPr lang="en-US" altLang="en-US" sz="8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14F6E0-EE81-4166-A7F1-8F063EA1B6B4}" type="slidenum">
              <a:rPr lang="en-US" altLang="en-US"/>
              <a:pPr/>
              <a:t>44</a:t>
            </a:fld>
            <a:endParaRPr lang="en-US" altLang="en-US"/>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r>
              <a:rPr lang="en-US" altLang="en-US" sz="800"/>
              <a:t>Cherub Choir X Pink Taffeta. Melrose Gardens 1975</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1972EF-A288-4412-8ADE-D26EBB1B3339}" type="slidenum">
              <a:rPr lang="en-US" altLang="en-US"/>
              <a:pPr/>
              <a:t>45</a:t>
            </a:fld>
            <a:endParaRPr lang="en-US" altLang="en-US"/>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r>
              <a:rPr lang="en-US" altLang="en-US"/>
              <a:t>Punchline X B69-29: (Wild Mustang x Milestone). Cape Iris 1975. </a:t>
            </a:r>
            <a:br>
              <a:rPr lang="en-US" altLang="en-US"/>
            </a:br>
            <a:r>
              <a:rPr lang="en-US" altLang="en-US"/>
              <a:t> From the Medianite, 2007, Official Publication of the American Median Society, Volume 48, Number, 1 pg 111</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D0F3D4-A1CA-449C-8C31-3DECD10AE5EA}" type="slidenum">
              <a:rPr lang="en-US" altLang="en-US"/>
              <a:pPr/>
              <a:t>46</a:t>
            </a:fld>
            <a:endParaRPr lang="en-US" altLang="en-US"/>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r>
              <a:rPr lang="en-US" altLang="en-US" sz="800"/>
              <a:t>((((Frosted Starlight x (Spanish Peaks x Black Satin)) x ((Cahokia x Pierre Menard) x (Black Forest x Chivalry))) x Penthouse) x (Mahalo x Diplomacy)) X Veneration. Bay View Gardens 1975. </a:t>
            </a:r>
            <a:br>
              <a:rPr lang="en-US" altLang="en-US" sz="800"/>
            </a:br>
            <a:r>
              <a:rPr lang="en-US" altLang="en-US" sz="800"/>
              <a:t>From Bulletin of the AIS, No 239, October 1980.   Article “A Salute to Joseph Ghio” </a:t>
            </a:r>
          </a:p>
          <a:p>
            <a:endParaRPr lang="en-US" altLang="en-US" sz="8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3D2A44-B653-48F0-9BBF-23315E7250FE}" type="slidenum">
              <a:rPr lang="en-US" altLang="en-US"/>
              <a:pPr/>
              <a:t>47</a:t>
            </a:fld>
            <a:endParaRPr lang="en-US" altLang="en-US"/>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r>
              <a:rPr lang="en-US" altLang="en-US" sz="800"/>
              <a:t>Town and Country X (Marie Phillips x Sterling Silver, F2). Cooley's Gardens 1973.</a:t>
            </a:r>
          </a:p>
          <a:p>
            <a:r>
              <a:rPr lang="en-US" altLang="en-US" sz="800"/>
              <a:t>Bulletin of the AIS, No 231, Fall 1978.   Article “Hybridizers Medal to Larry Gaulter” by Jim McWhirter</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824516-FFAF-41BD-8234-4D4481D7A487}" type="slidenum">
              <a:rPr lang="en-US" altLang="en-US"/>
              <a:pPr/>
              <a:t>48</a:t>
            </a:fld>
            <a:endParaRPr lang="en-US" altLang="en-US"/>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r>
              <a:rPr lang="en-US" altLang="en-US" sz="800"/>
              <a:t>Rainbow Gold X Denver Mint. Mohr Gardens 1973</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93E49F-8D88-4564-8E78-8CBCEA64F31A}" type="slidenum">
              <a:rPr lang="en-US" altLang="en-US"/>
              <a:pPr/>
              <a:t>49</a:t>
            </a:fld>
            <a:endParaRPr lang="en-US" altLang="en-US"/>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r>
              <a:rPr lang="en-US" altLang="en-US" sz="800"/>
              <a:t>Miss Indiana X (Melodrama x Rippling Waters). HM 1972, AM 1974, DM 1977. Tell 1971. </a:t>
            </a:r>
            <a:br>
              <a:rPr lang="en-US" altLang="en-US" sz="800"/>
            </a:br>
            <a:r>
              <a:rPr lang="en-US" altLang="en-US" sz="800"/>
              <a:t>From “The World of Irises”, 1978, American Iris Society, ISBN-09601242-1-7,pg 115-116</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BE1ED0-B909-4A65-BDF5-E3F53479A17D}" type="slidenum">
              <a:rPr lang="en-US" altLang="en-US"/>
              <a:pPr/>
              <a:t>50</a:t>
            </a:fld>
            <a:endParaRPr lang="en-US" altLang="en-US"/>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r>
              <a:rPr lang="en-US" altLang="en-US" sz="800"/>
              <a:t>1-2 PLD X Golden Filigree. HC 1968, HM 1971, AM 1973, DM 1976. Cooley's 1970.</a:t>
            </a:r>
          </a:p>
          <a:p>
            <a:r>
              <a:rPr lang="en-US" altLang="en-US"/>
              <a:t>From “The World of Irises”, 1978, American Iris Society, ISBN-09601242-1-7,pg 106</a:t>
            </a:r>
          </a:p>
          <a:p>
            <a:endParaRPr lang="en-US" altLang="en-US" sz="80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D62813-5F91-4C3D-9191-ECC1195B08FE}" type="slidenum">
              <a:rPr lang="en-US" altLang="en-US"/>
              <a:pPr/>
              <a:t>51</a:t>
            </a:fld>
            <a:endParaRPr lang="en-US" altLang="en-US"/>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r>
              <a:rPr lang="en-US" altLang="en-US" sz="800"/>
              <a:t>(Fay 56-06: sib to Arctic Flame x 59-31) X 61-42: (Pink Ice x 59-55). HM 1969, JC 1969, AM 1971, DM 1975. Moldovan 1968.</a:t>
            </a:r>
          </a:p>
          <a:p>
            <a:r>
              <a:rPr lang="en-US" altLang="en-US"/>
              <a:t>From “The World of Irises”, 1978, American Iris Society, ISBN-09601242-1-7,pg 92</a:t>
            </a:r>
          </a:p>
          <a:p>
            <a:endParaRPr lang="en-US" altLang="en-US" sz="8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FE18B3-FB9C-4932-BBB9-77707B957154}" type="slidenum">
              <a:rPr lang="en-US" altLang="en-US"/>
              <a:pPr/>
              <a:t>5</a:t>
            </a:fld>
            <a:endParaRPr lang="en-US" alt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299908-1184-4C61-B11C-DE0CA9C01644}" type="slidenum">
              <a:rPr lang="en-US" altLang="en-US"/>
              <a:pPr/>
              <a:t>52</a:t>
            </a:fld>
            <a:endParaRPr lang="en-US" altLang="en-US"/>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p:txBody>
          <a:bodyPr/>
          <a:lstStyle/>
          <a:p>
            <a:r>
              <a:rPr lang="en-US" altLang="en-US"/>
              <a:t>Pacific Panorama X Epic. HC 1968, HM 1970, AM 1972, DM 1974. Melrose 1969.</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20E45C-AA2B-48D3-BF6B-6A61D2FE2D90}" type="slidenum">
              <a:rPr lang="en-US" altLang="en-US"/>
              <a:pPr/>
              <a:t>53</a:t>
            </a:fld>
            <a:endParaRPr lang="en-US" altLang="en-US"/>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r>
              <a:rPr lang="en-US" altLang="en-US" sz="800"/>
              <a:t>Moon River X New Frontier. HC 1966, JC 1969, HM = 1969, AM 1971, DM 1973. Sexton 1968 </a:t>
            </a:r>
            <a:br>
              <a:rPr lang="en-US" altLang="en-US" sz="800"/>
            </a:br>
            <a:r>
              <a:rPr lang="en-US" altLang="en-US" sz="800"/>
              <a:t>From Bulletin of the AIS, No 259, Oct, 1985; Article “Neva Sexton, 1906-1985”</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53C774-BDCC-4A1F-924A-ED86406ABA01}" type="slidenum">
              <a:rPr lang="en-US" altLang="en-US"/>
              <a:pPr/>
              <a:t>54</a:t>
            </a:fld>
            <a:endParaRPr lang="en-US" altLang="en-US"/>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r>
              <a:rPr lang="en-US" altLang="en-US" sz="800"/>
              <a:t>Light blue self. = Wilson 43/3 to 43/2). Galilee X Symphony. HC 1965, HM 1967, JC 1967 &amp; 68, = AM 1969, NTG Award 1968, DM 1972. Keppel 1966  </a:t>
            </a:r>
          </a:p>
          <a:p>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0D435E-A021-4E30-B89A-F9813FF19835}" type="slidenum">
              <a:rPr lang="en-US" altLang="en-US"/>
              <a:pPr/>
              <a:t>55</a:t>
            </a:fld>
            <a:endParaRPr lang="en-US" alt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r>
              <a:rPr lang="en-US" altLang="en-US" sz="800"/>
              <a:t>HM 1966, JC 1967, AM 1968, DM 1971. Noyd 1965  </a:t>
            </a:r>
          </a:p>
          <a:p>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2AF6AC-C156-4814-8077-47C2E58931D1}" type="slidenum">
              <a:rPr lang="en-US" altLang="en-US"/>
              <a:pPr/>
              <a:t>56</a:t>
            </a:fld>
            <a:endParaRPr lang="en-US" altLang="en-US"/>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p:txBody>
          <a:bodyPr/>
          <a:lstStyle/>
          <a:p>
            <a:r>
              <a:rPr lang="en-US" altLang="en-US"/>
              <a:t>((Spanish Peaks x Cloudless Sky) x Henry Shaw) X Van Cliburn. HC 1960, HM 1965, JC 1965 and 66, AM 1967, DM 1970. Benson 1964. </a:t>
            </a:r>
            <a:br>
              <a:rPr lang="en-US" altLang="en-US"/>
            </a:br>
            <a:r>
              <a:rPr lang="en-US" altLang="en-US"/>
              <a:t>From “The World of Irises”, 1978, American Iris Society, ISBN-09601242-1-7,pg 395</a:t>
            </a:r>
          </a:p>
          <a:p>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F30F55-E2D7-4A09-BBDC-8519671DDB86}" type="slidenum">
              <a:rPr lang="en-US" altLang="en-US"/>
              <a:pPr/>
              <a:t>57</a:t>
            </a:fld>
            <a:endParaRPr lang="en-US" alt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r>
              <a:rPr lang="en-US" altLang="en-US" sz="800"/>
              <a:t>HM 1965, Cook Cup 1966, JC 1965 &amp; 66, AM 1967, Nelson Award 1968, DM 1968. Schreiner's 1964. </a:t>
            </a:r>
            <a:br>
              <a:rPr lang="en-US" altLang="en-US" sz="800"/>
            </a:br>
            <a:endParaRPr lang="en-US" altLang="en-US" sz="80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898341-2FD5-434D-9C29-6752C9A2F69A}" type="slidenum">
              <a:rPr lang="en-US" altLang="en-US"/>
              <a:pPr/>
              <a:t>58</a:t>
            </a:fld>
            <a:endParaRPr lang="en-US" altLang="en-US"/>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r>
              <a:rPr lang="en-US" altLang="en-US"/>
              <a:t>HC 1961, HM 1964, JC 1964 &amp; 66, AM 1966, Clara Rees Cup 1966, DM 1967, Nelson Award 1969. Brown's Sunnyhill Gardens 1963. </a:t>
            </a:r>
            <a:br>
              <a:rPr lang="en-US" altLang="en-US"/>
            </a:br>
            <a:r>
              <a:rPr lang="en-US" altLang="en-US"/>
              <a:t>From “The World of Irises”, 1978, American Iris Society, ISBN-09601242-1-7,pg 62</a:t>
            </a:r>
          </a:p>
          <a:p>
            <a:endParaRPr lang="en-US"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BEF9C2-0869-4CF9-ADCC-5BA3DC0D3CFD}" type="slidenum">
              <a:rPr lang="en-US" altLang="en-US"/>
              <a:pPr/>
              <a:t>59</a:t>
            </a:fld>
            <a:endParaRPr lang="en-US" altLang="en-US"/>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r>
              <a:rPr lang="en-US" altLang="en-US" sz="800"/>
              <a:t>sib to Native Dancer x 51-50) X (51-43 x May Hall). HC 1960, HM 1962, JC 1962 &amp; 1963, AM 1964, DM 1966. Fay 1961</a:t>
            </a:r>
          </a:p>
          <a:p>
            <a:r>
              <a:rPr lang="en-US" altLang="en-US"/>
              <a:t>From “The World of Irises”, 1978, American Iris Society, ISBN-09601242-1-7,pg 120</a:t>
            </a:r>
          </a:p>
          <a:p>
            <a:endParaRPr lang="en-US" altLang="en-US" sz="80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C00F3C-2DCC-46C3-A5E0-2B1AD8B918AE}" type="slidenum">
              <a:rPr lang="en-US" altLang="en-US"/>
              <a:pPr/>
              <a:t>60</a:t>
            </a:fld>
            <a:endParaRPr lang="en-US" altLang="en-US"/>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r>
              <a:rPr lang="en-US" altLang="en-US" sz="800"/>
              <a:t>Swan Ballet X South Pacific. HC 1960, HM 1961, JC 1961, 62, AM 1963, DM 1965. Melrose 1960. </a:t>
            </a:r>
            <a:br>
              <a:rPr lang="en-US" altLang="en-US" sz="800"/>
            </a:br>
            <a:endParaRPr lang="en-US" altLang="en-US" sz="800"/>
          </a:p>
          <a:p>
            <a:r>
              <a:rPr lang="en-US" altLang="en-US" sz="800"/>
              <a:t>From Bulletin of the AIS, No 259, Oct, 1985; Article “Neva Sexton, 1906-1985”</a:t>
            </a:r>
          </a:p>
          <a:p>
            <a:endParaRPr lang="en-US" altLang="en-US" sz="800"/>
          </a:p>
          <a:p>
            <a:r>
              <a:rPr lang="en-US" altLang="en-US" sz="800"/>
              <a:t>Sheep sugar is sheep manure.</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C6B943-CC58-4763-85E9-8D0AF4DBEF8D}" type="slidenum">
              <a:rPr lang="en-US" altLang="en-US"/>
              <a:pPr/>
              <a:t>61</a:t>
            </a:fld>
            <a:endParaRPr lang="en-US" alt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r>
              <a:rPr lang="en-US" altLang="en-US"/>
              <a:t>HM 1958; AM 1960; Dykes Medal 1964. Longfield 1958. </a:t>
            </a:r>
            <a:br>
              <a:rPr lang="en-US" altLang="en-US"/>
            </a:br>
            <a:r>
              <a:rPr lang="en-US" altLang="en-US" sz="900"/>
              <a:t>Dark Boatman X Cook 11752: ((Distance x blue sdlg.) x Pierre Menard. </a:t>
            </a:r>
          </a:p>
          <a:p>
            <a:r>
              <a:rPr lang="en-US" altLang="en-US" sz="1000"/>
              <a:t>From Tall Talk, September 2000, “Outstanding Hybridizers of the Twentieth Century”, Anne Lowe</a:t>
            </a:r>
          </a:p>
          <a:p>
            <a:endParaRPr lang="en-US" altLang="en-US" sz="900"/>
          </a:p>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8718AF-1E67-4607-9083-4CE2FC9DBD92}" type="slidenum">
              <a:rPr lang="en-US" altLang="en-US"/>
              <a:pPr/>
              <a:t>6</a:t>
            </a:fld>
            <a:endParaRPr lang="en-US" altLang="en-US"/>
          </a:p>
        </p:txBody>
      </p:sp>
      <p:sp>
        <p:nvSpPr>
          <p:cNvPr id="381954" name="Rectangle 2"/>
          <p:cNvSpPr>
            <a:spLocks noGrp="1" noRot="1" noChangeAspect="1" noChangeArrowheads="1" noTextEdit="1"/>
          </p:cNvSpPr>
          <p:nvPr>
            <p:ph type="sldImg"/>
          </p:nvPr>
        </p:nvSpPr>
        <p:spPr>
          <a:ln/>
        </p:spPr>
      </p:sp>
      <p:sp>
        <p:nvSpPr>
          <p:cNvPr id="38195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08BB52-804C-4937-B8A2-4B4D5BAD06B3}" type="slidenum">
              <a:rPr lang="en-US" altLang="en-US"/>
              <a:pPr/>
              <a:t>62</a:t>
            </a:fld>
            <a:endParaRPr lang="en-US" altLang="en-US"/>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r>
              <a:rPr lang="en-US" altLang="en-US" sz="800"/>
              <a:t>Crispette X (Lavanesque x Pathfinder). Plant patent 1793. HM 1958, AM 1960, DM 1963. Schreiner's 1958. </a:t>
            </a:r>
            <a:br>
              <a:rPr lang="en-US" altLang="en-US" sz="800"/>
            </a:br>
            <a:endParaRPr lang="en-US" altLang="en-US" sz="80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71197F-6DA0-4BBF-93B4-BE6A38ADFCC4}" type="slidenum">
              <a:rPr lang="en-US" altLang="en-US"/>
              <a:pPr/>
              <a:t>63</a:t>
            </a:fld>
            <a:endParaRPr lang="en-US" alt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r>
              <a:rPr lang="en-US" altLang="en-US" sz="800"/>
              <a:t>Cahokia X 11253: (Blue Rhythm x ((blue sdlg. x progenitor) x (Distance x blue sdlg.))). HM 1958, AM 1960, DM 1962. Longfield 1958. </a:t>
            </a:r>
          </a:p>
          <a:p>
            <a:endParaRPr lang="en-US"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E6741A-B88E-4262-9B3D-7AE81BEC3D84}" type="slidenum">
              <a:rPr lang="en-US" altLang="en-US"/>
              <a:pPr/>
              <a:t>64</a:t>
            </a:fld>
            <a:endParaRPr lang="en-US" altLang="en-US"/>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r>
              <a:rPr lang="en-US" altLang="en-US" sz="800"/>
              <a:t>Jane Phillips X Blue Rhythm. HM 1956, AM 1958, DM 1961. Fairmont 1956. </a:t>
            </a:r>
            <a:br>
              <a:rPr lang="en-US" altLang="en-US" sz="800"/>
            </a:br>
            <a:endParaRPr lang="en-US" altLang="en-US" sz="80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A875EE-F2CB-424B-9FDA-221B44C9C1E8}" type="slidenum">
              <a:rPr lang="en-US" altLang="en-US"/>
              <a:pPr/>
              <a:t>65</a:t>
            </a:fld>
            <a:endParaRPr lang="en-US" altLang="en-US"/>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r>
              <a:rPr lang="en-US" altLang="en-US" sz="800"/>
              <a:t>Spanish Peaks X (Tell 47-18: (Azure Skies x Tell 44-59: (Shining Waters x Buteo))). HM 1955, AM 1957, DM 1959. Tell 1955.. </a:t>
            </a:r>
            <a:br>
              <a:rPr lang="en-US" altLang="en-US" sz="800"/>
            </a:br>
            <a:r>
              <a:rPr lang="en-US" altLang="en-US" sz="800"/>
              <a:t>From the Medianite, 2007, Official Publication of the American Median Society, Volume 48, Number, 1 pg 96</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5BCB8B-E901-43EE-AAD8-18C87C8CF31D}" type="slidenum">
              <a:rPr lang="en-US" altLang="en-US"/>
              <a:pPr/>
              <a:t>66</a:t>
            </a:fld>
            <a:endParaRPr lang="en-US" altLang="en-US"/>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r>
              <a:rPr lang="en-US" altLang="en-US" sz="800"/>
              <a:t>HM 1954, AM 1956, DM 1958.</a:t>
            </a:r>
          </a:p>
          <a:p>
            <a:r>
              <a:rPr lang="en-US" altLang="en-US"/>
              <a:t>From “The World of Irises”, 1978, American Iris Society, ISBN-09601242-1-7,pg 65, 119</a:t>
            </a:r>
          </a:p>
          <a:p>
            <a:endParaRPr lang="en-US" altLang="en-US" sz="80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1146A9-5E36-44A3-949F-CBF294C82F46}" type="slidenum">
              <a:rPr lang="en-US" altLang="en-US"/>
              <a:pPr/>
              <a:t>67</a:t>
            </a:fld>
            <a:endParaRPr lang="en-US" alt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r>
              <a:rPr lang="en-US" altLang="en-US" sz="800"/>
              <a:t>Snow Flurry X Cloud Castle. HM 1952, AM 1954, Cook Cup 1953, DM 1957.</a:t>
            </a:r>
          </a:p>
          <a:p>
            <a:endParaRPr lang="en-US" altLang="en-US" sz="80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50E0F0-9735-46D3-8D8B-0B3BB937BF21}" type="slidenum">
              <a:rPr lang="en-US" altLang="en-US"/>
              <a:pPr/>
              <a:t>68</a:t>
            </a:fld>
            <a:endParaRPr lang="en-US" altLang="en-US"/>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r>
              <a:rPr lang="en-US" altLang="en-US"/>
              <a:t>Chivalry X Spanish Peaks. HM 1953; AM 1955; Dykes Medal 1956. Irisnoll 1952</a:t>
            </a:r>
          </a:p>
          <a:p>
            <a:r>
              <a:rPr lang="en-US" altLang="en-US"/>
              <a:t>From “The World of Irises”, 1978, American Iris Society, ISBN-09601242-1-7,pg 70</a:t>
            </a:r>
          </a:p>
          <a:p>
            <a:endParaRPr lang="en-US"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864407-0F76-4F60-A146-E7659310F581}" type="slidenum">
              <a:rPr lang="en-US" altLang="en-US"/>
              <a:pPr/>
              <a:t>69</a:t>
            </a:fld>
            <a:endParaRPr lang="en-US" alt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r>
              <a:rPr lang="en-US" altLang="en-US"/>
              <a:t>(Captain Wells x Indianna Night) X ((Modoc x Black Wings) xSable). Hm 1952, AM 1954, DM 1955. Longfield 1952</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ED518-E799-4EF9-AC15-597AE1C25113}" type="slidenum">
              <a:rPr lang="en-US" altLang="en-US"/>
              <a:pPr/>
              <a:t>70</a:t>
            </a:fld>
            <a:endParaRPr lang="en-US" altLang="en-US"/>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r>
              <a:rPr lang="en-US" altLang="en-US" sz="900"/>
              <a:t>Self of Bengal rose (Wilson), with red beard. New Horizion X Fay sdlg: Pink Cameo x Cherie. HM 1951, AM 1953, DM 1954. Fay 1951.</a:t>
            </a:r>
          </a:p>
          <a:p>
            <a:r>
              <a:rPr lang="en-US" altLang="en-US"/>
              <a:t>From “The World of Irises”, 1978, American Iris Society, ISBN-09601242-1-7,pg 96</a:t>
            </a:r>
          </a:p>
          <a:p>
            <a:endParaRPr lang="en-US" altLang="en-US" sz="90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2704DE-3002-4016-A03C-01EAAE7595A1}" type="slidenum">
              <a:rPr lang="en-US" altLang="en-US"/>
              <a:pPr/>
              <a:t>71</a:t>
            </a:fld>
            <a:endParaRPr lang="en-US" altLang="en-U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r>
              <a:rPr lang="en-US" altLang="en-US"/>
              <a:t>Sdlg. 46-35. TB, L. W5M. 44-43: (41-40 x Hall 42-45) X Zantha. Fay 1949. </a:t>
            </a:r>
            <a:br>
              <a:rPr lang="en-US" altLang="en-US"/>
            </a:br>
            <a:r>
              <a:rPr lang="en-US" altLang="en-US"/>
              <a:t>From “The World of Irises”, 1978, American Iris Society, ISBN-09601242-1-7,pg 90</a:t>
            </a:r>
          </a:p>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01EBD2-CBE4-489E-979D-DDB801004B0A}" type="slidenum">
              <a:rPr lang="en-US" altLang="en-US"/>
              <a:pPr/>
              <a:t>7</a:t>
            </a:fld>
            <a:endParaRPr lang="en-US" alt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6BB014-71E4-4361-ADFA-221E50B0C17F}" type="slidenum">
              <a:rPr lang="en-US" altLang="en-US"/>
              <a:pPr/>
              <a:t>72</a:t>
            </a:fld>
            <a:endParaRPr lang="en-US" altLang="en-US"/>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r>
              <a:rPr lang="en-US" altLang="en-US" sz="900"/>
              <a:t>Casa Morena X Tobacco Road. HM AIS 1948, AM AIS 1950, DM 1952. Irisnoll 1948</a:t>
            </a:r>
          </a:p>
          <a:p>
            <a:r>
              <a:rPr lang="en-US" altLang="en-US"/>
              <a:t>From “The World of Irises”, 1978, American Iris Society, ISBN-09601242-1-7,pg 85</a:t>
            </a:r>
          </a:p>
          <a:p>
            <a:endParaRPr lang="en-US" altLang="en-US" sz="90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E14EB9-88D0-471E-8D59-201FE3E1D5D1}" type="slidenum">
              <a:rPr lang="en-US" altLang="en-US"/>
              <a:pPr/>
              <a:t>73</a:t>
            </a:fld>
            <a:endParaRPr lang="en-US" alt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r>
              <a:rPr lang="en-US" altLang="en-US" sz="900"/>
              <a:t>(Golden Eagle x 39-62) X Fantasy). HC AIS 1945, HM AIS 1947, AM AIS 1949, DM 1951. Cooley's Gardens 1948 </a:t>
            </a:r>
          </a:p>
          <a:p>
            <a:r>
              <a:rPr lang="en-US" altLang="en-US" sz="900"/>
              <a:t>The tangerine beard is a generally accompanied by a pure pale pink flowers.  These are referred to as the tangerine-pinks.  The tangerine beard is recessive. </a:t>
            </a:r>
          </a:p>
          <a:p>
            <a:r>
              <a:rPr lang="en-US" altLang="en-US"/>
              <a:t>From “The World of Irises”, 1978, American Iris Society, ISBN-09601242-1-7,pg 93, 95</a:t>
            </a:r>
          </a:p>
          <a:p>
            <a:endParaRPr lang="en-US" altLang="en-US" sz="900"/>
          </a:p>
          <a:p>
            <a:endParaRPr lang="en-US"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E7799C-2BDD-43B7-BEE5-04CF43D0F941}" type="slidenum">
              <a:rPr lang="en-US" altLang="en-US"/>
              <a:pPr/>
              <a:t>74</a:t>
            </a:fld>
            <a:endParaRPr lang="en-US" alt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r>
              <a:rPr lang="en-US" altLang="en-US" sz="1400" dirty="0"/>
              <a:t>HM AIS 1945, AM AIS 1947, President's Cup 1949, DM 1950.</a:t>
            </a:r>
          </a:p>
          <a:p>
            <a:r>
              <a:rPr lang="en-US" altLang="en-US" sz="1400" dirty="0"/>
              <a:t>Annabel X Blue Zenith</a:t>
            </a:r>
          </a:p>
          <a:p>
            <a:r>
              <a:rPr lang="en-US" altLang="en-US" dirty="0"/>
              <a:t>From “The World of Irises”, 1978, American Iris Society, ISBN-09601242-1-7,pg 395</a:t>
            </a:r>
          </a:p>
          <a:p>
            <a:endParaRPr lang="en-US" altLang="en-US" dirty="0"/>
          </a:p>
          <a:p>
            <a:r>
              <a:rPr lang="en-US" altLang="en-US" dirty="0"/>
              <a:t>These numbers are for random chromosome pairing when only bivalents are formed and when traits genetic position is tightly linked to the kinetochore.  The kinetochore is the section of the chromosome that divides last and orients the dividing chromosome to opposite sides of the dividing cell.</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4665C9-F8C8-41DA-9C35-5F81BB8630EF}" type="slidenum">
              <a:rPr lang="en-US" altLang="en-US"/>
              <a:pPr/>
              <a:t>75</a:t>
            </a:fld>
            <a:endParaRPr lang="en-US" alt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r>
              <a:rPr lang="en-US" altLang="en-US" sz="800"/>
              <a:t>Purissima X Cloud Castle.</a:t>
            </a:r>
          </a:p>
          <a:p>
            <a:r>
              <a:rPr lang="en-US" altLang="en-US" sz="800"/>
              <a:t>Purissima almost never existed.  Purissima creator, William Mohr, died tragically in an auto accident.  Following his death, Sydney Mitchell took on all un-flowered Mohr seedlings as well as seeds.  Among the posthumous Mohr crop appeared Purissima.  Purissima is considered one of the most important Irises of the 20</a:t>
            </a:r>
            <a:r>
              <a:rPr lang="en-US" altLang="en-US" sz="800" baseline="30000"/>
              <a:t>th</a:t>
            </a:r>
            <a:r>
              <a:rPr lang="en-US" altLang="en-US" sz="800"/>
              <a:t> century.</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8EA2EA-8247-4FCA-BF94-FDB98443E423}" type="slidenum">
              <a:rPr lang="en-US" altLang="en-US"/>
              <a:pPr/>
              <a:t>76</a:t>
            </a:fld>
            <a:endParaRPr lang="en-US" alt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r>
              <a:rPr lang="en-US" altLang="en-US"/>
              <a:t>(Prairie Sunset x unknown) X Golden Age x unknown)H.C AIS 1942, HM AIS 1943, AM AIS 1945, DM AIS 1948.</a:t>
            </a:r>
          </a:p>
          <a:p>
            <a:r>
              <a:rPr lang="en-US" altLang="en-US"/>
              <a:t>From “The World of Irises”, 1978, American Iris Society, ISBN-09601242-1-7,pg 89</a:t>
            </a:r>
          </a:p>
          <a:p>
            <a:endParaRPr lang="en-US"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1E3EFB-B9A7-4C9C-83E4-CD522B46BDEF}" type="slidenum">
              <a:rPr lang="en-US" altLang="en-US"/>
              <a:pPr/>
              <a:t>77</a:t>
            </a:fld>
            <a:endParaRPr lang="en-US" alt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r>
              <a:rPr lang="en-US" altLang="en-US"/>
              <a:t>HM AIS 1944, AM AIS 1946, DM 1947. Wills 1943. </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02AB44-E16F-49FB-8723-5CBF49EEE41D}" type="slidenum">
              <a:rPr lang="en-US" altLang="en-US"/>
              <a:pPr/>
              <a:t>78</a:t>
            </a:fld>
            <a:endParaRPr lang="en-US" alt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r>
              <a:rPr lang="en-US" altLang="en-US" sz="1000"/>
              <a:t>William Mohr X R. seedling. HM 1942, AM 1944, DM 1945. Long 1942. </a:t>
            </a:r>
            <a:br>
              <a:rPr lang="en-US" altLang="en-US" sz="1000"/>
            </a:br>
            <a:endParaRPr lang="en-US" altLang="en-US" sz="1000"/>
          </a:p>
          <a:p>
            <a:endParaRPr lang="en-US"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0BE7D4-1969-499A-A911-B267B7D54BF1}" type="slidenum">
              <a:rPr lang="en-US" altLang="en-US"/>
              <a:pPr/>
              <a:t>79</a:t>
            </a:fld>
            <a:endParaRPr lang="en-US" altLang="en-US"/>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r>
              <a:rPr lang="en-US" altLang="en-US"/>
              <a:t>From “The World of Irises”, 1978, American Iris Society, ISBN-09601242-1-7,pg 86</a:t>
            </a:r>
          </a:p>
          <a:p>
            <a:endParaRPr lang="en-US"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C1199D-1D5A-40A1-93F6-BF3B452912BF}" type="slidenum">
              <a:rPr lang="en-US" altLang="en-US"/>
              <a:pPr/>
              <a:t>80</a:t>
            </a:fld>
            <a:endParaRPr lang="en-US" altLang="en-US"/>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r>
              <a:rPr lang="en-US" altLang="en-US" sz="900"/>
              <a:t>HM AIS 1935; AM AIS 1937, Dykes Medal 1938. Kirkland 1934</a:t>
            </a:r>
          </a:p>
          <a:p>
            <a:r>
              <a:rPr lang="en-US" altLang="en-US" sz="900"/>
              <a:t>From Bulletin of the AIS, No 239, October 1980, Article “Bloomin Rememberances” by Larry Gaulter</a:t>
            </a:r>
          </a:p>
          <a:p>
            <a:r>
              <a:rPr lang="en-US" altLang="en-US" sz="900"/>
              <a:t>The Sass brothers were known for their blends including this peachy-brown blend.  </a:t>
            </a:r>
          </a:p>
          <a:p>
            <a:endParaRPr lang="en-US" altLang="en-US" sz="90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755BE8-8E6E-4ED5-B0B4-8023AF831751}" type="slidenum">
              <a:rPr lang="en-US" altLang="en-US"/>
              <a:pPr/>
              <a:t>81</a:t>
            </a:fld>
            <a:endParaRPr lang="en-US" altLang="en-US"/>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r>
              <a:rPr lang="en-US" altLang="en-US"/>
              <a:t>(DOMINION sdlg X CONQUISTADOR sdlg) </a:t>
            </a:r>
          </a:p>
          <a:p>
            <a:r>
              <a:rPr lang="en-US" altLang="en-US"/>
              <a:t>From the World Iris Society and</a:t>
            </a:r>
          </a:p>
          <a:p>
            <a:r>
              <a:rPr lang="en-US" altLang="en-US"/>
              <a:t>From “The World of Irises”, 1978, American Iris Society, ISBN-09601242-1-7,pg 64</a:t>
            </a:r>
          </a:p>
          <a:p>
            <a:endParaRPr lang="en-US" altLang="en-US"/>
          </a:p>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Arial" panose="020B0604020202020204" pitchFamily="34" charset="0"/>
                <a:ea typeface="+mn-ea"/>
                <a:cs typeface="Arial" panose="020B0604020202020204" pitchFamily="34" charset="0"/>
              </a:rPr>
              <a:t>this tall bearded iris also captured the Wister Medal in 2018, an Award of Merit in 2014, and an Honorable Mention in 2012. This becomes the first Dykes Medal winning iris from an Idaho hybridizer.</a:t>
            </a:r>
            <a:endParaRPr lang="en-US" dirty="0"/>
          </a:p>
        </p:txBody>
      </p:sp>
      <p:sp>
        <p:nvSpPr>
          <p:cNvPr id="4" name="Slide Number Placeholder 3"/>
          <p:cNvSpPr>
            <a:spLocks noGrp="1"/>
          </p:cNvSpPr>
          <p:nvPr>
            <p:ph type="sldNum" sz="quarter" idx="5"/>
          </p:nvPr>
        </p:nvSpPr>
        <p:spPr/>
        <p:txBody>
          <a:bodyPr/>
          <a:lstStyle/>
          <a:p>
            <a:fld id="{81CE0C21-E891-4C54-94D5-AC8914B182B8}" type="slidenum">
              <a:rPr lang="en-US" altLang="en-US" smtClean="0"/>
              <a:pPr/>
              <a:t>9</a:t>
            </a:fld>
            <a:endParaRPr lang="en-US" altLang="en-US"/>
          </a:p>
        </p:txBody>
      </p:sp>
    </p:spTree>
    <p:extLst>
      <p:ext uri="{BB962C8B-B14F-4D97-AF65-F5344CB8AC3E}">
        <p14:creationId xmlns:p14="http://schemas.microsoft.com/office/powerpoint/2010/main" val="300002722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7E1FED-5331-4F08-8AC8-FFD07A7DAC9F}" type="slidenum">
              <a:rPr lang="en-US" altLang="en-US"/>
              <a:pPr/>
              <a:t>82</a:t>
            </a:fld>
            <a:endParaRPr lang="en-US" altLang="en-US"/>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r>
              <a:rPr lang="en-US" altLang="en-US"/>
              <a:t>H.C AIS 1942, HM AIS 1936, AM AIS 1939, DM AIS 1941.</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F7A679-15EC-4C69-8185-6EBDE00CF017}" type="slidenum">
              <a:rPr lang="en-US" altLang="en-US"/>
              <a:pPr/>
              <a:t>83</a:t>
            </a:fld>
            <a:endParaRPr lang="en-US" alt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r>
              <a:rPr lang="en-US" altLang="en-US" sz="1400"/>
              <a:t>HM 1937, AM 1938, DM 1940. Longfield 1936 go to pedigree </a:t>
            </a:r>
            <a:br>
              <a:rPr lang="en-US" altLang="en-US" sz="1400"/>
            </a:br>
            <a:endParaRPr lang="en-US" altLang="en-US" sz="1400"/>
          </a:p>
          <a:p>
            <a:r>
              <a:rPr lang="en-US" altLang="en-US"/>
              <a:t>From “The World of Irises”, 1978, American Iris Society, ISBN-09601242-1-7,pg 108</a:t>
            </a:r>
          </a:p>
          <a:p>
            <a:endParaRPr lang="en-US" altLang="en-US" sz="140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3E1C0F-7245-4F68-ACC2-CEE49AC6271B}" type="slidenum">
              <a:rPr lang="en-US" altLang="en-US"/>
              <a:pPr/>
              <a:t>84</a:t>
            </a:fld>
            <a:endParaRPr lang="en-US" altLang="en-US"/>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r>
              <a:rPr lang="en-US" altLang="en-US" sz="1000"/>
              <a:t>Dauntless X mixed pollen. HM 1934, AM 1936, DM 1939. Gage 1935 </a:t>
            </a:r>
            <a:br>
              <a:rPr lang="en-US" altLang="en-US" sz="1000"/>
            </a:br>
            <a:endParaRPr lang="en-US" altLang="en-US" sz="100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7F50C6-7343-4782-8C02-96F34ABE96D6}" type="slidenum">
              <a:rPr lang="en-US" altLang="en-US"/>
              <a:pPr/>
              <a:t>85</a:t>
            </a:fld>
            <a:endParaRPr lang="en-US" altLang="en-US"/>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r>
              <a:rPr lang="en-US" altLang="en-US" sz="900"/>
              <a:t>HM AIS 1935; AM AIS 1937, Dykes Medal 1938. Kirkland 1934. Hybridized in Tennessee</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1C1332-5FF8-4C5B-9B9D-48324A821DF7}" type="slidenum">
              <a:rPr lang="en-US" altLang="en-US"/>
              <a:pPr/>
              <a:t>86</a:t>
            </a:fld>
            <a:endParaRPr lang="en-US" alt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r>
              <a:rPr lang="en-US" altLang="en-US"/>
              <a:t>From Tall Talk, September 2000, “Irises that Shaped Twentieth Century Developments”, Phil Edinger</a:t>
            </a:r>
          </a:p>
          <a:p>
            <a:r>
              <a:rPr lang="en-US" altLang="en-US"/>
              <a:t>HM 1933, AM 1935, DM 1937. </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425B9C-F306-498B-BD3A-209560539D5E}" type="slidenum">
              <a:rPr lang="en-US" altLang="en-US"/>
              <a:pPr/>
              <a:t>87</a:t>
            </a:fld>
            <a:endParaRPr lang="en-US" alt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r>
              <a:rPr lang="en-US" altLang="en-US" dirty="0"/>
              <a:t>AM AIS 1933, Dykes Medal 1935. Washington 1931 </a:t>
            </a:r>
          </a:p>
          <a:p>
            <a:r>
              <a:rPr lang="en-US" altLang="en-US" dirty="0" err="1"/>
              <a:t>Dejazet</a:t>
            </a:r>
            <a:r>
              <a:rPr lang="en-US" altLang="en-US" dirty="0"/>
              <a:t> X </a:t>
            </a:r>
            <a:r>
              <a:rPr lang="en-US" altLang="en-US" dirty="0" err="1"/>
              <a:t>Sherbert</a:t>
            </a:r>
            <a:r>
              <a:rPr lang="en-US" altLang="en-US" dirty="0"/>
              <a:t> </a:t>
            </a:r>
          </a:p>
          <a:p>
            <a:r>
              <a:rPr lang="en-US" altLang="en-US" dirty="0"/>
              <a:t>Dauntless, Copper </a:t>
            </a:r>
            <a:r>
              <a:rPr lang="en-US" altLang="en-US" dirty="0" err="1"/>
              <a:t>Lustre</a:t>
            </a:r>
            <a:r>
              <a:rPr lang="en-US" altLang="en-US" dirty="0"/>
              <a:t>, Mary Geddes, and Chivalry - and, in 1978, Bride's Halo was hybridized in region 7.</a:t>
            </a:r>
          </a:p>
          <a:p>
            <a:r>
              <a:rPr lang="en-US" altLang="en-US" dirty="0"/>
              <a:t>From AIS Region 7 web site.</a:t>
            </a:r>
          </a:p>
          <a:p>
            <a:r>
              <a:rPr lang="en-US" altLang="en-US" dirty="0"/>
              <a:t>AIS Bulletin Winter 2008 “Wonder Women,</a:t>
            </a:r>
            <a:r>
              <a:rPr lang="en-US" altLang="en-US" baseline="0" dirty="0"/>
              <a:t> AIS Women Who Have Won the Dykes Medal”, </a:t>
            </a:r>
            <a:r>
              <a:rPr lang="en-US" altLang="en-US" baseline="0" dirty="0" err="1"/>
              <a:t>pg</a:t>
            </a:r>
            <a:r>
              <a:rPr lang="en-US" altLang="en-US" baseline="0" dirty="0"/>
              <a:t> 48</a:t>
            </a:r>
            <a:endParaRPr lang="en-US" altLang="en-US"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B233C4-C2E7-4457-845D-6FF17B2F6D60}" type="slidenum">
              <a:rPr lang="en-US" altLang="en-US"/>
              <a:pPr/>
              <a:t>88</a:t>
            </a:fld>
            <a:endParaRPr lang="en-US" altLang="en-US"/>
          </a:p>
        </p:txBody>
      </p:sp>
      <p:sp>
        <p:nvSpPr>
          <p:cNvPr id="379906" name="Rectangle 2"/>
          <p:cNvSpPr>
            <a:spLocks noGrp="1" noRot="1" noChangeAspect="1" noChangeArrowheads="1" noTextEdit="1"/>
          </p:cNvSpPr>
          <p:nvPr>
            <p:ph type="sldImg"/>
          </p:nvPr>
        </p:nvSpPr>
        <p:spPr>
          <a:ln/>
        </p:spPr>
      </p:sp>
      <p:sp>
        <p:nvSpPr>
          <p:cNvPr id="379907" name="Rectangle 3"/>
          <p:cNvSpPr>
            <a:spLocks noGrp="1" noChangeArrowheads="1"/>
          </p:cNvSpPr>
          <p:nvPr>
            <p:ph type="body" idx="1"/>
          </p:nvPr>
        </p:nvSpPr>
        <p:spPr/>
        <p:txBody>
          <a:bodyPr/>
          <a:lstStyle/>
          <a:p>
            <a:r>
              <a:rPr lang="en-US" altLang="en-US" dirty="0"/>
              <a:t>AM AIS 1933, Dykes Medal 1935. Washington 1931 </a:t>
            </a:r>
          </a:p>
          <a:p>
            <a:r>
              <a:rPr lang="en-US" altLang="en-US" dirty="0" err="1"/>
              <a:t>Dejazet</a:t>
            </a:r>
            <a:r>
              <a:rPr lang="en-US" altLang="en-US" dirty="0"/>
              <a:t> X </a:t>
            </a:r>
            <a:r>
              <a:rPr lang="en-US" altLang="en-US" dirty="0" err="1"/>
              <a:t>Sherbert</a:t>
            </a:r>
            <a:r>
              <a:rPr lang="en-US" altLang="en-US" dirty="0"/>
              <a:t> </a:t>
            </a:r>
          </a:p>
          <a:p>
            <a:r>
              <a:rPr lang="en-US" altLang="en-US" dirty="0"/>
              <a:t>Dauntless, Copper </a:t>
            </a:r>
            <a:r>
              <a:rPr lang="en-US" altLang="en-US" dirty="0" err="1"/>
              <a:t>Lustre</a:t>
            </a:r>
            <a:r>
              <a:rPr lang="en-US" altLang="en-US" dirty="0"/>
              <a:t>, Mary Geddes, and Chivalry - and, in 1978, Bride's Halo was hybridized in region 7.</a:t>
            </a:r>
          </a:p>
          <a:p>
            <a:r>
              <a:rPr lang="en-US" altLang="en-US" dirty="0"/>
              <a:t>From AIS Region 7 web site.</a:t>
            </a: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20F480-20E9-43DB-80D4-D35AE00D3140}" type="slidenum">
              <a:rPr lang="en-US" altLang="en-US"/>
              <a:pPr/>
              <a:t>89</a:t>
            </a:fld>
            <a:endParaRPr lang="en-US" altLang="en-US"/>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r>
              <a:rPr lang="en-US" altLang="en-US" dirty="0"/>
              <a:t>(Ayres red seedling x (</a:t>
            </a:r>
            <a:r>
              <a:rPr lang="en-US" altLang="en-US" dirty="0" err="1"/>
              <a:t>Loute</a:t>
            </a:r>
            <a:r>
              <a:rPr lang="en-US" altLang="en-US" dirty="0"/>
              <a:t> x I. </a:t>
            </a:r>
            <a:r>
              <a:rPr lang="en-US" altLang="en-US" dirty="0" err="1"/>
              <a:t>mesopotamica</a:t>
            </a:r>
            <a:r>
              <a:rPr lang="en-US" altLang="en-US" dirty="0"/>
              <a:t>)) X Dauntless. HM AIS 1932; Dykes Medal 1933. Ayres 1932. </a:t>
            </a:r>
            <a:br>
              <a:rPr lang="en-US" altLang="en-US" dirty="0"/>
            </a:br>
            <a:endParaRPr lang="en-US" altLang="en-US" dirty="0"/>
          </a:p>
          <a:p>
            <a:r>
              <a:rPr lang="en-US" altLang="en-US" dirty="0"/>
              <a:t>From Tall Talk, September 2000, “Irises that Shaped Twentieth Century Developments”, Phil </a:t>
            </a:r>
            <a:r>
              <a:rPr lang="en-US" altLang="en-US" dirty="0" err="1"/>
              <a:t>Edinger</a:t>
            </a:r>
            <a:endParaRPr lang="en-US" altLang="en-US" dirty="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726D3C-C848-431F-90EF-C3B95C49BDC9}" type="slidenum">
              <a:rPr lang="en-US" altLang="en-US"/>
              <a:pPr/>
              <a:t>90</a:t>
            </a:fld>
            <a:endParaRPr lang="en-US" altLang="en-US"/>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r>
              <a:rPr lang="en-US" altLang="en-US"/>
              <a:t>HM AIS 1931; Dykes Medal 1930. H. P. Sass 1929 </a:t>
            </a:r>
            <a:br>
              <a:rPr lang="en-US" altLang="en-US"/>
            </a:br>
            <a:r>
              <a:rPr lang="en-US" altLang="en-US"/>
              <a:t>From “The World of Irises”, 1978, American Iris Society, ISBN-09601242-1-7,pg 56</a:t>
            </a:r>
          </a:p>
          <a:p>
            <a:endParaRPr lang="en-US" alt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01A8AA-7319-4D85-A2AD-6CE2F9982ADC}" type="slidenum">
              <a:rPr lang="en-US" altLang="en-US"/>
              <a:pPr/>
              <a:t>91</a:t>
            </a:fld>
            <a:endParaRPr lang="en-US" altLang="en-US"/>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r>
              <a:rPr lang="en-US" altLang="en-US" dirty="0"/>
              <a:t>Cardinal X Rose Madder. Connell 1929. </a:t>
            </a:r>
            <a:br>
              <a:rPr lang="en-US" altLang="en-US" dirty="0"/>
            </a:br>
            <a:endParaRPr lang="en-US" altLang="en-US" dirty="0"/>
          </a:p>
          <a:p>
            <a:r>
              <a:rPr lang="en-US" altLang="en-US" dirty="0"/>
              <a:t>From “The World of Irises”, 1978, American Iris Society, ISBN-09601242-1-7,pg 77</a:t>
            </a:r>
          </a:p>
          <a:p>
            <a:endParaRPr lang="en-US" altLang="en-US" dirty="0"/>
          </a:p>
          <a:p>
            <a:r>
              <a:rPr lang="en-US" altLang="en-US" sz="1200" dirty="0"/>
              <a:t>Many early DM were hybridized in Tennessee.  This region was the center of hybridizing before the large commercial iris gardens on the west coast came into being.   The iris is the state flower of Tennessee, although the Tennesseans aren’t in agreement as to </a:t>
            </a:r>
            <a:r>
              <a:rPr lang="en-US" altLang="en-US" sz="1200" i="1" dirty="0"/>
              <a:t>which</a:t>
            </a:r>
            <a:r>
              <a:rPr lang="en-US" altLang="en-US" sz="1200" dirty="0"/>
              <a:t> iris! </a:t>
            </a:r>
            <a:endParaRPr lang="en-US" altLang="en-US" dirty="0"/>
          </a:p>
          <a:p>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D082C5-BDAE-490A-9B2B-148BED03D2D5}" type="slidenum">
              <a:rPr lang="en-US" altLang="en-US"/>
              <a:pPr/>
              <a:t>11</a:t>
            </a:fld>
            <a:endParaRPr lang="en-US" altLang="en-US"/>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p:txBody>
          <a:bodyPr/>
          <a:lstStyle/>
          <a:p>
            <a:r>
              <a:rPr lang="en-US" sz="1200" b="0" i="0" kern="1200" dirty="0">
                <a:solidFill>
                  <a:schemeClr val="tx1"/>
                </a:solidFill>
                <a:effectLst/>
                <a:latin typeface="Arial" panose="020B0604020202020204" pitchFamily="34" charset="0"/>
                <a:ea typeface="+mn-ea"/>
                <a:cs typeface="Arial" panose="020B0604020202020204" pitchFamily="34" charset="0"/>
              </a:rPr>
              <a:t> Honorable Mention 2010, </a:t>
            </a:r>
            <a:r>
              <a:rPr lang="en-US" sz="1200" b="0" i="0" u="none" strike="noStrike" kern="1200" dirty="0">
                <a:solidFill>
                  <a:schemeClr val="tx1"/>
                </a:solidFill>
                <a:effectLst/>
                <a:latin typeface="Arial" panose="020B0604020202020204" pitchFamily="34" charset="0"/>
                <a:ea typeface="+mn-ea"/>
                <a:cs typeface="Arial" panose="020B0604020202020204" pitchFamily="34" charset="0"/>
                <a:hlinkClick r:id="rId3"/>
              </a:rPr>
              <a:t>Award of Merit 2012</a:t>
            </a:r>
            <a:r>
              <a:rPr lang="en-US" sz="1200" b="0" i="0" kern="1200" dirty="0">
                <a:solidFill>
                  <a:schemeClr val="tx1"/>
                </a:solidFill>
                <a:effectLst/>
                <a:latin typeface="Arial" panose="020B0604020202020204" pitchFamily="34" charset="0"/>
                <a:ea typeface="+mn-ea"/>
                <a:cs typeface="Arial" panose="020B0604020202020204" pitchFamily="34" charset="0"/>
              </a:rPr>
              <a:t>, </a:t>
            </a:r>
            <a:r>
              <a:rPr lang="en-US" sz="1200" b="0" i="0" u="none" strike="noStrike" kern="1200" dirty="0">
                <a:solidFill>
                  <a:schemeClr val="tx1"/>
                </a:solidFill>
                <a:effectLst/>
                <a:latin typeface="Arial" panose="020B0604020202020204" pitchFamily="34" charset="0"/>
                <a:ea typeface="+mn-ea"/>
                <a:cs typeface="Arial" panose="020B0604020202020204" pitchFamily="34" charset="0"/>
                <a:hlinkClick r:id="rId4"/>
              </a:rPr>
              <a:t>Wister Medal 2014</a:t>
            </a:r>
            <a:r>
              <a:rPr lang="en-US" sz="1200" b="0" i="0" kern="1200" dirty="0">
                <a:solidFill>
                  <a:schemeClr val="tx1"/>
                </a:solidFill>
                <a:effectLst/>
                <a:latin typeface="Arial" panose="020B0604020202020204" pitchFamily="34" charset="0"/>
                <a:ea typeface="+mn-ea"/>
                <a:cs typeface="Arial" panose="020B0604020202020204" pitchFamily="34" charset="0"/>
              </a:rPr>
              <a:t>, </a:t>
            </a:r>
            <a:r>
              <a:rPr lang="en-US" sz="1200" b="0" i="0" u="none" strike="noStrike" kern="1200" dirty="0">
                <a:solidFill>
                  <a:schemeClr val="tx1"/>
                </a:solidFill>
                <a:effectLst/>
                <a:latin typeface="Arial" panose="020B0604020202020204" pitchFamily="34" charset="0"/>
                <a:ea typeface="+mn-ea"/>
                <a:cs typeface="Arial" panose="020B0604020202020204" pitchFamily="34" charset="0"/>
                <a:hlinkClick r:id="rId5"/>
              </a:rPr>
              <a:t>American Dykes Medal 2017</a:t>
            </a:r>
            <a:endParaRPr lang="en-US" altLang="en-US" dirty="0"/>
          </a:p>
        </p:txBody>
      </p:sp>
    </p:spTree>
    <p:extLst>
      <p:ext uri="{BB962C8B-B14F-4D97-AF65-F5344CB8AC3E}">
        <p14:creationId xmlns:p14="http://schemas.microsoft.com/office/powerpoint/2010/main" val="163745292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62A5C6-BBC9-4AFC-BC03-33585B9DEEF4}" type="slidenum">
              <a:rPr lang="en-US" altLang="en-US"/>
              <a:pPr/>
              <a:t>92</a:t>
            </a:fld>
            <a:endParaRPr lang="en-US" altLang="en-US"/>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r>
              <a:rPr lang="en-US" altLang="en-US"/>
              <a:t>From “The World of Irises”, 1978, American Iris Society, ISBN-09601242-1-7,pg 56</a:t>
            </a:r>
          </a:p>
          <a:p>
            <a:endParaRPr lang="en-US" alt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1D4D00-A8EB-45C9-81A8-7F820F5D4104}" type="slidenum">
              <a:rPr lang="en-US" altLang="en-US"/>
              <a:pPr/>
              <a:t>93</a:t>
            </a:fld>
            <a:endParaRPr lang="en-US" altLang="en-US"/>
          </a:p>
        </p:txBody>
      </p:sp>
      <p:sp>
        <p:nvSpPr>
          <p:cNvPr id="375810" name="Rectangle 2"/>
          <p:cNvSpPr>
            <a:spLocks noGrp="1" noRot="1" noChangeAspect="1" noChangeArrowheads="1" noTextEdit="1"/>
          </p:cNvSpPr>
          <p:nvPr>
            <p:ph type="sldImg"/>
          </p:nvPr>
        </p:nvSpPr>
        <p:spPr>
          <a:ln/>
        </p:spPr>
      </p:sp>
      <p:sp>
        <p:nvSpPr>
          <p:cNvPr id="37581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05A12F-F100-4077-B847-4CA4C5A111D1}" type="slidenum">
              <a:rPr lang="en-US" altLang="en-US"/>
              <a:pPr/>
              <a:t>94</a:t>
            </a:fld>
            <a:endParaRPr lang="en-US" altLang="en-US"/>
          </a:p>
        </p:txBody>
      </p:sp>
      <p:sp>
        <p:nvSpPr>
          <p:cNvPr id="377858" name="Rectangle 2"/>
          <p:cNvSpPr>
            <a:spLocks noGrp="1" noRot="1" noChangeAspect="1" noChangeArrowheads="1" noTextEdit="1"/>
          </p:cNvSpPr>
          <p:nvPr>
            <p:ph type="sldImg"/>
          </p:nvPr>
        </p:nvSpPr>
        <p:spPr>
          <a:ln/>
        </p:spPr>
      </p:sp>
      <p:sp>
        <p:nvSpPr>
          <p:cNvPr id="37785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C68487-B061-4BC3-9191-682E8E7E7EBC}" type="slidenum">
              <a:rPr lang="en-US" altLang="en-US"/>
              <a:pPr/>
              <a:t>95</a:t>
            </a:fld>
            <a:endParaRPr lang="en-US" alt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r>
              <a:rPr lang="en-US" altLang="en-US"/>
              <a:t>From http://en.wikipedia.org/wiki/Codominant#Simple_dominance_or_complete_dominance</a:t>
            </a:r>
          </a:p>
          <a:p>
            <a:endParaRPr lang="en-US" altLang="en-US"/>
          </a:p>
          <a:p>
            <a:r>
              <a:rPr lang="en-US" altLang="en-US"/>
              <a:t>An </a:t>
            </a:r>
            <a:r>
              <a:rPr lang="en-US" altLang="en-US" b="1"/>
              <a:t>allele</a:t>
            </a:r>
            <a:r>
              <a:rPr lang="en-US" altLang="en-US"/>
              <a:t> (</a:t>
            </a:r>
            <a:r>
              <a:rPr lang="en-US" altLang="en-US">
                <a:hlinkClick r:id="rId3" tooltip="Help:Pronunciation"/>
              </a:rPr>
              <a:t>pronounced</a:t>
            </a:r>
            <a:r>
              <a:rPr lang="en-US" altLang="en-US"/>
              <a:t> /əˈliːl/ (US), /ˈæliːl/ (UK)) is a viable </a:t>
            </a:r>
            <a:r>
              <a:rPr lang="en-US" altLang="en-US">
                <a:hlinkClick r:id="rId4" tooltip="DNA"/>
              </a:rPr>
              <a:t>DNA</a:t>
            </a:r>
            <a:r>
              <a:rPr lang="en-US" altLang="en-US"/>
              <a:t> (deoxyribonucleic acid) coding that occupies a given </a:t>
            </a:r>
            <a:r>
              <a:rPr lang="en-US" altLang="en-US">
                <a:hlinkClick r:id="rId5" tooltip="Locus (genetics)"/>
              </a:rPr>
              <a:t>locus</a:t>
            </a:r>
            <a:r>
              <a:rPr lang="en-US" altLang="en-US"/>
              <a:t> (position) on a </a:t>
            </a:r>
            <a:r>
              <a:rPr lang="en-US" altLang="en-US">
                <a:hlinkClick r:id="rId6" tooltip="Chromosome"/>
              </a:rPr>
              <a:t>chromosome</a:t>
            </a:r>
            <a:r>
              <a:rPr lang="en-US" altLang="en-US"/>
              <a:t>. Usually alleles are sequences that code for a </a:t>
            </a:r>
            <a:r>
              <a:rPr lang="en-US" altLang="en-US">
                <a:hlinkClick r:id="rId7" tooltip="Gene"/>
              </a:rPr>
              <a:t>gene</a:t>
            </a:r>
            <a:r>
              <a:rPr lang="en-US" altLang="en-US"/>
              <a:t>, but sometimes the term is used to refer to a non-gene sequence. An individual's </a:t>
            </a:r>
            <a:r>
              <a:rPr lang="en-US" altLang="en-US">
                <a:hlinkClick r:id="rId8" tooltip="Genotype"/>
              </a:rPr>
              <a:t>genotype</a:t>
            </a:r>
            <a:r>
              <a:rPr lang="en-US" altLang="en-US"/>
              <a:t> for that gene is the set of alleles it happens to possess. In a </a:t>
            </a:r>
            <a:r>
              <a:rPr lang="en-US" altLang="en-US">
                <a:hlinkClick r:id="rId9" tooltip="Diploid"/>
              </a:rPr>
              <a:t>diploid</a:t>
            </a:r>
            <a:r>
              <a:rPr lang="en-US" altLang="en-US"/>
              <a:t> organism, one that has two copies of each chromosome, two alleles make up the individual's genotype. The word came from Greek αλληλος = "each other".</a:t>
            </a:r>
          </a:p>
          <a:p>
            <a:r>
              <a:rPr lang="en-US" altLang="en-US"/>
              <a:t>An example is the gene for blossom colour in many species of </a:t>
            </a:r>
            <a:r>
              <a:rPr lang="en-US" altLang="en-US">
                <a:hlinkClick r:id="rId10" tooltip="Flower"/>
              </a:rPr>
              <a:t>flower</a:t>
            </a:r>
            <a:r>
              <a:rPr lang="en-US" altLang="en-US"/>
              <a:t> — a single gene controls the colour of the </a:t>
            </a:r>
            <a:r>
              <a:rPr lang="en-US" altLang="en-US">
                <a:hlinkClick r:id="rId11" tooltip="Petals"/>
              </a:rPr>
              <a:t>petals</a:t>
            </a:r>
            <a:r>
              <a:rPr lang="en-US" altLang="en-US"/>
              <a:t>, but there may be several different versions (or alleles) of the gene. One version might result in red petals, while another might result in white petals. The resulting colour of an individual flower will depend on which two alleles it possesses for the gene and how the two interact.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American Iris Society</a:t>
            </a:r>
          </a:p>
        </p:txBody>
      </p:sp>
      <p:sp>
        <p:nvSpPr>
          <p:cNvPr id="6" name="Slide Number Placeholder 5"/>
          <p:cNvSpPr>
            <a:spLocks noGrp="1"/>
          </p:cNvSpPr>
          <p:nvPr>
            <p:ph type="sldNum" sz="quarter" idx="12"/>
          </p:nvPr>
        </p:nvSpPr>
        <p:spPr/>
        <p:txBody>
          <a:bodyPr/>
          <a:lstStyle>
            <a:lvl1pPr>
              <a:defRPr/>
            </a:lvl1pPr>
          </a:lstStyle>
          <a:p>
            <a:fld id="{507A8D2D-03CF-4B37-AE57-23B31EF25D97}" type="slidenum">
              <a:rPr lang="en-US" altLang="en-US"/>
              <a:pPr/>
              <a:t>‹#›</a:t>
            </a:fld>
            <a:endParaRPr lang="en-US" altLang="en-US"/>
          </a:p>
        </p:txBody>
      </p:sp>
    </p:spTree>
    <p:extLst>
      <p:ext uri="{BB962C8B-B14F-4D97-AF65-F5344CB8AC3E}">
        <p14:creationId xmlns:p14="http://schemas.microsoft.com/office/powerpoint/2010/main" val="1372603404"/>
      </p:ext>
    </p:extLst>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American Iris Society</a:t>
            </a:r>
          </a:p>
        </p:txBody>
      </p:sp>
      <p:sp>
        <p:nvSpPr>
          <p:cNvPr id="6" name="Slide Number Placeholder 5"/>
          <p:cNvSpPr>
            <a:spLocks noGrp="1"/>
          </p:cNvSpPr>
          <p:nvPr>
            <p:ph type="sldNum" sz="quarter" idx="12"/>
          </p:nvPr>
        </p:nvSpPr>
        <p:spPr/>
        <p:txBody>
          <a:bodyPr/>
          <a:lstStyle>
            <a:lvl1pPr>
              <a:defRPr/>
            </a:lvl1pPr>
          </a:lstStyle>
          <a:p>
            <a:fld id="{2656AA3E-1E14-476E-9AD9-341E2C4BF2F4}" type="slidenum">
              <a:rPr lang="en-US" altLang="en-US"/>
              <a:pPr/>
              <a:t>‹#›</a:t>
            </a:fld>
            <a:endParaRPr lang="en-US" altLang="en-US"/>
          </a:p>
        </p:txBody>
      </p:sp>
    </p:spTree>
    <p:extLst>
      <p:ext uri="{BB962C8B-B14F-4D97-AF65-F5344CB8AC3E}">
        <p14:creationId xmlns:p14="http://schemas.microsoft.com/office/powerpoint/2010/main" val="3441504176"/>
      </p:ext>
    </p:extLst>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9950" y="0"/>
            <a:ext cx="1924050" cy="6324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7800" y="0"/>
            <a:ext cx="5619750" cy="63246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American Iris Society</a:t>
            </a:r>
          </a:p>
        </p:txBody>
      </p:sp>
      <p:sp>
        <p:nvSpPr>
          <p:cNvPr id="6" name="Slide Number Placeholder 5"/>
          <p:cNvSpPr>
            <a:spLocks noGrp="1"/>
          </p:cNvSpPr>
          <p:nvPr>
            <p:ph type="sldNum" sz="quarter" idx="12"/>
          </p:nvPr>
        </p:nvSpPr>
        <p:spPr/>
        <p:txBody>
          <a:bodyPr/>
          <a:lstStyle>
            <a:lvl1pPr>
              <a:defRPr/>
            </a:lvl1pPr>
          </a:lstStyle>
          <a:p>
            <a:fld id="{B0FBD91B-6EDF-437B-B7B6-0F8262D5ED27}" type="slidenum">
              <a:rPr lang="en-US" altLang="en-US"/>
              <a:pPr/>
              <a:t>‹#›</a:t>
            </a:fld>
            <a:endParaRPr lang="en-US" altLang="en-US"/>
          </a:p>
        </p:txBody>
      </p:sp>
    </p:spTree>
    <p:extLst>
      <p:ext uri="{BB962C8B-B14F-4D97-AF65-F5344CB8AC3E}">
        <p14:creationId xmlns:p14="http://schemas.microsoft.com/office/powerpoint/2010/main" val="2972530648"/>
      </p:ext>
    </p:extLst>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7696200" cy="1143000"/>
          </a:xfrm>
        </p:spPr>
        <p:txBody>
          <a:bodyPr/>
          <a:lstStyle/>
          <a:p>
            <a:r>
              <a:rPr lang="en-US"/>
              <a:t>Click to edit Master title style</a:t>
            </a:r>
          </a:p>
        </p:txBody>
      </p:sp>
      <p:sp>
        <p:nvSpPr>
          <p:cNvPr id="3" name="Content Placeholder 2"/>
          <p:cNvSpPr>
            <a:spLocks noGrp="1"/>
          </p:cNvSpPr>
          <p:nvPr>
            <p:ph sz="half" idx="1"/>
          </p:nvPr>
        </p:nvSpPr>
        <p:spPr>
          <a:xfrm>
            <a:off x="4648200" y="1524000"/>
            <a:ext cx="2171700" cy="4800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72300" y="1524000"/>
            <a:ext cx="2171700" cy="4800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066800" y="6629400"/>
            <a:ext cx="2133600" cy="228600"/>
          </a:xfrm>
        </p:spPr>
        <p:txBody>
          <a:bodyPr/>
          <a:lstStyle>
            <a:lvl1pPr>
              <a:defRPr/>
            </a:lvl1pPr>
          </a:lstStyle>
          <a:p>
            <a:endParaRPr lang="en-US" altLang="en-US"/>
          </a:p>
        </p:txBody>
      </p:sp>
      <p:sp>
        <p:nvSpPr>
          <p:cNvPr id="6" name="Footer Placeholder 5"/>
          <p:cNvSpPr>
            <a:spLocks noGrp="1"/>
          </p:cNvSpPr>
          <p:nvPr>
            <p:ph type="ftr" sz="quarter" idx="11"/>
          </p:nvPr>
        </p:nvSpPr>
        <p:spPr>
          <a:xfrm>
            <a:off x="3048000" y="6553200"/>
            <a:ext cx="2895600" cy="304800"/>
          </a:xfrm>
        </p:spPr>
        <p:txBody>
          <a:bodyPr/>
          <a:lstStyle>
            <a:lvl1pPr>
              <a:defRPr/>
            </a:lvl1pPr>
          </a:lstStyle>
          <a:p>
            <a:r>
              <a:rPr lang="en-US" altLang="en-US"/>
              <a:t>American Iris Society</a:t>
            </a:r>
          </a:p>
        </p:txBody>
      </p:sp>
      <p:sp>
        <p:nvSpPr>
          <p:cNvPr id="7" name="Slide Number Placeholder 6"/>
          <p:cNvSpPr>
            <a:spLocks noGrp="1"/>
          </p:cNvSpPr>
          <p:nvPr>
            <p:ph type="sldNum" sz="quarter" idx="12"/>
          </p:nvPr>
        </p:nvSpPr>
        <p:spPr>
          <a:xfrm>
            <a:off x="0" y="6457950"/>
            <a:ext cx="838200" cy="400050"/>
          </a:xfrm>
        </p:spPr>
        <p:txBody>
          <a:bodyPr/>
          <a:lstStyle>
            <a:lvl1pPr>
              <a:defRPr/>
            </a:lvl1pPr>
          </a:lstStyle>
          <a:p>
            <a:fld id="{E5426149-7848-46B8-9D4B-C4F75DDAEA54}" type="slidenum">
              <a:rPr lang="en-US" altLang="en-US"/>
              <a:pPr/>
              <a:t>‹#›</a:t>
            </a:fld>
            <a:endParaRPr lang="en-US" altLang="en-US"/>
          </a:p>
        </p:txBody>
      </p:sp>
    </p:spTree>
    <p:extLst>
      <p:ext uri="{BB962C8B-B14F-4D97-AF65-F5344CB8AC3E}">
        <p14:creationId xmlns:p14="http://schemas.microsoft.com/office/powerpoint/2010/main" val="3881600437"/>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American Iris Society</a:t>
            </a:r>
          </a:p>
        </p:txBody>
      </p:sp>
      <p:sp>
        <p:nvSpPr>
          <p:cNvPr id="6" name="Slide Number Placeholder 5"/>
          <p:cNvSpPr>
            <a:spLocks noGrp="1"/>
          </p:cNvSpPr>
          <p:nvPr>
            <p:ph type="sldNum" sz="quarter" idx="12"/>
          </p:nvPr>
        </p:nvSpPr>
        <p:spPr/>
        <p:txBody>
          <a:bodyPr/>
          <a:lstStyle>
            <a:lvl1pPr>
              <a:defRPr/>
            </a:lvl1pPr>
          </a:lstStyle>
          <a:p>
            <a:fld id="{D99B6C30-DE45-4946-8118-E3D2EB527B59}" type="slidenum">
              <a:rPr lang="en-US" altLang="en-US"/>
              <a:pPr/>
              <a:t>‹#›</a:t>
            </a:fld>
            <a:endParaRPr lang="en-US" altLang="en-US"/>
          </a:p>
        </p:txBody>
      </p:sp>
    </p:spTree>
    <p:extLst>
      <p:ext uri="{BB962C8B-B14F-4D97-AF65-F5344CB8AC3E}">
        <p14:creationId xmlns:p14="http://schemas.microsoft.com/office/powerpoint/2010/main" val="506145982"/>
      </p:ext>
    </p:extLst>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American Iris Society</a:t>
            </a:r>
          </a:p>
        </p:txBody>
      </p:sp>
      <p:sp>
        <p:nvSpPr>
          <p:cNvPr id="6" name="Slide Number Placeholder 5"/>
          <p:cNvSpPr>
            <a:spLocks noGrp="1"/>
          </p:cNvSpPr>
          <p:nvPr>
            <p:ph type="sldNum" sz="quarter" idx="12"/>
          </p:nvPr>
        </p:nvSpPr>
        <p:spPr/>
        <p:txBody>
          <a:bodyPr/>
          <a:lstStyle>
            <a:lvl1pPr>
              <a:defRPr/>
            </a:lvl1pPr>
          </a:lstStyle>
          <a:p>
            <a:fld id="{B4220575-3E4E-4E01-BD6F-B09FFBA5BBCF}" type="slidenum">
              <a:rPr lang="en-US" altLang="en-US"/>
              <a:pPr/>
              <a:t>‹#›</a:t>
            </a:fld>
            <a:endParaRPr lang="en-US" altLang="en-US"/>
          </a:p>
        </p:txBody>
      </p:sp>
    </p:spTree>
    <p:extLst>
      <p:ext uri="{BB962C8B-B14F-4D97-AF65-F5344CB8AC3E}">
        <p14:creationId xmlns:p14="http://schemas.microsoft.com/office/powerpoint/2010/main" val="3192600579"/>
      </p:ext>
    </p:extLst>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648200" y="1524000"/>
            <a:ext cx="2171700" cy="4800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72300" y="1524000"/>
            <a:ext cx="2171700" cy="4800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American Iris Society</a:t>
            </a:r>
          </a:p>
        </p:txBody>
      </p:sp>
      <p:sp>
        <p:nvSpPr>
          <p:cNvPr id="7" name="Slide Number Placeholder 6"/>
          <p:cNvSpPr>
            <a:spLocks noGrp="1"/>
          </p:cNvSpPr>
          <p:nvPr>
            <p:ph type="sldNum" sz="quarter" idx="12"/>
          </p:nvPr>
        </p:nvSpPr>
        <p:spPr/>
        <p:txBody>
          <a:bodyPr/>
          <a:lstStyle>
            <a:lvl1pPr>
              <a:defRPr/>
            </a:lvl1pPr>
          </a:lstStyle>
          <a:p>
            <a:fld id="{96467BC3-CE9F-41CD-A624-F9409F9A9004}" type="slidenum">
              <a:rPr lang="en-US" altLang="en-US"/>
              <a:pPr/>
              <a:t>‹#›</a:t>
            </a:fld>
            <a:endParaRPr lang="en-US" altLang="en-US"/>
          </a:p>
        </p:txBody>
      </p:sp>
    </p:spTree>
    <p:extLst>
      <p:ext uri="{BB962C8B-B14F-4D97-AF65-F5344CB8AC3E}">
        <p14:creationId xmlns:p14="http://schemas.microsoft.com/office/powerpoint/2010/main" val="3123814080"/>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American Iris Society</a:t>
            </a:r>
          </a:p>
        </p:txBody>
      </p:sp>
      <p:sp>
        <p:nvSpPr>
          <p:cNvPr id="9" name="Slide Number Placeholder 8"/>
          <p:cNvSpPr>
            <a:spLocks noGrp="1"/>
          </p:cNvSpPr>
          <p:nvPr>
            <p:ph type="sldNum" sz="quarter" idx="12"/>
          </p:nvPr>
        </p:nvSpPr>
        <p:spPr/>
        <p:txBody>
          <a:bodyPr/>
          <a:lstStyle>
            <a:lvl1pPr>
              <a:defRPr/>
            </a:lvl1pPr>
          </a:lstStyle>
          <a:p>
            <a:fld id="{77038DDA-12F8-46AC-A10B-642DA4C4D96A}" type="slidenum">
              <a:rPr lang="en-US" altLang="en-US"/>
              <a:pPr/>
              <a:t>‹#›</a:t>
            </a:fld>
            <a:endParaRPr lang="en-US" altLang="en-US"/>
          </a:p>
        </p:txBody>
      </p:sp>
    </p:spTree>
    <p:extLst>
      <p:ext uri="{BB962C8B-B14F-4D97-AF65-F5344CB8AC3E}">
        <p14:creationId xmlns:p14="http://schemas.microsoft.com/office/powerpoint/2010/main" val="1544238411"/>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American Iris Society</a:t>
            </a:r>
          </a:p>
        </p:txBody>
      </p:sp>
      <p:sp>
        <p:nvSpPr>
          <p:cNvPr id="5" name="Slide Number Placeholder 4"/>
          <p:cNvSpPr>
            <a:spLocks noGrp="1"/>
          </p:cNvSpPr>
          <p:nvPr>
            <p:ph type="sldNum" sz="quarter" idx="12"/>
          </p:nvPr>
        </p:nvSpPr>
        <p:spPr/>
        <p:txBody>
          <a:bodyPr/>
          <a:lstStyle>
            <a:lvl1pPr>
              <a:defRPr/>
            </a:lvl1pPr>
          </a:lstStyle>
          <a:p>
            <a:fld id="{1F48F04C-A7B2-4F81-A756-46294DAC10AE}" type="slidenum">
              <a:rPr lang="en-US" altLang="en-US"/>
              <a:pPr/>
              <a:t>‹#›</a:t>
            </a:fld>
            <a:endParaRPr lang="en-US" altLang="en-US"/>
          </a:p>
        </p:txBody>
      </p:sp>
    </p:spTree>
    <p:extLst>
      <p:ext uri="{BB962C8B-B14F-4D97-AF65-F5344CB8AC3E}">
        <p14:creationId xmlns:p14="http://schemas.microsoft.com/office/powerpoint/2010/main" val="4141816247"/>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American Iris Society</a:t>
            </a:r>
          </a:p>
        </p:txBody>
      </p:sp>
      <p:sp>
        <p:nvSpPr>
          <p:cNvPr id="4" name="Slide Number Placeholder 3"/>
          <p:cNvSpPr>
            <a:spLocks noGrp="1"/>
          </p:cNvSpPr>
          <p:nvPr>
            <p:ph type="sldNum" sz="quarter" idx="12"/>
          </p:nvPr>
        </p:nvSpPr>
        <p:spPr/>
        <p:txBody>
          <a:bodyPr/>
          <a:lstStyle>
            <a:lvl1pPr>
              <a:defRPr/>
            </a:lvl1pPr>
          </a:lstStyle>
          <a:p>
            <a:fld id="{62D45925-37F6-4E43-B318-961C5DAF9D61}" type="slidenum">
              <a:rPr lang="en-US" altLang="en-US"/>
              <a:pPr/>
              <a:t>‹#›</a:t>
            </a:fld>
            <a:endParaRPr lang="en-US" altLang="en-US"/>
          </a:p>
        </p:txBody>
      </p:sp>
    </p:spTree>
    <p:extLst>
      <p:ext uri="{BB962C8B-B14F-4D97-AF65-F5344CB8AC3E}">
        <p14:creationId xmlns:p14="http://schemas.microsoft.com/office/powerpoint/2010/main" val="1653096609"/>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American Iris Society</a:t>
            </a:r>
          </a:p>
        </p:txBody>
      </p:sp>
      <p:sp>
        <p:nvSpPr>
          <p:cNvPr id="7" name="Slide Number Placeholder 6"/>
          <p:cNvSpPr>
            <a:spLocks noGrp="1"/>
          </p:cNvSpPr>
          <p:nvPr>
            <p:ph type="sldNum" sz="quarter" idx="12"/>
          </p:nvPr>
        </p:nvSpPr>
        <p:spPr/>
        <p:txBody>
          <a:bodyPr/>
          <a:lstStyle>
            <a:lvl1pPr>
              <a:defRPr/>
            </a:lvl1pPr>
          </a:lstStyle>
          <a:p>
            <a:fld id="{410956A5-5B5B-4494-BEF8-E293F431F1C8}" type="slidenum">
              <a:rPr lang="en-US" altLang="en-US"/>
              <a:pPr/>
              <a:t>‹#›</a:t>
            </a:fld>
            <a:endParaRPr lang="en-US" altLang="en-US"/>
          </a:p>
        </p:txBody>
      </p:sp>
    </p:spTree>
    <p:extLst>
      <p:ext uri="{BB962C8B-B14F-4D97-AF65-F5344CB8AC3E}">
        <p14:creationId xmlns:p14="http://schemas.microsoft.com/office/powerpoint/2010/main" val="592417336"/>
      </p:ext>
    </p:extLst>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American Iris Society</a:t>
            </a:r>
          </a:p>
        </p:txBody>
      </p:sp>
      <p:sp>
        <p:nvSpPr>
          <p:cNvPr id="7" name="Slide Number Placeholder 6"/>
          <p:cNvSpPr>
            <a:spLocks noGrp="1"/>
          </p:cNvSpPr>
          <p:nvPr>
            <p:ph type="sldNum" sz="quarter" idx="12"/>
          </p:nvPr>
        </p:nvSpPr>
        <p:spPr/>
        <p:txBody>
          <a:bodyPr/>
          <a:lstStyle>
            <a:lvl1pPr>
              <a:defRPr/>
            </a:lvl1pPr>
          </a:lstStyle>
          <a:p>
            <a:fld id="{5CF6EE8C-D426-4427-B4A9-0F1BE2C182B6}" type="slidenum">
              <a:rPr lang="en-US" altLang="en-US"/>
              <a:pPr/>
              <a:t>‹#›</a:t>
            </a:fld>
            <a:endParaRPr lang="en-US" altLang="en-US"/>
          </a:p>
        </p:txBody>
      </p:sp>
    </p:spTree>
    <p:extLst>
      <p:ext uri="{BB962C8B-B14F-4D97-AF65-F5344CB8AC3E}">
        <p14:creationId xmlns:p14="http://schemas.microsoft.com/office/powerpoint/2010/main" val="3880862812"/>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3121" name="Rectangle 17" descr="Oak"/>
          <p:cNvSpPr>
            <a:spLocks noChangeArrowheads="1"/>
          </p:cNvSpPr>
          <p:nvPr userDrawn="1"/>
        </p:nvSpPr>
        <p:spPr bwMode="auto">
          <a:xfrm>
            <a:off x="0" y="0"/>
            <a:ext cx="9144000" cy="1447800"/>
          </a:xfrm>
          <a:prstGeom prst="rect">
            <a:avLst/>
          </a:prstGeom>
          <a:blipFill dpi="0" rotWithShape="1">
            <a:blip r:embed="rId14"/>
            <a:srcRect/>
            <a:tile tx="0" ty="0" sx="100000" sy="100000" flip="none" algn="tl"/>
          </a:bli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03118" name="Rectangle 14" descr="Canvas"/>
          <p:cNvSpPr>
            <a:spLocks noChangeArrowheads="1"/>
          </p:cNvSpPr>
          <p:nvPr userDrawn="1"/>
        </p:nvSpPr>
        <p:spPr bwMode="auto">
          <a:xfrm>
            <a:off x="0" y="1219200"/>
            <a:ext cx="9144000" cy="5638800"/>
          </a:xfrm>
          <a:prstGeom prst="rect">
            <a:avLst/>
          </a:prstGeom>
          <a:blipFill dpi="0" rotWithShape="1">
            <a:blip r:embed="rId15"/>
            <a:srcRect/>
            <a:tile tx="0" ty="0" sx="100000" sy="100000" flip="none" algn="tl"/>
          </a:blipFill>
          <a:ln>
            <a:noFill/>
          </a:ln>
          <a:effectLst>
            <a:outerShdw dist="56796" dir="1593903" algn="ctr" rotWithShape="0">
              <a:schemeClr val="bg2"/>
            </a:outerShdw>
          </a:effectLst>
          <a:extLst>
            <a:ext uri="{91240B29-F687-4F45-9708-019B960494DF}">
              <a14:hiddenLine xmlns:a14="http://schemas.microsoft.com/office/drawing/2010/main" w="9525" algn="ctr">
                <a:solidFill>
                  <a:schemeClr val="tx1"/>
                </a:solidFill>
                <a:miter lim="800000"/>
                <a:headEnd/>
                <a:tailEnd/>
              </a14:hiddenLine>
            </a:ext>
          </a:extLst>
        </p:spPr>
        <p:txBody>
          <a:bodyPr anchor="ctr">
            <a:spAutoFit/>
          </a:bodyPr>
          <a:lstStyle/>
          <a:p>
            <a:endParaRPr lang="en-US"/>
          </a:p>
        </p:txBody>
      </p:sp>
      <p:sp>
        <p:nvSpPr>
          <p:cNvPr id="303111" name="Rectangle 7"/>
          <p:cNvSpPr>
            <a:spLocks noGrp="1" noChangeArrowheads="1"/>
          </p:cNvSpPr>
          <p:nvPr>
            <p:ph type="title"/>
          </p:nvPr>
        </p:nvSpPr>
        <p:spPr bwMode="auto">
          <a:xfrm>
            <a:off x="1447800" y="0"/>
            <a:ext cx="7696200" cy="1143000"/>
          </a:xfrm>
          <a:prstGeom prst="rect">
            <a:avLst/>
          </a:prstGeom>
          <a:noFill/>
          <a:ln>
            <a:noFill/>
          </a:ln>
          <a:effectLst>
            <a:outerShdw dist="63500" dir="2212194"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3112" name="Rectangle 8"/>
          <p:cNvSpPr>
            <a:spLocks noGrp="1" noChangeArrowheads="1"/>
          </p:cNvSpPr>
          <p:nvPr>
            <p:ph type="body" idx="1"/>
          </p:nvPr>
        </p:nvSpPr>
        <p:spPr bwMode="auto">
          <a:xfrm>
            <a:off x="4648200" y="1524000"/>
            <a:ext cx="4495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0"/>
            <a:r>
              <a:rPr lang="en-US" altLang="en-US"/>
              <a:t>Fifth level</a:t>
            </a:r>
          </a:p>
        </p:txBody>
      </p:sp>
      <p:sp>
        <p:nvSpPr>
          <p:cNvPr id="303113" name="Rectangle 9"/>
          <p:cNvSpPr>
            <a:spLocks noGrp="1" noChangeArrowheads="1"/>
          </p:cNvSpPr>
          <p:nvPr>
            <p:ph type="dt" sz="half" idx="2"/>
          </p:nvPr>
        </p:nvSpPr>
        <p:spPr bwMode="auto">
          <a:xfrm>
            <a:off x="1066800" y="6629400"/>
            <a:ext cx="2133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Aft>
                <a:spcPct val="0"/>
              </a:spcAft>
              <a:defRPr sz="1400" b="0"/>
            </a:lvl1pPr>
          </a:lstStyle>
          <a:p>
            <a:endParaRPr lang="en-US" altLang="en-US"/>
          </a:p>
        </p:txBody>
      </p:sp>
      <p:sp>
        <p:nvSpPr>
          <p:cNvPr id="303114" name="Rectangle 10"/>
          <p:cNvSpPr>
            <a:spLocks noGrp="1" noChangeArrowheads="1"/>
          </p:cNvSpPr>
          <p:nvPr>
            <p:ph type="ftr" sz="quarter" idx="3"/>
          </p:nvPr>
        </p:nvSpPr>
        <p:spPr bwMode="auto">
          <a:xfrm>
            <a:off x="3048000" y="6553200"/>
            <a:ext cx="2895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Aft>
                <a:spcPct val="0"/>
              </a:spcAft>
              <a:defRPr sz="1400" b="0">
                <a:solidFill>
                  <a:schemeClr val="bg2"/>
                </a:solidFill>
              </a:defRPr>
            </a:lvl1pPr>
          </a:lstStyle>
          <a:p>
            <a:r>
              <a:rPr lang="en-US" altLang="en-US"/>
              <a:t>American Iris Society</a:t>
            </a:r>
          </a:p>
        </p:txBody>
      </p:sp>
      <p:sp>
        <p:nvSpPr>
          <p:cNvPr id="303115" name="Rectangle 11"/>
          <p:cNvSpPr>
            <a:spLocks noGrp="1" noChangeArrowheads="1"/>
          </p:cNvSpPr>
          <p:nvPr>
            <p:ph type="sldNum" sz="quarter" idx="4"/>
          </p:nvPr>
        </p:nvSpPr>
        <p:spPr bwMode="auto">
          <a:xfrm>
            <a:off x="0" y="6457950"/>
            <a:ext cx="838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Aft>
                <a:spcPct val="0"/>
              </a:spcAft>
              <a:defRPr sz="1400" b="0"/>
            </a:lvl1pPr>
          </a:lstStyle>
          <a:p>
            <a:fld id="{D849DC21-D265-4B92-88C7-C0BCCD151E99}" type="slidenum">
              <a:rPr lang="en-US" altLang="en-US"/>
              <a:pPr/>
              <a:t>‹#›</a:t>
            </a:fld>
            <a:endParaRPr lang="en-US" altLang="en-US"/>
          </a:p>
        </p:txBody>
      </p:sp>
      <p:sp>
        <p:nvSpPr>
          <p:cNvPr id="303116" name="Rectangle 12"/>
          <p:cNvSpPr>
            <a:spLocks noChangeArrowheads="1"/>
          </p:cNvSpPr>
          <p:nvPr/>
        </p:nvSpPr>
        <p:spPr bwMode="auto">
          <a:xfrm>
            <a:off x="15240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a:spcAft>
                <a:spcPct val="0"/>
              </a:spcAft>
            </a:pPr>
            <a:endParaRPr lang="en-US" altLang="en-US" b="0">
              <a:latin typeface="Garamond" panose="02020404030301010803" pitchFamily="18" charset="0"/>
            </a:endParaRPr>
          </a:p>
        </p:txBody>
      </p:sp>
      <p:sp>
        <p:nvSpPr>
          <p:cNvPr id="303117" name="Rectangle 13"/>
          <p:cNvSpPr>
            <a:spLocks noChangeArrowheads="1"/>
          </p:cNvSpPr>
          <p:nvPr/>
        </p:nvSpPr>
        <p:spPr bwMode="auto">
          <a:xfrm>
            <a:off x="0" y="64008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r">
              <a:spcAft>
                <a:spcPct val="0"/>
              </a:spcAft>
            </a:pPr>
            <a:fld id="{D1532792-FAC9-4B42-8C6B-5BD3949CC7A5}" type="slidenum">
              <a:rPr lang="en-US" altLang="en-US" b="0">
                <a:latin typeface="Garamond" panose="02020404030301010803" pitchFamily="18" charset="0"/>
              </a:rPr>
              <a:pPr algn="r">
                <a:spcAft>
                  <a:spcPct val="0"/>
                </a:spcAft>
              </a:pPr>
              <a:t>‹#›</a:t>
            </a:fld>
            <a:endParaRPr lang="en-US" altLang="en-US" b="0">
              <a:latin typeface="Garamond" panose="02020404030301010803" pitchFamily="18" charset="0"/>
            </a:endParaRPr>
          </a:p>
        </p:txBody>
      </p:sp>
      <p:sp>
        <p:nvSpPr>
          <p:cNvPr id="303123" name="Line 19"/>
          <p:cNvSpPr>
            <a:spLocks noChangeShapeType="1"/>
          </p:cNvSpPr>
          <p:nvPr userDrawn="1"/>
        </p:nvSpPr>
        <p:spPr bwMode="auto">
          <a:xfrm>
            <a:off x="0" y="1219200"/>
            <a:ext cx="9144000" cy="0"/>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p:transition advClick="0"/>
  <p:hf sldNum="0" hdr="0" dt="0"/>
  <p:txStyles>
    <p:titleStyle>
      <a:lvl1pPr algn="ctr" rtl="0" fontAlgn="base">
        <a:spcBef>
          <a:spcPct val="0"/>
        </a:spcBef>
        <a:spcAft>
          <a:spcPct val="0"/>
        </a:spcAft>
        <a:defRPr sz="4400" b="1" kern="1200">
          <a:solidFill>
            <a:srgbClr val="FFDFAF"/>
          </a:solidFill>
          <a:latin typeface="+mj-lt"/>
          <a:ea typeface="+mj-ea"/>
          <a:cs typeface="+mj-cs"/>
        </a:defRPr>
      </a:lvl1pPr>
      <a:lvl2pPr algn="ctr" rtl="0" fontAlgn="base">
        <a:spcBef>
          <a:spcPct val="0"/>
        </a:spcBef>
        <a:spcAft>
          <a:spcPct val="0"/>
        </a:spcAft>
        <a:defRPr sz="4400" b="1">
          <a:solidFill>
            <a:srgbClr val="FFDFAF"/>
          </a:solidFill>
          <a:latin typeface="Arial" panose="020B0604020202020204" pitchFamily="34" charset="0"/>
          <a:cs typeface="Arial" panose="020B0604020202020204" pitchFamily="34" charset="0"/>
        </a:defRPr>
      </a:lvl2pPr>
      <a:lvl3pPr algn="ctr" rtl="0" fontAlgn="base">
        <a:spcBef>
          <a:spcPct val="0"/>
        </a:spcBef>
        <a:spcAft>
          <a:spcPct val="0"/>
        </a:spcAft>
        <a:defRPr sz="4400" b="1">
          <a:solidFill>
            <a:srgbClr val="FFDFAF"/>
          </a:solidFill>
          <a:latin typeface="Arial" panose="020B0604020202020204" pitchFamily="34" charset="0"/>
          <a:cs typeface="Arial" panose="020B0604020202020204" pitchFamily="34" charset="0"/>
        </a:defRPr>
      </a:lvl3pPr>
      <a:lvl4pPr algn="ctr" rtl="0" fontAlgn="base">
        <a:spcBef>
          <a:spcPct val="0"/>
        </a:spcBef>
        <a:spcAft>
          <a:spcPct val="0"/>
        </a:spcAft>
        <a:defRPr sz="4400" b="1">
          <a:solidFill>
            <a:srgbClr val="FFDFAF"/>
          </a:solidFill>
          <a:latin typeface="Arial" panose="020B0604020202020204" pitchFamily="34" charset="0"/>
          <a:cs typeface="Arial" panose="020B0604020202020204" pitchFamily="34" charset="0"/>
        </a:defRPr>
      </a:lvl4pPr>
      <a:lvl5pPr algn="ctr" rtl="0" fontAlgn="base">
        <a:spcBef>
          <a:spcPct val="0"/>
        </a:spcBef>
        <a:spcAft>
          <a:spcPct val="0"/>
        </a:spcAft>
        <a:defRPr sz="4400" b="1">
          <a:solidFill>
            <a:srgbClr val="FFDFAF"/>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b="1">
          <a:solidFill>
            <a:srgbClr val="FFDFAF"/>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b="1">
          <a:solidFill>
            <a:srgbClr val="FFDFAF"/>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b="1">
          <a:solidFill>
            <a:srgbClr val="FFDFAF"/>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b="1">
          <a:solidFill>
            <a:srgbClr val="FFDFAF"/>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lnSpc>
          <a:spcPct val="110000"/>
        </a:lnSpc>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18.jpg"/><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jpeg"/><Relationship Id="rId4" Type="http://schemas.openxmlformats.org/officeDocument/2006/relationships/slide" Target="slide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jpeg"/><Relationship Id="rId4" Type="http://schemas.openxmlformats.org/officeDocument/2006/relationships/slide" Target="slide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1.jpeg"/><Relationship Id="rId4" Type="http://schemas.openxmlformats.org/officeDocument/2006/relationships/slide" Target="slide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1.jpeg"/><Relationship Id="rId4" Type="http://schemas.openxmlformats.org/officeDocument/2006/relationships/slide" Target="slide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1.jpeg"/><Relationship Id="rId4" Type="http://schemas.openxmlformats.org/officeDocument/2006/relationships/slide" Target="slide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1.jpeg"/><Relationship Id="rId4" Type="http://schemas.openxmlformats.org/officeDocument/2006/relationships/slide" Target="slide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1.jpeg"/><Relationship Id="rId4" Type="http://schemas.openxmlformats.org/officeDocument/2006/relationships/slide" Target="slide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1.jpeg"/><Relationship Id="rId4" Type="http://schemas.openxmlformats.org/officeDocument/2006/relationships/slide" Target="slide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1.jpeg"/><Relationship Id="rId4" Type="http://schemas.openxmlformats.org/officeDocument/2006/relationships/slide" Target="slide7.xml"/></Relationships>
</file>

<file path=ppt/slides/_rels/slide2.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1.jpeg"/><Relationship Id="rId4" Type="http://schemas.openxmlformats.org/officeDocument/2006/relationships/slide" Target="slide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1.jpeg"/><Relationship Id="rId4" Type="http://schemas.openxmlformats.org/officeDocument/2006/relationships/slide" Target="slide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1.jpeg"/><Relationship Id="rId4" Type="http://schemas.openxmlformats.org/officeDocument/2006/relationships/slide" Target="slide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1.jpeg"/><Relationship Id="rId4" Type="http://schemas.openxmlformats.org/officeDocument/2006/relationships/slide" Target="slide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1.jpeg"/><Relationship Id="rId4" Type="http://schemas.openxmlformats.org/officeDocument/2006/relationships/slide" Target="slide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1.jpeg"/><Relationship Id="rId4" Type="http://schemas.openxmlformats.org/officeDocument/2006/relationships/slide" Target="slide7.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image" Target="../media/image1.jpeg"/><Relationship Id="rId4" Type="http://schemas.openxmlformats.org/officeDocument/2006/relationships/image" Target="../media/image35.jpe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slide" Target="slide7.xml"/><Relationship Id="rId4" Type="http://schemas.openxmlformats.org/officeDocument/2006/relationships/image" Target="../media/image1.jpe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1.jpeg"/><Relationship Id="rId4" Type="http://schemas.openxmlformats.org/officeDocument/2006/relationships/slide" Target="slide7.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38.jpeg"/><Relationship Id="rId5" Type="http://schemas.openxmlformats.org/officeDocument/2006/relationships/image" Target="../media/image1.jpeg"/><Relationship Id="rId4" Type="http://schemas.openxmlformats.org/officeDocument/2006/relationships/slide" Target="slide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1.jpeg"/><Relationship Id="rId4" Type="http://schemas.openxmlformats.org/officeDocument/2006/relationships/slide" Target="slide7.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1.jpeg"/><Relationship Id="rId4" Type="http://schemas.openxmlformats.org/officeDocument/2006/relationships/slide" Target="slide7.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1.jpeg"/><Relationship Id="rId4" Type="http://schemas.openxmlformats.org/officeDocument/2006/relationships/slide" Target="slide7.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1.jpeg"/><Relationship Id="rId4" Type="http://schemas.openxmlformats.org/officeDocument/2006/relationships/slide" Target="slide7.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1.jpeg"/><Relationship Id="rId4" Type="http://schemas.openxmlformats.org/officeDocument/2006/relationships/slide" Target="slide7.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1.jpeg"/><Relationship Id="rId4" Type="http://schemas.openxmlformats.org/officeDocument/2006/relationships/slide" Target="slide7.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1.jpeg"/><Relationship Id="rId4" Type="http://schemas.openxmlformats.org/officeDocument/2006/relationships/slide" Target="slide7.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1.jpeg"/><Relationship Id="rId4" Type="http://schemas.openxmlformats.org/officeDocument/2006/relationships/slide" Target="slide7.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1.jpeg"/><Relationship Id="rId4" Type="http://schemas.openxmlformats.org/officeDocument/2006/relationships/slide" Target="slide7.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1.jpeg"/><Relationship Id="rId4" Type="http://schemas.openxmlformats.org/officeDocument/2006/relationships/slide" Target="slide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1.jpeg"/><Relationship Id="rId4" Type="http://schemas.openxmlformats.org/officeDocument/2006/relationships/slide" Target="slide7.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1.jpeg"/><Relationship Id="rId4" Type="http://schemas.openxmlformats.org/officeDocument/2006/relationships/slide" Target="slide7.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1.jpeg"/><Relationship Id="rId4" Type="http://schemas.openxmlformats.org/officeDocument/2006/relationships/slide" Target="slide7.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1.jpeg"/><Relationship Id="rId4" Type="http://schemas.openxmlformats.org/officeDocument/2006/relationships/slide" Target="slide7.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1.jpeg"/><Relationship Id="rId4" Type="http://schemas.openxmlformats.org/officeDocument/2006/relationships/slide" Target="slide7.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1.jpeg"/><Relationship Id="rId4" Type="http://schemas.openxmlformats.org/officeDocument/2006/relationships/slide" Target="slide7.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1.jpeg"/><Relationship Id="rId4" Type="http://schemas.openxmlformats.org/officeDocument/2006/relationships/slide" Target="slide7.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1.jpeg"/><Relationship Id="rId4" Type="http://schemas.openxmlformats.org/officeDocument/2006/relationships/slide" Target="slide7.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1.jpeg"/><Relationship Id="rId4" Type="http://schemas.openxmlformats.org/officeDocument/2006/relationships/slide" Target="slide7.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1.jpeg"/><Relationship Id="rId4" Type="http://schemas.openxmlformats.org/officeDocument/2006/relationships/slide" Target="slide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1.jpeg"/><Relationship Id="rId4" Type="http://schemas.openxmlformats.org/officeDocument/2006/relationships/slide" Target="slide7.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1.jpeg"/><Relationship Id="rId4" Type="http://schemas.openxmlformats.org/officeDocument/2006/relationships/slide" Target="slide7.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1.jpeg"/><Relationship Id="rId4" Type="http://schemas.openxmlformats.org/officeDocument/2006/relationships/slide" Target="slide7.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62.jpeg"/><Relationship Id="rId5" Type="http://schemas.openxmlformats.org/officeDocument/2006/relationships/image" Target="../media/image1.jpeg"/><Relationship Id="rId4" Type="http://schemas.openxmlformats.org/officeDocument/2006/relationships/slide" Target="slide7.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63.jpeg"/><Relationship Id="rId5" Type="http://schemas.openxmlformats.org/officeDocument/2006/relationships/image" Target="../media/image1.jpeg"/><Relationship Id="rId4" Type="http://schemas.openxmlformats.org/officeDocument/2006/relationships/slide" Target="slide7.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64.jpeg"/><Relationship Id="rId5" Type="http://schemas.openxmlformats.org/officeDocument/2006/relationships/image" Target="../media/image1.jpeg"/><Relationship Id="rId4" Type="http://schemas.openxmlformats.org/officeDocument/2006/relationships/slide" Target="slide7.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65.jpeg"/><Relationship Id="rId5" Type="http://schemas.openxmlformats.org/officeDocument/2006/relationships/image" Target="../media/image1.jpeg"/><Relationship Id="rId4" Type="http://schemas.openxmlformats.org/officeDocument/2006/relationships/slide" Target="slide7.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66.jpeg"/><Relationship Id="rId5" Type="http://schemas.openxmlformats.org/officeDocument/2006/relationships/image" Target="../media/image1.jpeg"/><Relationship Id="rId4" Type="http://schemas.openxmlformats.org/officeDocument/2006/relationships/slide" Target="slide7.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1.jpeg"/><Relationship Id="rId4" Type="http://schemas.openxmlformats.org/officeDocument/2006/relationships/slide" Target="slide7.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68.jpeg"/><Relationship Id="rId5" Type="http://schemas.openxmlformats.org/officeDocument/2006/relationships/image" Target="../media/image1.jpeg"/><Relationship Id="rId4" Type="http://schemas.openxmlformats.org/officeDocument/2006/relationships/slide" Target="slide7.xml"/></Relationships>
</file>

<file path=ppt/slides/_rels/slide6.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image" Target="../media/image14.emf"/><Relationship Id="rId3" Type="http://schemas.openxmlformats.org/officeDocument/2006/relationships/image" Target="../media/image4.emf"/><Relationship Id="rId7" Type="http://schemas.openxmlformats.org/officeDocument/2006/relationships/image" Target="../media/image8.emf"/><Relationship Id="rId12"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emf"/><Relationship Id="rId11" Type="http://schemas.openxmlformats.org/officeDocument/2006/relationships/image" Target="../media/image12.emf"/><Relationship Id="rId5" Type="http://schemas.openxmlformats.org/officeDocument/2006/relationships/image" Target="../media/image6.wmf"/><Relationship Id="rId10" Type="http://schemas.openxmlformats.org/officeDocument/2006/relationships/image" Target="../media/image11.emf"/><Relationship Id="rId4" Type="http://schemas.openxmlformats.org/officeDocument/2006/relationships/image" Target="../media/image5.emf"/><Relationship Id="rId9" Type="http://schemas.openxmlformats.org/officeDocument/2006/relationships/image" Target="../media/image10.emf"/><Relationship Id="rId14" Type="http://schemas.openxmlformats.org/officeDocument/2006/relationships/image" Target="../media/image15.emf"/></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69.jpeg"/><Relationship Id="rId5" Type="http://schemas.openxmlformats.org/officeDocument/2006/relationships/image" Target="../media/image1.jpeg"/><Relationship Id="rId4" Type="http://schemas.openxmlformats.org/officeDocument/2006/relationships/slide" Target="slide7.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1.jpeg"/><Relationship Id="rId4" Type="http://schemas.openxmlformats.org/officeDocument/2006/relationships/slide" Target="slide7.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71.jpeg"/><Relationship Id="rId5" Type="http://schemas.openxmlformats.org/officeDocument/2006/relationships/image" Target="../media/image1.jpeg"/><Relationship Id="rId4" Type="http://schemas.openxmlformats.org/officeDocument/2006/relationships/slide" Target="slide7.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72.jpeg"/><Relationship Id="rId5" Type="http://schemas.openxmlformats.org/officeDocument/2006/relationships/image" Target="../media/image1.jpeg"/><Relationship Id="rId4" Type="http://schemas.openxmlformats.org/officeDocument/2006/relationships/slide" Target="slide7.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73.jpeg"/><Relationship Id="rId5" Type="http://schemas.openxmlformats.org/officeDocument/2006/relationships/image" Target="../media/image1.jpeg"/><Relationship Id="rId4" Type="http://schemas.openxmlformats.org/officeDocument/2006/relationships/slide" Target="slide7.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74.jpeg"/><Relationship Id="rId5" Type="http://schemas.openxmlformats.org/officeDocument/2006/relationships/image" Target="../media/image1.jpeg"/><Relationship Id="rId4" Type="http://schemas.openxmlformats.org/officeDocument/2006/relationships/slide" Target="slide7.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75.jpeg"/><Relationship Id="rId5" Type="http://schemas.openxmlformats.org/officeDocument/2006/relationships/image" Target="../media/image1.jpeg"/><Relationship Id="rId4" Type="http://schemas.openxmlformats.org/officeDocument/2006/relationships/slide" Target="slide7.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76.jpeg"/><Relationship Id="rId5" Type="http://schemas.openxmlformats.org/officeDocument/2006/relationships/image" Target="../media/image1.jpeg"/><Relationship Id="rId4" Type="http://schemas.openxmlformats.org/officeDocument/2006/relationships/slide" Target="slide7.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77.jpeg"/><Relationship Id="rId5" Type="http://schemas.openxmlformats.org/officeDocument/2006/relationships/image" Target="../media/image1.jpeg"/><Relationship Id="rId4" Type="http://schemas.openxmlformats.org/officeDocument/2006/relationships/slide" Target="slide7.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image" Target="../media/image78.jpeg"/><Relationship Id="rId5" Type="http://schemas.openxmlformats.org/officeDocument/2006/relationships/image" Target="../media/image1.jpeg"/><Relationship Id="rId4" Type="http://schemas.openxmlformats.org/officeDocument/2006/relationships/slide" Target="slide7.xml"/></Relationships>
</file>

<file path=ppt/slides/_rels/slide7.xml.rels><?xml version="1.0" encoding="UTF-8" standalone="yes"?>
<Relationships xmlns="http://schemas.openxmlformats.org/package/2006/relationships"><Relationship Id="rId26" Type="http://schemas.openxmlformats.org/officeDocument/2006/relationships/slide" Target="slide65.xml"/><Relationship Id="rId21" Type="http://schemas.openxmlformats.org/officeDocument/2006/relationships/slide" Target="slide60.xml"/><Relationship Id="rId42" Type="http://schemas.openxmlformats.org/officeDocument/2006/relationships/slide" Target="slide47.xml"/><Relationship Id="rId47" Type="http://schemas.openxmlformats.org/officeDocument/2006/relationships/slide" Target="slide53.xml"/><Relationship Id="rId63" Type="http://schemas.openxmlformats.org/officeDocument/2006/relationships/slide" Target="slide17.xml"/><Relationship Id="rId68" Type="http://schemas.openxmlformats.org/officeDocument/2006/relationships/slide" Target="slide23.xml"/><Relationship Id="rId84" Type="http://schemas.openxmlformats.org/officeDocument/2006/relationships/slide" Target="slide39.xml"/><Relationship Id="rId16" Type="http://schemas.openxmlformats.org/officeDocument/2006/relationships/slide" Target="slide89.xml"/><Relationship Id="rId11" Type="http://schemas.openxmlformats.org/officeDocument/2006/relationships/slide" Target="slide84.xml"/><Relationship Id="rId32" Type="http://schemas.openxmlformats.org/officeDocument/2006/relationships/slide" Target="slide71.xml"/><Relationship Id="rId37" Type="http://schemas.openxmlformats.org/officeDocument/2006/relationships/slide" Target="slide42.xml"/><Relationship Id="rId53" Type="http://schemas.openxmlformats.org/officeDocument/2006/relationships/slide" Target="slide8.xml"/><Relationship Id="rId58" Type="http://schemas.openxmlformats.org/officeDocument/2006/relationships/slide" Target="slide12.xml"/><Relationship Id="rId74" Type="http://schemas.openxmlformats.org/officeDocument/2006/relationships/slide" Target="slide29.xml"/><Relationship Id="rId79" Type="http://schemas.openxmlformats.org/officeDocument/2006/relationships/slide" Target="slide34.xml"/><Relationship Id="rId5" Type="http://schemas.openxmlformats.org/officeDocument/2006/relationships/slide" Target="slide78.xml"/><Relationship Id="rId19" Type="http://schemas.openxmlformats.org/officeDocument/2006/relationships/slide" Target="slide92.xml"/><Relationship Id="rId14" Type="http://schemas.openxmlformats.org/officeDocument/2006/relationships/slide" Target="slide87.xml"/><Relationship Id="rId22" Type="http://schemas.openxmlformats.org/officeDocument/2006/relationships/slide" Target="slide61.xml"/><Relationship Id="rId27" Type="http://schemas.openxmlformats.org/officeDocument/2006/relationships/slide" Target="slide66.xml"/><Relationship Id="rId30" Type="http://schemas.openxmlformats.org/officeDocument/2006/relationships/slide" Target="slide69.xml"/><Relationship Id="rId35" Type="http://schemas.openxmlformats.org/officeDocument/2006/relationships/slide" Target="slide74.xml"/><Relationship Id="rId43" Type="http://schemas.openxmlformats.org/officeDocument/2006/relationships/slide" Target="slide49.xml"/><Relationship Id="rId48" Type="http://schemas.openxmlformats.org/officeDocument/2006/relationships/slide" Target="slide54.xml"/><Relationship Id="rId56" Type="http://schemas.openxmlformats.org/officeDocument/2006/relationships/slide" Target="slide10.xml"/><Relationship Id="rId64" Type="http://schemas.openxmlformats.org/officeDocument/2006/relationships/slide" Target="slide18.xml"/><Relationship Id="rId69" Type="http://schemas.openxmlformats.org/officeDocument/2006/relationships/slide" Target="slide24.xml"/><Relationship Id="rId77" Type="http://schemas.openxmlformats.org/officeDocument/2006/relationships/slide" Target="slide32.xml"/><Relationship Id="rId8" Type="http://schemas.openxmlformats.org/officeDocument/2006/relationships/slide" Target="slide81.xml"/><Relationship Id="rId51" Type="http://schemas.openxmlformats.org/officeDocument/2006/relationships/slide" Target="slide57.xml"/><Relationship Id="rId72" Type="http://schemas.openxmlformats.org/officeDocument/2006/relationships/slide" Target="slide27.xml"/><Relationship Id="rId80" Type="http://schemas.openxmlformats.org/officeDocument/2006/relationships/slide" Target="slide35.xml"/><Relationship Id="rId85" Type="http://schemas.openxmlformats.org/officeDocument/2006/relationships/slide" Target="slide40.xml"/><Relationship Id="rId3" Type="http://schemas.openxmlformats.org/officeDocument/2006/relationships/slide" Target="slide76.xml"/><Relationship Id="rId12" Type="http://schemas.openxmlformats.org/officeDocument/2006/relationships/slide" Target="slide85.xml"/><Relationship Id="rId17" Type="http://schemas.openxmlformats.org/officeDocument/2006/relationships/slide" Target="slide90.xml"/><Relationship Id="rId25" Type="http://schemas.openxmlformats.org/officeDocument/2006/relationships/slide" Target="slide64.xml"/><Relationship Id="rId33" Type="http://schemas.openxmlformats.org/officeDocument/2006/relationships/slide" Target="slide72.xml"/><Relationship Id="rId38" Type="http://schemas.openxmlformats.org/officeDocument/2006/relationships/slide" Target="slide43.xml"/><Relationship Id="rId46" Type="http://schemas.openxmlformats.org/officeDocument/2006/relationships/slide" Target="slide52.xml"/><Relationship Id="rId59" Type="http://schemas.openxmlformats.org/officeDocument/2006/relationships/slide" Target="slide13.xml"/><Relationship Id="rId67" Type="http://schemas.openxmlformats.org/officeDocument/2006/relationships/slide" Target="slide22.xml"/><Relationship Id="rId20" Type="http://schemas.openxmlformats.org/officeDocument/2006/relationships/slide" Target="slide59.xml"/><Relationship Id="rId41" Type="http://schemas.openxmlformats.org/officeDocument/2006/relationships/slide" Target="slide46.xml"/><Relationship Id="rId54" Type="http://schemas.openxmlformats.org/officeDocument/2006/relationships/slide" Target="slide11.xml"/><Relationship Id="rId62" Type="http://schemas.openxmlformats.org/officeDocument/2006/relationships/slide" Target="slide16.xml"/><Relationship Id="rId70" Type="http://schemas.openxmlformats.org/officeDocument/2006/relationships/slide" Target="slide25.xml"/><Relationship Id="rId75" Type="http://schemas.openxmlformats.org/officeDocument/2006/relationships/slide" Target="slide30.xml"/><Relationship Id="rId83" Type="http://schemas.openxmlformats.org/officeDocument/2006/relationships/slide" Target="slide38.xml"/><Relationship Id="rId1" Type="http://schemas.openxmlformats.org/officeDocument/2006/relationships/slideLayout" Target="../slideLayouts/slideLayout6.xml"/><Relationship Id="rId6" Type="http://schemas.openxmlformats.org/officeDocument/2006/relationships/slide" Target="slide79.xml"/><Relationship Id="rId15" Type="http://schemas.openxmlformats.org/officeDocument/2006/relationships/slide" Target="slide88.xml"/><Relationship Id="rId23" Type="http://schemas.openxmlformats.org/officeDocument/2006/relationships/slide" Target="slide62.xml"/><Relationship Id="rId28" Type="http://schemas.openxmlformats.org/officeDocument/2006/relationships/slide" Target="slide67.xml"/><Relationship Id="rId36" Type="http://schemas.openxmlformats.org/officeDocument/2006/relationships/slide" Target="slide75.xml"/><Relationship Id="rId49" Type="http://schemas.openxmlformats.org/officeDocument/2006/relationships/slide" Target="slide55.xml"/><Relationship Id="rId57" Type="http://schemas.openxmlformats.org/officeDocument/2006/relationships/slide" Target="slide20.xml"/><Relationship Id="rId10" Type="http://schemas.openxmlformats.org/officeDocument/2006/relationships/slide" Target="slide83.xml"/><Relationship Id="rId31" Type="http://schemas.openxmlformats.org/officeDocument/2006/relationships/slide" Target="slide70.xml"/><Relationship Id="rId44" Type="http://schemas.openxmlformats.org/officeDocument/2006/relationships/slide" Target="slide50.xml"/><Relationship Id="rId52" Type="http://schemas.openxmlformats.org/officeDocument/2006/relationships/slide" Target="slide58.xml"/><Relationship Id="rId60" Type="http://schemas.openxmlformats.org/officeDocument/2006/relationships/slide" Target="slide14.xml"/><Relationship Id="rId65" Type="http://schemas.openxmlformats.org/officeDocument/2006/relationships/slide" Target="slide19.xml"/><Relationship Id="rId73" Type="http://schemas.openxmlformats.org/officeDocument/2006/relationships/slide" Target="slide28.xml"/><Relationship Id="rId78" Type="http://schemas.openxmlformats.org/officeDocument/2006/relationships/slide" Target="slide33.xml"/><Relationship Id="rId81" Type="http://schemas.openxmlformats.org/officeDocument/2006/relationships/slide" Target="slide36.xml"/><Relationship Id="rId86" Type="http://schemas.openxmlformats.org/officeDocument/2006/relationships/slide" Target="slide41.xml"/><Relationship Id="rId4" Type="http://schemas.openxmlformats.org/officeDocument/2006/relationships/slide" Target="slide77.xml"/><Relationship Id="rId9" Type="http://schemas.openxmlformats.org/officeDocument/2006/relationships/slide" Target="slide82.xml"/><Relationship Id="rId13" Type="http://schemas.openxmlformats.org/officeDocument/2006/relationships/slide" Target="slide86.xml"/><Relationship Id="rId18" Type="http://schemas.openxmlformats.org/officeDocument/2006/relationships/slide" Target="slide91.xml"/><Relationship Id="rId39" Type="http://schemas.openxmlformats.org/officeDocument/2006/relationships/slide" Target="slide44.xml"/><Relationship Id="rId34" Type="http://schemas.openxmlformats.org/officeDocument/2006/relationships/slide" Target="slide73.xml"/><Relationship Id="rId50" Type="http://schemas.openxmlformats.org/officeDocument/2006/relationships/slide" Target="slide56.xml"/><Relationship Id="rId55" Type="http://schemas.openxmlformats.org/officeDocument/2006/relationships/slide" Target="slide9.xml"/><Relationship Id="rId76" Type="http://schemas.openxmlformats.org/officeDocument/2006/relationships/slide" Target="slide31.xml"/><Relationship Id="rId7" Type="http://schemas.openxmlformats.org/officeDocument/2006/relationships/slide" Target="slide80.xml"/><Relationship Id="rId71" Type="http://schemas.openxmlformats.org/officeDocument/2006/relationships/slide" Target="slide26.xml"/><Relationship Id="rId2" Type="http://schemas.openxmlformats.org/officeDocument/2006/relationships/notesSlide" Target="../notesSlides/notesSlide7.xml"/><Relationship Id="rId29" Type="http://schemas.openxmlformats.org/officeDocument/2006/relationships/slide" Target="slide68.xml"/><Relationship Id="rId24" Type="http://schemas.openxmlformats.org/officeDocument/2006/relationships/slide" Target="slide63.xml"/><Relationship Id="rId40" Type="http://schemas.openxmlformats.org/officeDocument/2006/relationships/slide" Target="slide45.xml"/><Relationship Id="rId45" Type="http://schemas.openxmlformats.org/officeDocument/2006/relationships/slide" Target="slide51.xml"/><Relationship Id="rId66" Type="http://schemas.openxmlformats.org/officeDocument/2006/relationships/slide" Target="slide21.xml"/><Relationship Id="rId87" Type="http://schemas.openxmlformats.org/officeDocument/2006/relationships/image" Target="../media/image3.png"/><Relationship Id="rId61" Type="http://schemas.openxmlformats.org/officeDocument/2006/relationships/slide" Target="slide15.xml"/><Relationship Id="rId82" Type="http://schemas.openxmlformats.org/officeDocument/2006/relationships/slide" Target="slide37.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image" Target="../media/image79.jpeg"/><Relationship Id="rId5" Type="http://schemas.openxmlformats.org/officeDocument/2006/relationships/image" Target="../media/image1.jpeg"/><Relationship Id="rId4" Type="http://schemas.openxmlformats.org/officeDocument/2006/relationships/slide" Target="slide7.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image" Target="../media/image80.jpeg"/><Relationship Id="rId5" Type="http://schemas.openxmlformats.org/officeDocument/2006/relationships/image" Target="../media/image1.jpeg"/><Relationship Id="rId4" Type="http://schemas.openxmlformats.org/officeDocument/2006/relationships/slide" Target="slide7.xml"/></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image" Target="../media/image81.jpeg"/><Relationship Id="rId5" Type="http://schemas.openxmlformats.org/officeDocument/2006/relationships/image" Target="../media/image1.jpeg"/><Relationship Id="rId4" Type="http://schemas.openxmlformats.org/officeDocument/2006/relationships/slide" Target="slide7.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image" Target="../media/image82.jpeg"/><Relationship Id="rId5" Type="http://schemas.openxmlformats.org/officeDocument/2006/relationships/image" Target="../media/image1.jpeg"/><Relationship Id="rId4" Type="http://schemas.openxmlformats.org/officeDocument/2006/relationships/slide" Target="slide7.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image" Target="../media/image83.jpeg"/><Relationship Id="rId5" Type="http://schemas.openxmlformats.org/officeDocument/2006/relationships/image" Target="../media/image1.jpeg"/><Relationship Id="rId4" Type="http://schemas.openxmlformats.org/officeDocument/2006/relationships/slide" Target="slide7.xml"/></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1.jpeg"/><Relationship Id="rId4" Type="http://schemas.openxmlformats.org/officeDocument/2006/relationships/slide" Target="slide7.xml"/></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image" Target="../media/image85.jpeg"/><Relationship Id="rId5" Type="http://schemas.openxmlformats.org/officeDocument/2006/relationships/image" Target="../media/image1.jpeg"/><Relationship Id="rId4" Type="http://schemas.openxmlformats.org/officeDocument/2006/relationships/slide" Target="slide7.xml"/></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image" Target="../media/image86.jpeg"/><Relationship Id="rId5" Type="http://schemas.openxmlformats.org/officeDocument/2006/relationships/image" Target="../media/image1.jpeg"/><Relationship Id="rId4" Type="http://schemas.openxmlformats.org/officeDocument/2006/relationships/slide" Target="slide7.xml"/></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image" Target="../media/image87.jpeg"/><Relationship Id="rId5" Type="http://schemas.openxmlformats.org/officeDocument/2006/relationships/image" Target="../media/image1.jpeg"/><Relationship Id="rId4" Type="http://schemas.openxmlformats.org/officeDocument/2006/relationships/slide" Target="slide7.xml"/></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image" Target="../media/image88.jpeg"/><Relationship Id="rId5" Type="http://schemas.openxmlformats.org/officeDocument/2006/relationships/image" Target="../media/image1.jpeg"/><Relationship Id="rId4" Type="http://schemas.openxmlformats.org/officeDocument/2006/relationships/slide" Target="slide7.xml"/></Relationships>
</file>

<file path=ppt/slides/_rels/slide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16.jpg"/><Relationship Id="rId4" Type="http://schemas.openxmlformats.org/officeDocument/2006/relationships/image" Target="../media/image1.jpeg"/></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image" Target="../media/image89.jpeg"/><Relationship Id="rId5" Type="http://schemas.openxmlformats.org/officeDocument/2006/relationships/image" Target="../media/image1.jpeg"/><Relationship Id="rId4" Type="http://schemas.openxmlformats.org/officeDocument/2006/relationships/slide" Target="slide7.xml"/></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image" Target="../media/image90.jpeg"/><Relationship Id="rId5" Type="http://schemas.openxmlformats.org/officeDocument/2006/relationships/image" Target="../media/image1.jpeg"/><Relationship Id="rId4" Type="http://schemas.openxmlformats.org/officeDocument/2006/relationships/slide" Target="slide7.xml"/></Relationships>
</file>

<file path=ppt/slides/_rels/slide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image" Target="../media/image91.jpeg"/><Relationship Id="rId5" Type="http://schemas.openxmlformats.org/officeDocument/2006/relationships/image" Target="../media/image1.jpeg"/><Relationship Id="rId4" Type="http://schemas.openxmlformats.org/officeDocument/2006/relationships/slide" Target="slide7.xml"/></Relationships>
</file>

<file path=ppt/slides/_rels/slide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1.xml"/><Relationship Id="rId1" Type="http://schemas.openxmlformats.org/officeDocument/2006/relationships/slideLayout" Target="../slideLayouts/slideLayout2.xml"/><Relationship Id="rId6" Type="http://schemas.openxmlformats.org/officeDocument/2006/relationships/image" Target="../media/image92.jpeg"/><Relationship Id="rId5" Type="http://schemas.openxmlformats.org/officeDocument/2006/relationships/image" Target="../media/image1.jpeg"/><Relationship Id="rId4" Type="http://schemas.openxmlformats.org/officeDocument/2006/relationships/slide" Target="slide7.xml"/></Relationships>
</file>

<file path=ppt/slides/_rels/slide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2.xml"/><Relationship Id="rId1" Type="http://schemas.openxmlformats.org/officeDocument/2006/relationships/slideLayout" Target="../slideLayouts/slideLayout2.xml"/><Relationship Id="rId6" Type="http://schemas.openxmlformats.org/officeDocument/2006/relationships/image" Target="../media/image93.jpeg"/><Relationship Id="rId5" Type="http://schemas.openxmlformats.org/officeDocument/2006/relationships/image" Target="../media/image1.jpeg"/><Relationship Id="rId4" Type="http://schemas.openxmlformats.org/officeDocument/2006/relationships/slide" Target="slide7.xml"/></Relationships>
</file>

<file path=ppt/slides/_rels/slide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3.xml"/><Relationship Id="rId1" Type="http://schemas.openxmlformats.org/officeDocument/2006/relationships/slideLayout" Target="../slideLayouts/slideLayout2.xml"/><Relationship Id="rId6" Type="http://schemas.openxmlformats.org/officeDocument/2006/relationships/image" Target="../media/image94.jpeg"/><Relationship Id="rId5" Type="http://schemas.openxmlformats.org/officeDocument/2006/relationships/image" Target="../media/image1.jpeg"/><Relationship Id="rId4" Type="http://schemas.openxmlformats.org/officeDocument/2006/relationships/slide" Target="slide7.xml"/></Relationships>
</file>

<file path=ppt/slides/_rels/slide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4.xml"/><Relationship Id="rId1" Type="http://schemas.openxmlformats.org/officeDocument/2006/relationships/slideLayout" Target="../slideLayouts/slideLayout2.xml"/><Relationship Id="rId6" Type="http://schemas.openxmlformats.org/officeDocument/2006/relationships/image" Target="../media/image95.jpeg"/><Relationship Id="rId5" Type="http://schemas.openxmlformats.org/officeDocument/2006/relationships/image" Target="../media/image1.jpeg"/><Relationship Id="rId4" Type="http://schemas.openxmlformats.org/officeDocument/2006/relationships/slide" Target="slide7.xml"/></Relationships>
</file>

<file path=ppt/slides/_rels/slide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5.xml"/><Relationship Id="rId1" Type="http://schemas.openxmlformats.org/officeDocument/2006/relationships/slideLayout" Target="../slideLayouts/slideLayout2.xml"/><Relationship Id="rId6" Type="http://schemas.openxmlformats.org/officeDocument/2006/relationships/image" Target="../media/image96.jpeg"/><Relationship Id="rId5" Type="http://schemas.openxmlformats.org/officeDocument/2006/relationships/image" Target="../media/image1.jpeg"/><Relationship Id="rId4" Type="http://schemas.openxmlformats.org/officeDocument/2006/relationships/slide" Target="slide7.xml"/></Relationships>
</file>

<file path=ppt/slides/_rels/slide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6.xml"/><Relationship Id="rId1" Type="http://schemas.openxmlformats.org/officeDocument/2006/relationships/slideLayout" Target="../slideLayouts/slideLayout2.xml"/><Relationship Id="rId6" Type="http://schemas.openxmlformats.org/officeDocument/2006/relationships/image" Target="../media/image97.jpeg"/><Relationship Id="rId5" Type="http://schemas.openxmlformats.org/officeDocument/2006/relationships/image" Target="../media/image1.jpeg"/><Relationship Id="rId4" Type="http://schemas.openxmlformats.org/officeDocument/2006/relationships/slide" Target="slide7.xml"/></Relationships>
</file>

<file path=ppt/slides/_rels/slide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7.xml"/><Relationship Id="rId1" Type="http://schemas.openxmlformats.org/officeDocument/2006/relationships/slideLayout" Target="../slideLayouts/slideLayout2.xml"/><Relationship Id="rId6" Type="http://schemas.openxmlformats.org/officeDocument/2006/relationships/image" Target="../media/image98.jpeg"/><Relationship Id="rId5" Type="http://schemas.openxmlformats.org/officeDocument/2006/relationships/image" Target="../media/image1.jpeg"/><Relationship Id="rId4" Type="http://schemas.openxmlformats.org/officeDocument/2006/relationships/slide" Target="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jpeg"/><Relationship Id="rId4" Type="http://schemas.openxmlformats.org/officeDocument/2006/relationships/slide" Target="slide7.xml"/></Relationships>
</file>

<file path=ppt/slides/_rels/slide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8.xml"/><Relationship Id="rId1" Type="http://schemas.openxmlformats.org/officeDocument/2006/relationships/slideLayout" Target="../slideLayouts/slideLayout2.xml"/><Relationship Id="rId6" Type="http://schemas.openxmlformats.org/officeDocument/2006/relationships/image" Target="../media/image99.jpeg"/><Relationship Id="rId5" Type="http://schemas.openxmlformats.org/officeDocument/2006/relationships/image" Target="../media/image1.jpeg"/><Relationship Id="rId4" Type="http://schemas.openxmlformats.org/officeDocument/2006/relationships/slide" Target="slide7.xml"/></Relationships>
</file>

<file path=ppt/slides/_rels/slide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9.xml"/><Relationship Id="rId1" Type="http://schemas.openxmlformats.org/officeDocument/2006/relationships/slideLayout" Target="../slideLayouts/slideLayout2.xml"/><Relationship Id="rId6" Type="http://schemas.openxmlformats.org/officeDocument/2006/relationships/image" Target="../media/image100.jpeg"/><Relationship Id="rId5" Type="http://schemas.openxmlformats.org/officeDocument/2006/relationships/image" Target="../media/image1.jpeg"/><Relationship Id="rId4" Type="http://schemas.openxmlformats.org/officeDocument/2006/relationships/slide" Target="slide7.xml"/></Relationships>
</file>

<file path=ppt/slides/_rels/slide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0.xml"/><Relationship Id="rId1" Type="http://schemas.openxmlformats.org/officeDocument/2006/relationships/slideLayout" Target="../slideLayouts/slideLayout2.xml"/><Relationship Id="rId6" Type="http://schemas.openxmlformats.org/officeDocument/2006/relationships/image" Target="../media/image101.jpeg"/><Relationship Id="rId5" Type="http://schemas.openxmlformats.org/officeDocument/2006/relationships/image" Target="../media/image1.jpeg"/><Relationship Id="rId4" Type="http://schemas.openxmlformats.org/officeDocument/2006/relationships/slide" Target="slide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93.xml"/><Relationship Id="rId1" Type="http://schemas.openxmlformats.org/officeDocument/2006/relationships/slideLayout" Target="../slideLayouts/slideLayout2.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ltLang="en-US"/>
              <a:t>American Iris Society</a:t>
            </a:r>
          </a:p>
        </p:txBody>
      </p:sp>
      <p:sp>
        <p:nvSpPr>
          <p:cNvPr id="2050" name="Rectangle 2"/>
          <p:cNvSpPr>
            <a:spLocks noGrp="1" noChangeArrowheads="1"/>
          </p:cNvSpPr>
          <p:nvPr>
            <p:ph type="ctrTitle"/>
          </p:nvPr>
        </p:nvSpPr>
        <p:spPr>
          <a:xfrm>
            <a:off x="1143000" y="0"/>
            <a:ext cx="7772400" cy="1470025"/>
          </a:xfrm>
        </p:spPr>
        <p:txBody>
          <a:bodyPr anchor="ctr"/>
          <a:lstStyle/>
          <a:p>
            <a:r>
              <a:rPr lang="en-US" altLang="en-US" sz="4400"/>
              <a:t>Dykes Medal Winners</a:t>
            </a:r>
          </a:p>
        </p:txBody>
      </p:sp>
      <p:sp>
        <p:nvSpPr>
          <p:cNvPr id="2051" name="Rectangle 3"/>
          <p:cNvSpPr>
            <a:spLocks noGrp="1" noChangeArrowheads="1"/>
          </p:cNvSpPr>
          <p:nvPr>
            <p:ph type="subTitle" idx="1"/>
          </p:nvPr>
        </p:nvSpPr>
        <p:spPr>
          <a:xfrm>
            <a:off x="990600" y="2590800"/>
            <a:ext cx="7696200" cy="1752600"/>
          </a:xfrm>
        </p:spPr>
        <p:txBody>
          <a:bodyPr/>
          <a:lstStyle/>
          <a:p>
            <a:r>
              <a:rPr lang="en-US" altLang="en-US" sz="3200"/>
              <a:t>American Iris Society</a:t>
            </a:r>
          </a:p>
          <a:p>
            <a:r>
              <a:rPr lang="en-US" altLang="en-US" sz="3200"/>
              <a:t>Presentation and Bingo Game</a:t>
            </a:r>
          </a:p>
        </p:txBody>
      </p:sp>
      <p:pic>
        <p:nvPicPr>
          <p:cNvPr id="2065" name="Picture 17" descr="Dyke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828800" cy="1393825"/>
          </a:xfrm>
          <a:prstGeom prst="rect">
            <a:avLst/>
          </a:prstGeom>
          <a:noFill/>
          <a:effectLst>
            <a:outerShdw dist="68392" dir="1308085" algn="ctr" rotWithShape="0">
              <a:srgbClr val="808080"/>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09FE847-EC60-4B26-B109-461A1D650BF1}"/>
              </a:ext>
            </a:extLst>
          </p:cNvPr>
          <p:cNvSpPr>
            <a:spLocks noGrp="1"/>
          </p:cNvSpPr>
          <p:nvPr>
            <p:ph type="title"/>
          </p:nvPr>
        </p:nvSpPr>
        <p:spPr/>
        <p:txBody>
          <a:bodyPr/>
          <a:lstStyle/>
          <a:p>
            <a:r>
              <a:rPr lang="en-US" dirty="0"/>
              <a:t>Haunted Heart 2018</a:t>
            </a:r>
          </a:p>
        </p:txBody>
      </p:sp>
      <p:sp>
        <p:nvSpPr>
          <p:cNvPr id="3" name="Footer Placeholder 2">
            <a:extLst>
              <a:ext uri="{FF2B5EF4-FFF2-40B4-BE49-F238E27FC236}">
                <a16:creationId xmlns:a16="http://schemas.microsoft.com/office/drawing/2014/main" id="{4A8DEDCC-DBBA-4F61-B529-44DCC1C8A0A3}"/>
              </a:ext>
            </a:extLst>
          </p:cNvPr>
          <p:cNvSpPr>
            <a:spLocks noGrp="1"/>
          </p:cNvSpPr>
          <p:nvPr>
            <p:ph type="ftr" sz="quarter" idx="11"/>
          </p:nvPr>
        </p:nvSpPr>
        <p:spPr/>
        <p:txBody>
          <a:bodyPr/>
          <a:lstStyle/>
          <a:p>
            <a:r>
              <a:rPr lang="en-US" altLang="en-US"/>
              <a:t>American Iris Society</a:t>
            </a:r>
          </a:p>
        </p:txBody>
      </p:sp>
      <p:grpSp>
        <p:nvGrpSpPr>
          <p:cNvPr id="4" name="Group 5">
            <a:extLst>
              <a:ext uri="{FF2B5EF4-FFF2-40B4-BE49-F238E27FC236}">
                <a16:creationId xmlns:a16="http://schemas.microsoft.com/office/drawing/2014/main" id="{1C1004D5-BCB3-4484-BD21-9B3A6DC09130}"/>
              </a:ext>
            </a:extLst>
          </p:cNvPr>
          <p:cNvGrpSpPr>
            <a:grpSpLocks/>
          </p:cNvGrpSpPr>
          <p:nvPr/>
        </p:nvGrpSpPr>
        <p:grpSpPr bwMode="auto">
          <a:xfrm>
            <a:off x="0" y="0"/>
            <a:ext cx="1600200" cy="1498600"/>
            <a:chOff x="1632" y="1872"/>
            <a:chExt cx="2112" cy="1976"/>
          </a:xfrm>
        </p:grpSpPr>
        <p:grpSp>
          <p:nvGrpSpPr>
            <p:cNvPr id="5" name="Group 6">
              <a:extLst>
                <a:ext uri="{FF2B5EF4-FFF2-40B4-BE49-F238E27FC236}">
                  <a16:creationId xmlns:a16="http://schemas.microsoft.com/office/drawing/2014/main" id="{7FDE91E5-90D2-42B7-B5A1-58115D4823C5}"/>
                </a:ext>
              </a:extLst>
            </p:cNvPr>
            <p:cNvGrpSpPr>
              <a:grpSpLocks/>
            </p:cNvGrpSpPr>
            <p:nvPr/>
          </p:nvGrpSpPr>
          <p:grpSpPr bwMode="auto">
            <a:xfrm>
              <a:off x="1872" y="1920"/>
              <a:ext cx="1872" cy="1824"/>
              <a:chOff x="1056" y="1824"/>
              <a:chExt cx="1872" cy="1824"/>
            </a:xfrm>
          </p:grpSpPr>
          <p:sp>
            <p:nvSpPr>
              <p:cNvPr id="7" name="Oval 7">
                <a:extLst>
                  <a:ext uri="{FF2B5EF4-FFF2-40B4-BE49-F238E27FC236}">
                    <a16:creationId xmlns:a16="http://schemas.microsoft.com/office/drawing/2014/main" id="{3943B490-289E-4825-B388-27084942F94E}"/>
                  </a:ext>
                </a:extLst>
              </p:cNvPr>
              <p:cNvSpPr>
                <a:spLocks noChangeArrowheads="1"/>
              </p:cNvSpPr>
              <p:nvPr/>
            </p:nvSpPr>
            <p:spPr bwMode="auto">
              <a:xfrm>
                <a:off x="1104" y="1824"/>
                <a:ext cx="1824" cy="1824"/>
              </a:xfrm>
              <a:prstGeom prst="ellipse">
                <a:avLst/>
              </a:prstGeom>
              <a:gradFill rotWithShape="1">
                <a:gsLst>
                  <a:gs pos="0">
                    <a:srgbClr val="777777"/>
                  </a:gs>
                  <a:gs pos="50000">
                    <a:srgbClr val="777777">
                      <a:gamma/>
                      <a:shade val="46275"/>
                      <a:invGamma/>
                    </a:srgbClr>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8" name="Oval 8">
                <a:extLst>
                  <a:ext uri="{FF2B5EF4-FFF2-40B4-BE49-F238E27FC236}">
                    <a16:creationId xmlns:a16="http://schemas.microsoft.com/office/drawing/2014/main" id="{E5961229-3478-4159-8D0B-CBB08A83F82C}"/>
                  </a:ext>
                </a:extLst>
              </p:cNvPr>
              <p:cNvSpPr>
                <a:spLocks noChangeArrowheads="1"/>
              </p:cNvSpPr>
              <p:nvPr/>
            </p:nvSpPr>
            <p:spPr bwMode="auto">
              <a:xfrm>
                <a:off x="1056" y="1824"/>
                <a:ext cx="1824" cy="1824"/>
              </a:xfrm>
              <a:prstGeom prst="ellipse">
                <a:avLst/>
              </a:prstGeom>
              <a:gradFill rotWithShape="1">
                <a:gsLst>
                  <a:gs pos="0">
                    <a:srgbClr val="777777"/>
                  </a:gs>
                  <a:gs pos="50000">
                    <a:schemeClr val="bg1"/>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pic>
          <p:nvPicPr>
            <p:cNvPr id="6" name="Picture 9" descr="Dykes">
              <a:hlinkClick r:id="" action="ppaction://macro?name=PullFlower"/>
              <a:extLst>
                <a:ext uri="{FF2B5EF4-FFF2-40B4-BE49-F238E27FC236}">
                  <a16:creationId xmlns:a16="http://schemas.microsoft.com/office/drawing/2014/main" id="{6E3078C9-4C26-4379-B3C0-A6B00EBBF49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l="14815" r="11111"/>
            <a:stretch>
              <a:fillRect/>
            </a:stretch>
          </p:blipFill>
          <p:spPr bwMode="auto">
            <a:xfrm>
              <a:off x="1632" y="1872"/>
              <a:ext cx="1920" cy="1976"/>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93441" dir="1391915" algn="ctr" rotWithShape="0">
                      <a:schemeClr val="tx1">
                        <a:alpha val="50000"/>
                      </a:schemeClr>
                    </a:outerShdw>
                  </a:effectLst>
                </a14:hiddenEffects>
              </a:ext>
            </a:extLst>
          </p:spPr>
        </p:pic>
      </p:grpSp>
      <p:sp>
        <p:nvSpPr>
          <p:cNvPr id="14" name="AutoShape 10" descr="Oak">
            <a:hlinkClick r:id="rId3" action="ppaction://hlinksldjump"/>
            <a:extLst>
              <a:ext uri="{FF2B5EF4-FFF2-40B4-BE49-F238E27FC236}">
                <a16:creationId xmlns:a16="http://schemas.microsoft.com/office/drawing/2014/main" id="{739D2DF2-AF04-4E26-9217-C54575EECCA7}"/>
              </a:ext>
            </a:extLst>
          </p:cNvPr>
          <p:cNvSpPr>
            <a:spLocks noChangeArrowheads="1"/>
          </p:cNvSpPr>
          <p:nvPr/>
        </p:nvSpPr>
        <p:spPr bwMode="auto">
          <a:xfrm>
            <a:off x="7086600" y="6269038"/>
            <a:ext cx="2057400" cy="588962"/>
          </a:xfrm>
          <a:prstGeom prst="bevel">
            <a:avLst>
              <a:gd name="adj" fmla="val 12500"/>
            </a:avLst>
          </a:prstGeom>
          <a:blipFill dpi="0" rotWithShape="1">
            <a:blip r:embed="rId4"/>
            <a:srcRect/>
            <a:tile tx="0" ty="0" sx="100000" sy="100000" flip="none" algn="tl"/>
          </a:blip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eaLnBrk="0" hangingPunct="0">
              <a:spcAft>
                <a:spcPct val="0"/>
              </a:spcAft>
            </a:pPr>
            <a:r>
              <a:rPr lang="en-US" altLang="en-US" sz="2400" b="0" dirty="0">
                <a:solidFill>
                  <a:srgbClr val="663300"/>
                </a:solidFill>
                <a:latin typeface="Arial Black" panose="020B0A04020102020204" pitchFamily="34" charset="0"/>
              </a:rPr>
              <a:t>Dykes List</a:t>
            </a:r>
          </a:p>
        </p:txBody>
      </p:sp>
      <p:sp>
        <p:nvSpPr>
          <p:cNvPr id="15" name="Rectangle 3">
            <a:extLst>
              <a:ext uri="{FF2B5EF4-FFF2-40B4-BE49-F238E27FC236}">
                <a16:creationId xmlns:a16="http://schemas.microsoft.com/office/drawing/2014/main" id="{9F6F0F2F-866C-4FC0-A609-CA6AC8819BAF}"/>
              </a:ext>
            </a:extLst>
          </p:cNvPr>
          <p:cNvSpPr txBox="1">
            <a:spLocks noChangeArrowheads="1"/>
          </p:cNvSpPr>
          <p:nvPr/>
        </p:nvSpPr>
        <p:spPr>
          <a:xfrm>
            <a:off x="4572000" y="1295400"/>
            <a:ext cx="4572000" cy="5029200"/>
          </a:xfrm>
          <a:prstGeom prst="rect">
            <a:avLst/>
          </a:prstGeom>
        </p:spPr>
        <p:txBody>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lnSpc>
                <a:spcPct val="110000"/>
              </a:lnSpc>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US" altLang="en-US" sz="2000" b="0" dirty="0"/>
              <a:t>Hybridizer: Keith Keppel</a:t>
            </a:r>
          </a:p>
          <a:p>
            <a:pPr>
              <a:buFontTx/>
              <a:buNone/>
            </a:pPr>
            <a:r>
              <a:rPr lang="en-US" altLang="en-US" sz="2000" b="0" dirty="0"/>
              <a:t>TB;  2010</a:t>
            </a:r>
          </a:p>
          <a:p>
            <a:pPr>
              <a:buFontTx/>
              <a:buNone/>
            </a:pPr>
            <a:r>
              <a:rPr lang="en-US" altLang="en-US" sz="2000" b="0" dirty="0"/>
              <a:t>Award of Merit (AM) awards are given to irises from each classification each year. Any iris is eligible the second year after previously winning an Honorable Mention (HM). Only AIS registered judges may vote.</a:t>
            </a:r>
          </a:p>
        </p:txBody>
      </p:sp>
      <p:pic>
        <p:nvPicPr>
          <p:cNvPr id="11" name="Picture 10" descr="A close up of a flower&#10;&#10;Description automatically generated">
            <a:extLst>
              <a:ext uri="{FF2B5EF4-FFF2-40B4-BE49-F238E27FC236}">
                <a16:creationId xmlns:a16="http://schemas.microsoft.com/office/drawing/2014/main" id="{C15DFD55-C1A8-4087-BB24-1D08A5557820}"/>
              </a:ext>
            </a:extLst>
          </p:cNvPr>
          <p:cNvPicPr>
            <a:picLocks noChangeAspect="1"/>
          </p:cNvPicPr>
          <p:nvPr/>
        </p:nvPicPr>
        <p:blipFill rotWithShape="1">
          <a:blip r:embed="rId5">
            <a:extLst>
              <a:ext uri="{28A0092B-C50C-407E-A947-70E740481C1C}">
                <a14:useLocalDpi xmlns:a14="http://schemas.microsoft.com/office/drawing/2010/main" val="0"/>
              </a:ext>
            </a:extLst>
          </a:blip>
          <a:srcRect t="41079"/>
          <a:stretch/>
        </p:blipFill>
        <p:spPr>
          <a:xfrm>
            <a:off x="157814" y="2133600"/>
            <a:ext cx="4373243" cy="3856630"/>
          </a:xfrm>
          <a:prstGeom prst="rect">
            <a:avLst/>
          </a:prstGeom>
        </p:spPr>
      </p:pic>
    </p:spTree>
    <p:extLst>
      <p:ext uri="{BB962C8B-B14F-4D97-AF65-F5344CB8AC3E}">
        <p14:creationId xmlns:p14="http://schemas.microsoft.com/office/powerpoint/2010/main" val="2459382134"/>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altLang="en-US" dirty="0"/>
              <a:t>American Iris Society</a:t>
            </a:r>
          </a:p>
        </p:txBody>
      </p:sp>
      <p:sp>
        <p:nvSpPr>
          <p:cNvPr id="185346" name="title"/>
          <p:cNvSpPr>
            <a:spLocks noGrp="1" noChangeArrowheads="1"/>
          </p:cNvSpPr>
          <p:nvPr>
            <p:ph type="title"/>
          </p:nvPr>
        </p:nvSpPr>
        <p:spPr>
          <a:xfrm>
            <a:off x="2057400" y="0"/>
            <a:ext cx="6629400" cy="1333500"/>
          </a:xfrm>
        </p:spPr>
        <p:txBody>
          <a:bodyPr/>
          <a:lstStyle/>
          <a:p>
            <a:r>
              <a:rPr lang="en-US" altLang="en-US" sz="4000" dirty="0"/>
              <a:t>Montmartre 2017</a:t>
            </a:r>
          </a:p>
        </p:txBody>
      </p:sp>
      <p:sp>
        <p:nvSpPr>
          <p:cNvPr id="185347" name="Rectangle 3"/>
          <p:cNvSpPr>
            <a:spLocks noGrp="1" noChangeArrowheads="1"/>
          </p:cNvSpPr>
          <p:nvPr>
            <p:ph type="body" idx="1"/>
          </p:nvPr>
        </p:nvSpPr>
        <p:spPr>
          <a:xfrm>
            <a:off x="4572000" y="1295400"/>
            <a:ext cx="4572000" cy="5029200"/>
          </a:xfrm>
        </p:spPr>
        <p:txBody>
          <a:bodyPr/>
          <a:lstStyle/>
          <a:p>
            <a:pPr>
              <a:buFontTx/>
              <a:buNone/>
            </a:pPr>
            <a:r>
              <a:rPr lang="en-US" altLang="en-US" sz="2000" dirty="0"/>
              <a:t>Hybridizer: Keith Keppel</a:t>
            </a:r>
          </a:p>
          <a:p>
            <a:pPr>
              <a:buFontTx/>
              <a:buNone/>
            </a:pPr>
            <a:r>
              <a:rPr lang="en-US" altLang="en-US" sz="2000" dirty="0"/>
              <a:t>TB; R 2008</a:t>
            </a:r>
          </a:p>
          <a:p>
            <a:pPr>
              <a:buFontTx/>
              <a:buNone/>
            </a:pPr>
            <a:r>
              <a:rPr lang="en-US" altLang="en-US" sz="2000" dirty="0"/>
              <a:t>The Tall Bearded Iris Society sponsors a popularity contest to determine the 100 most popular </a:t>
            </a:r>
            <a:r>
              <a:rPr lang="en-US" altLang="en-US" sz="2000" dirty="0" err="1"/>
              <a:t>TBs.</a:t>
            </a:r>
            <a:r>
              <a:rPr lang="en-US" altLang="en-US" sz="2000" dirty="0"/>
              <a:t>  Montmartre was ranked #57 in 2011 but moved up to #21 in 2015. This ballot is not just limited to judges but is open to every member of The American Iris Society.  Each member may vote up to 25 times.  The TB Symposium ballot therefore gives a good idea of which irises grow well in all parts of the country.</a:t>
            </a:r>
          </a:p>
        </p:txBody>
      </p:sp>
      <p:grpSp>
        <p:nvGrpSpPr>
          <p:cNvPr id="185349" name="Group 5"/>
          <p:cNvGrpSpPr>
            <a:grpSpLocks/>
          </p:cNvGrpSpPr>
          <p:nvPr/>
        </p:nvGrpSpPr>
        <p:grpSpPr bwMode="auto">
          <a:xfrm>
            <a:off x="0" y="0"/>
            <a:ext cx="1600200" cy="1498600"/>
            <a:chOff x="1632" y="1872"/>
            <a:chExt cx="2112" cy="1976"/>
          </a:xfrm>
        </p:grpSpPr>
        <p:grpSp>
          <p:nvGrpSpPr>
            <p:cNvPr id="185350" name="Group 6"/>
            <p:cNvGrpSpPr>
              <a:grpSpLocks/>
            </p:cNvGrpSpPr>
            <p:nvPr/>
          </p:nvGrpSpPr>
          <p:grpSpPr bwMode="auto">
            <a:xfrm>
              <a:off x="1872" y="1920"/>
              <a:ext cx="1872" cy="1824"/>
              <a:chOff x="1056" y="1824"/>
              <a:chExt cx="1872" cy="1824"/>
            </a:xfrm>
          </p:grpSpPr>
          <p:sp>
            <p:nvSpPr>
              <p:cNvPr id="185351" name="Oval 7"/>
              <p:cNvSpPr>
                <a:spLocks noChangeArrowheads="1"/>
              </p:cNvSpPr>
              <p:nvPr/>
            </p:nvSpPr>
            <p:spPr bwMode="auto">
              <a:xfrm>
                <a:off x="1104" y="1824"/>
                <a:ext cx="1824" cy="1824"/>
              </a:xfrm>
              <a:prstGeom prst="ellipse">
                <a:avLst/>
              </a:prstGeom>
              <a:gradFill rotWithShape="1">
                <a:gsLst>
                  <a:gs pos="0">
                    <a:srgbClr val="777777"/>
                  </a:gs>
                  <a:gs pos="50000">
                    <a:srgbClr val="777777">
                      <a:gamma/>
                      <a:shade val="46275"/>
                      <a:invGamma/>
                    </a:srgbClr>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85352" name="Oval 8"/>
              <p:cNvSpPr>
                <a:spLocks noChangeArrowheads="1"/>
              </p:cNvSpPr>
              <p:nvPr/>
            </p:nvSpPr>
            <p:spPr bwMode="auto">
              <a:xfrm>
                <a:off x="1056" y="1824"/>
                <a:ext cx="1824" cy="1824"/>
              </a:xfrm>
              <a:prstGeom prst="ellipse">
                <a:avLst/>
              </a:prstGeom>
              <a:gradFill rotWithShape="1">
                <a:gsLst>
                  <a:gs pos="0">
                    <a:srgbClr val="777777"/>
                  </a:gs>
                  <a:gs pos="50000">
                    <a:schemeClr val="bg1"/>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pic>
          <p:nvPicPr>
            <p:cNvPr id="185353" name="Picture 9" descr="Dykes">
              <a:hlinkClick r:id="" action="ppaction://macro?name=PullFlower"/>
            </p:cNvPr>
            <p:cNvPicPr>
              <a:picLocks noChangeAspect="1" noChangeArrowheads="1"/>
            </p:cNvPicPr>
            <p:nvPr/>
          </p:nvPicPr>
          <p:blipFill>
            <a:blip r:embed="rId3" cstate="screen">
              <a:extLst>
                <a:ext uri="{28A0092B-C50C-407E-A947-70E740481C1C}">
                  <a14:useLocalDpi xmlns:a14="http://schemas.microsoft.com/office/drawing/2010/main"/>
                </a:ext>
              </a:extLst>
            </a:blip>
            <a:srcRect l="14815" r="11111"/>
            <a:stretch>
              <a:fillRect/>
            </a:stretch>
          </p:blipFill>
          <p:spPr bwMode="auto">
            <a:xfrm>
              <a:off x="1632" y="1872"/>
              <a:ext cx="1920" cy="1976"/>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93441" dir="1391915" algn="ctr" rotWithShape="0">
                      <a:schemeClr val="tx1">
                        <a:alpha val="50000"/>
                      </a:schemeClr>
                    </a:outerShdw>
                  </a:effectLst>
                </a14:hiddenEffects>
              </a:ext>
            </a:extLst>
          </p:spPr>
        </p:pic>
      </p:grpSp>
      <p:sp>
        <p:nvSpPr>
          <p:cNvPr id="185354" name="AutoShape 10" descr="Oak">
            <a:hlinkClick r:id="rId4" action="ppaction://hlinksldjump"/>
          </p:cNvPr>
          <p:cNvSpPr>
            <a:spLocks noChangeArrowheads="1"/>
          </p:cNvSpPr>
          <p:nvPr/>
        </p:nvSpPr>
        <p:spPr bwMode="auto">
          <a:xfrm>
            <a:off x="7086600" y="6269038"/>
            <a:ext cx="2057400" cy="588962"/>
          </a:xfrm>
          <a:prstGeom prst="bevel">
            <a:avLst>
              <a:gd name="adj" fmla="val 12500"/>
            </a:avLst>
          </a:prstGeom>
          <a:blipFill dpi="0" rotWithShape="1">
            <a:blip r:embed="rId5"/>
            <a:srcRect/>
            <a:tile tx="0" ty="0" sx="100000" sy="100000" flip="none" algn="tl"/>
          </a:blip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eaLnBrk="0" hangingPunct="0">
              <a:spcAft>
                <a:spcPct val="0"/>
              </a:spcAft>
            </a:pPr>
            <a:r>
              <a:rPr lang="en-US" altLang="en-US" sz="2400" b="0" dirty="0">
                <a:solidFill>
                  <a:srgbClr val="663300"/>
                </a:solidFill>
                <a:latin typeface="Arial Black" panose="020B0A04020102020204" pitchFamily="34" charset="0"/>
              </a:rPr>
              <a:t>Dykes List</a:t>
            </a:r>
          </a:p>
        </p:txBody>
      </p:sp>
      <p:pic>
        <p:nvPicPr>
          <p:cNvPr id="2" name="Picture 1"/>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28600" y="1727200"/>
            <a:ext cx="4244686" cy="4674298"/>
          </a:xfrm>
          <a:prstGeom prst="rect">
            <a:avLst/>
          </a:prstGeom>
          <a:ln w="34925">
            <a:solidFill>
              <a:srgbClr val="996600"/>
            </a:solidFill>
          </a:ln>
        </p:spPr>
      </p:pic>
    </p:spTree>
    <p:extLst>
      <p:ext uri="{BB962C8B-B14F-4D97-AF65-F5344CB8AC3E}">
        <p14:creationId xmlns:p14="http://schemas.microsoft.com/office/powerpoint/2010/main" val="3741217220"/>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altLang="en-US"/>
              <a:t>American Iris Society</a:t>
            </a:r>
          </a:p>
        </p:txBody>
      </p:sp>
      <p:sp>
        <p:nvSpPr>
          <p:cNvPr id="185346" name="title"/>
          <p:cNvSpPr>
            <a:spLocks noGrp="1" noChangeArrowheads="1"/>
          </p:cNvSpPr>
          <p:nvPr>
            <p:ph type="title"/>
          </p:nvPr>
        </p:nvSpPr>
        <p:spPr>
          <a:xfrm>
            <a:off x="2057400" y="0"/>
            <a:ext cx="6629400" cy="1333500"/>
          </a:xfrm>
        </p:spPr>
        <p:txBody>
          <a:bodyPr/>
          <a:lstStyle/>
          <a:p>
            <a:r>
              <a:rPr lang="en-US" altLang="en-US" sz="4000" dirty="0"/>
              <a:t>Swans in Flight 2016</a:t>
            </a:r>
          </a:p>
        </p:txBody>
      </p:sp>
      <p:sp>
        <p:nvSpPr>
          <p:cNvPr id="185347" name="Rectangle 3"/>
          <p:cNvSpPr>
            <a:spLocks noGrp="1" noChangeArrowheads="1"/>
          </p:cNvSpPr>
          <p:nvPr>
            <p:ph type="body" idx="1"/>
          </p:nvPr>
        </p:nvSpPr>
        <p:spPr>
          <a:xfrm>
            <a:off x="4210916" y="1143000"/>
            <a:ext cx="4933084" cy="5029200"/>
          </a:xfrm>
        </p:spPr>
        <p:txBody>
          <a:bodyPr/>
          <a:lstStyle/>
          <a:p>
            <a:pPr>
              <a:buFontTx/>
              <a:buNone/>
            </a:pPr>
            <a:r>
              <a:rPr lang="en-US" altLang="en-US" sz="2000" dirty="0"/>
              <a:t>Hybridizer: Robert </a:t>
            </a:r>
            <a:r>
              <a:rPr lang="en-US" altLang="en-US" sz="2000" dirty="0" err="1"/>
              <a:t>Hollingworth</a:t>
            </a:r>
            <a:endParaRPr lang="en-US" altLang="en-US" sz="2000" dirty="0"/>
          </a:p>
          <a:p>
            <a:pPr>
              <a:buNone/>
            </a:pPr>
            <a:r>
              <a:rPr lang="en-US" altLang="en-US" sz="2000" dirty="0"/>
              <a:t>SIB; R 2006</a:t>
            </a:r>
          </a:p>
          <a:p>
            <a:pPr>
              <a:buNone/>
            </a:pPr>
            <a:r>
              <a:rPr lang="en-US" altLang="en-US" sz="2000" dirty="0"/>
              <a:t>Siberians perform best with cooler conditions, regular moisture and a slightly acid soil. </a:t>
            </a:r>
          </a:p>
          <a:p>
            <a:pPr>
              <a:buFontTx/>
              <a:buNone/>
            </a:pPr>
            <a:r>
              <a:rPr lang="en-US" altLang="en-US" sz="2000" dirty="0"/>
              <a:t>Swans in Flight is the first Siberian Iris to win the Dykes medal.  It has to first win the Morgan-Wood medal. It is named in honor of F. Cleveland Morgan and Ira E. Wood. Morgan was a pioneer Canadian breeder of Siberian irises and a founding member of AIS. Wood and his wife Betty were both scientists who worked for Bell Telephone Laboratories in New Jersey and active in the Society for Siberian Irises.</a:t>
            </a:r>
          </a:p>
        </p:txBody>
      </p:sp>
      <p:grpSp>
        <p:nvGrpSpPr>
          <p:cNvPr id="185349" name="Group 5"/>
          <p:cNvGrpSpPr>
            <a:grpSpLocks/>
          </p:cNvGrpSpPr>
          <p:nvPr/>
        </p:nvGrpSpPr>
        <p:grpSpPr bwMode="auto">
          <a:xfrm>
            <a:off x="0" y="0"/>
            <a:ext cx="1600200" cy="1498600"/>
            <a:chOff x="1632" y="1872"/>
            <a:chExt cx="2112" cy="1976"/>
          </a:xfrm>
        </p:grpSpPr>
        <p:grpSp>
          <p:nvGrpSpPr>
            <p:cNvPr id="185350" name="Group 6"/>
            <p:cNvGrpSpPr>
              <a:grpSpLocks/>
            </p:cNvGrpSpPr>
            <p:nvPr/>
          </p:nvGrpSpPr>
          <p:grpSpPr bwMode="auto">
            <a:xfrm>
              <a:off x="1872" y="1920"/>
              <a:ext cx="1872" cy="1824"/>
              <a:chOff x="1056" y="1824"/>
              <a:chExt cx="1872" cy="1824"/>
            </a:xfrm>
          </p:grpSpPr>
          <p:sp>
            <p:nvSpPr>
              <p:cNvPr id="185351" name="Oval 7"/>
              <p:cNvSpPr>
                <a:spLocks noChangeArrowheads="1"/>
              </p:cNvSpPr>
              <p:nvPr/>
            </p:nvSpPr>
            <p:spPr bwMode="auto">
              <a:xfrm>
                <a:off x="1104" y="1824"/>
                <a:ext cx="1824" cy="1824"/>
              </a:xfrm>
              <a:prstGeom prst="ellipse">
                <a:avLst/>
              </a:prstGeom>
              <a:gradFill rotWithShape="1">
                <a:gsLst>
                  <a:gs pos="0">
                    <a:srgbClr val="777777"/>
                  </a:gs>
                  <a:gs pos="50000">
                    <a:srgbClr val="777777">
                      <a:gamma/>
                      <a:shade val="46275"/>
                      <a:invGamma/>
                    </a:srgbClr>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85352" name="Oval 8"/>
              <p:cNvSpPr>
                <a:spLocks noChangeArrowheads="1"/>
              </p:cNvSpPr>
              <p:nvPr/>
            </p:nvSpPr>
            <p:spPr bwMode="auto">
              <a:xfrm>
                <a:off x="1056" y="1824"/>
                <a:ext cx="1824" cy="1824"/>
              </a:xfrm>
              <a:prstGeom prst="ellipse">
                <a:avLst/>
              </a:prstGeom>
              <a:gradFill rotWithShape="1">
                <a:gsLst>
                  <a:gs pos="0">
                    <a:srgbClr val="777777"/>
                  </a:gs>
                  <a:gs pos="50000">
                    <a:schemeClr val="bg1"/>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pic>
          <p:nvPicPr>
            <p:cNvPr id="185353" name="Picture 9" descr="Dykes">
              <a:hlinkClick r:id="" action="ppaction://macro?name=PullFlower"/>
            </p:cNvPr>
            <p:cNvPicPr>
              <a:picLocks noChangeAspect="1" noChangeArrowheads="1"/>
            </p:cNvPicPr>
            <p:nvPr/>
          </p:nvPicPr>
          <p:blipFill>
            <a:blip r:embed="rId3" cstate="screen">
              <a:extLst>
                <a:ext uri="{28A0092B-C50C-407E-A947-70E740481C1C}">
                  <a14:useLocalDpi xmlns:a14="http://schemas.microsoft.com/office/drawing/2010/main"/>
                </a:ext>
              </a:extLst>
            </a:blip>
            <a:srcRect l="14815" r="11111"/>
            <a:stretch>
              <a:fillRect/>
            </a:stretch>
          </p:blipFill>
          <p:spPr bwMode="auto">
            <a:xfrm>
              <a:off x="1632" y="1872"/>
              <a:ext cx="1920" cy="1976"/>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93441" dir="1391915" algn="ctr" rotWithShape="0">
                      <a:schemeClr val="tx1">
                        <a:alpha val="50000"/>
                      </a:schemeClr>
                    </a:outerShdw>
                  </a:effectLst>
                </a14:hiddenEffects>
              </a:ext>
            </a:extLst>
          </p:spPr>
        </p:pic>
      </p:grpSp>
      <p:sp>
        <p:nvSpPr>
          <p:cNvPr id="185354" name="AutoShape 10" descr="Oak">
            <a:hlinkClick r:id="rId4" action="ppaction://hlinksldjump"/>
          </p:cNvPr>
          <p:cNvSpPr>
            <a:spLocks noChangeArrowheads="1"/>
          </p:cNvSpPr>
          <p:nvPr/>
        </p:nvSpPr>
        <p:spPr bwMode="auto">
          <a:xfrm>
            <a:off x="7086600" y="6269038"/>
            <a:ext cx="2057400" cy="588962"/>
          </a:xfrm>
          <a:prstGeom prst="bevel">
            <a:avLst>
              <a:gd name="adj" fmla="val 12500"/>
            </a:avLst>
          </a:prstGeom>
          <a:blipFill dpi="0" rotWithShape="1">
            <a:blip r:embed="rId5"/>
            <a:srcRect/>
            <a:tile tx="0" ty="0" sx="100000" sy="100000" flip="none" algn="tl"/>
          </a:blip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eaLnBrk="0" hangingPunct="0">
              <a:spcAft>
                <a:spcPct val="0"/>
              </a:spcAft>
            </a:pPr>
            <a:r>
              <a:rPr lang="en-US" altLang="en-US" sz="2400" b="0">
                <a:solidFill>
                  <a:srgbClr val="663300"/>
                </a:solidFill>
                <a:latin typeface="Arial Black" panose="020B0A04020102020204" pitchFamily="34" charset="0"/>
              </a:rPr>
              <a:t>Dykes List</a:t>
            </a:r>
          </a:p>
        </p:txBody>
      </p:sp>
      <p:pic>
        <p:nvPicPr>
          <p:cNvPr id="2" name="Picture 1"/>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72316" y="1899694"/>
            <a:ext cx="4038600" cy="4087312"/>
          </a:xfrm>
          <a:prstGeom prst="rect">
            <a:avLst/>
          </a:prstGeom>
          <a:ln w="25400">
            <a:solidFill>
              <a:srgbClr val="996600"/>
            </a:solidFill>
          </a:ln>
        </p:spPr>
      </p:pic>
    </p:spTree>
    <p:extLst>
      <p:ext uri="{BB962C8B-B14F-4D97-AF65-F5344CB8AC3E}">
        <p14:creationId xmlns:p14="http://schemas.microsoft.com/office/powerpoint/2010/main" val="2512002425"/>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altLang="en-US"/>
              <a:t>American Iris Society</a:t>
            </a:r>
          </a:p>
        </p:txBody>
      </p:sp>
      <p:sp>
        <p:nvSpPr>
          <p:cNvPr id="185346" name="title"/>
          <p:cNvSpPr>
            <a:spLocks noGrp="1" noChangeArrowheads="1"/>
          </p:cNvSpPr>
          <p:nvPr>
            <p:ph type="title"/>
          </p:nvPr>
        </p:nvSpPr>
        <p:spPr>
          <a:xfrm>
            <a:off x="2057400" y="0"/>
            <a:ext cx="6629400" cy="1333500"/>
          </a:xfrm>
        </p:spPr>
        <p:txBody>
          <a:bodyPr/>
          <a:lstStyle/>
          <a:p>
            <a:r>
              <a:rPr lang="en-US" altLang="en-US" sz="4000" dirty="0"/>
              <a:t>Gypsy Lord 2015</a:t>
            </a:r>
          </a:p>
        </p:txBody>
      </p:sp>
      <p:sp>
        <p:nvSpPr>
          <p:cNvPr id="185347" name="Rectangle 3"/>
          <p:cNvSpPr>
            <a:spLocks noGrp="1" noChangeArrowheads="1"/>
          </p:cNvSpPr>
          <p:nvPr>
            <p:ph type="body" idx="1"/>
          </p:nvPr>
        </p:nvSpPr>
        <p:spPr>
          <a:xfrm>
            <a:off x="4572000" y="1295400"/>
            <a:ext cx="4572000" cy="5029200"/>
          </a:xfrm>
        </p:spPr>
        <p:txBody>
          <a:bodyPr/>
          <a:lstStyle/>
          <a:p>
            <a:pPr>
              <a:buFontTx/>
              <a:buNone/>
            </a:pPr>
            <a:r>
              <a:rPr lang="en-US" altLang="en-US" sz="2000" dirty="0"/>
              <a:t>Hybridizer: Keith Keppel</a:t>
            </a:r>
          </a:p>
          <a:p>
            <a:pPr>
              <a:buFontTx/>
              <a:buNone/>
            </a:pPr>
            <a:r>
              <a:rPr lang="en-US" altLang="en-US" sz="2000" dirty="0"/>
              <a:t>TB; R 2006</a:t>
            </a:r>
          </a:p>
          <a:p>
            <a:pPr>
              <a:buFontTx/>
              <a:buNone/>
            </a:pPr>
            <a:r>
              <a:rPr lang="en-US" altLang="en-US" sz="2000" dirty="0"/>
              <a:t>Gypsy Lord is a bi-color iris known as an </a:t>
            </a:r>
            <a:r>
              <a:rPr lang="en-US" altLang="en-US" sz="2000" dirty="0" err="1"/>
              <a:t>amoena</a:t>
            </a:r>
            <a:r>
              <a:rPr lang="en-US" altLang="en-US" sz="2000" dirty="0"/>
              <a:t> (white standards, colored falls). Historically, </a:t>
            </a:r>
            <a:r>
              <a:rPr lang="en-US" altLang="en-US" sz="2000" dirty="0" err="1"/>
              <a:t>bicolors</a:t>
            </a:r>
            <a:r>
              <a:rPr lang="en-US" altLang="en-US" sz="2000" dirty="0"/>
              <a:t>, </a:t>
            </a:r>
            <a:r>
              <a:rPr lang="en-US" altLang="en-US" sz="2000" dirty="0" err="1"/>
              <a:t>bitones</a:t>
            </a:r>
            <a:r>
              <a:rPr lang="en-US" altLang="en-US" sz="2000" dirty="0"/>
              <a:t> and </a:t>
            </a:r>
            <a:r>
              <a:rPr lang="en-US" altLang="en-US" sz="2000" dirty="0" err="1"/>
              <a:t>amoenas</a:t>
            </a:r>
            <a:r>
              <a:rPr lang="en-US" altLang="en-US" sz="2000" dirty="0"/>
              <a:t> were among the first recorded irises and are seen in catalogs as early as the 1840s. The French were among the first to place diploid irises on the market. As tetraploids developed, </a:t>
            </a:r>
            <a:r>
              <a:rPr lang="en-US" altLang="en-US" sz="2000" dirty="0" err="1"/>
              <a:t>bicolors</a:t>
            </a:r>
            <a:r>
              <a:rPr lang="en-US" altLang="en-US" sz="2000" dirty="0"/>
              <a:t>, </a:t>
            </a:r>
            <a:r>
              <a:rPr lang="en-US" altLang="en-US" sz="2000" dirty="0" err="1"/>
              <a:t>bitones</a:t>
            </a:r>
            <a:r>
              <a:rPr lang="en-US" altLang="en-US" sz="2000" dirty="0"/>
              <a:t> and </a:t>
            </a:r>
            <a:r>
              <a:rPr lang="en-US" altLang="en-US" sz="2000" dirty="0" err="1"/>
              <a:t>amoenas</a:t>
            </a:r>
            <a:r>
              <a:rPr lang="en-US" altLang="en-US" sz="2000" dirty="0"/>
              <a:t> improved in color, form, size and plant habits.</a:t>
            </a:r>
          </a:p>
        </p:txBody>
      </p:sp>
      <p:grpSp>
        <p:nvGrpSpPr>
          <p:cNvPr id="185349" name="Group 5"/>
          <p:cNvGrpSpPr>
            <a:grpSpLocks/>
          </p:cNvGrpSpPr>
          <p:nvPr/>
        </p:nvGrpSpPr>
        <p:grpSpPr bwMode="auto">
          <a:xfrm>
            <a:off x="0" y="0"/>
            <a:ext cx="1600200" cy="1498600"/>
            <a:chOff x="1632" y="1872"/>
            <a:chExt cx="2112" cy="1976"/>
          </a:xfrm>
        </p:grpSpPr>
        <p:grpSp>
          <p:nvGrpSpPr>
            <p:cNvPr id="185350" name="Group 6"/>
            <p:cNvGrpSpPr>
              <a:grpSpLocks/>
            </p:cNvGrpSpPr>
            <p:nvPr/>
          </p:nvGrpSpPr>
          <p:grpSpPr bwMode="auto">
            <a:xfrm>
              <a:off x="1872" y="1920"/>
              <a:ext cx="1872" cy="1824"/>
              <a:chOff x="1056" y="1824"/>
              <a:chExt cx="1872" cy="1824"/>
            </a:xfrm>
          </p:grpSpPr>
          <p:sp>
            <p:nvSpPr>
              <p:cNvPr id="185351" name="Oval 7"/>
              <p:cNvSpPr>
                <a:spLocks noChangeArrowheads="1"/>
              </p:cNvSpPr>
              <p:nvPr/>
            </p:nvSpPr>
            <p:spPr bwMode="auto">
              <a:xfrm>
                <a:off x="1104" y="1824"/>
                <a:ext cx="1824" cy="1824"/>
              </a:xfrm>
              <a:prstGeom prst="ellipse">
                <a:avLst/>
              </a:prstGeom>
              <a:gradFill rotWithShape="1">
                <a:gsLst>
                  <a:gs pos="0">
                    <a:srgbClr val="777777"/>
                  </a:gs>
                  <a:gs pos="50000">
                    <a:srgbClr val="777777">
                      <a:gamma/>
                      <a:shade val="46275"/>
                      <a:invGamma/>
                    </a:srgbClr>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85352" name="Oval 8"/>
              <p:cNvSpPr>
                <a:spLocks noChangeArrowheads="1"/>
              </p:cNvSpPr>
              <p:nvPr/>
            </p:nvSpPr>
            <p:spPr bwMode="auto">
              <a:xfrm>
                <a:off x="1056" y="1824"/>
                <a:ext cx="1824" cy="1824"/>
              </a:xfrm>
              <a:prstGeom prst="ellipse">
                <a:avLst/>
              </a:prstGeom>
              <a:gradFill rotWithShape="1">
                <a:gsLst>
                  <a:gs pos="0">
                    <a:srgbClr val="777777"/>
                  </a:gs>
                  <a:gs pos="50000">
                    <a:schemeClr val="bg1"/>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pic>
          <p:nvPicPr>
            <p:cNvPr id="185353" name="Picture 9" descr="Dykes">
              <a:hlinkClick r:id="" action="ppaction://macro?name=PullFlower"/>
            </p:cNvPr>
            <p:cNvPicPr>
              <a:picLocks noChangeAspect="1" noChangeArrowheads="1"/>
            </p:cNvPicPr>
            <p:nvPr/>
          </p:nvPicPr>
          <p:blipFill>
            <a:blip r:embed="rId3" cstate="screen">
              <a:extLst>
                <a:ext uri="{28A0092B-C50C-407E-A947-70E740481C1C}">
                  <a14:useLocalDpi xmlns:a14="http://schemas.microsoft.com/office/drawing/2010/main"/>
                </a:ext>
              </a:extLst>
            </a:blip>
            <a:srcRect l="14815" r="11111"/>
            <a:stretch>
              <a:fillRect/>
            </a:stretch>
          </p:blipFill>
          <p:spPr bwMode="auto">
            <a:xfrm>
              <a:off x="1632" y="1872"/>
              <a:ext cx="1920" cy="1976"/>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93441" dir="1391915" algn="ctr" rotWithShape="0">
                      <a:schemeClr val="tx1">
                        <a:alpha val="50000"/>
                      </a:schemeClr>
                    </a:outerShdw>
                  </a:effectLst>
                </a14:hiddenEffects>
              </a:ext>
            </a:extLst>
          </p:spPr>
        </p:pic>
      </p:grpSp>
      <p:sp>
        <p:nvSpPr>
          <p:cNvPr id="185354" name="AutoShape 10" descr="Oak">
            <a:hlinkClick r:id="rId4" action="ppaction://hlinksldjump"/>
          </p:cNvPr>
          <p:cNvSpPr>
            <a:spLocks noChangeArrowheads="1"/>
          </p:cNvSpPr>
          <p:nvPr/>
        </p:nvSpPr>
        <p:spPr bwMode="auto">
          <a:xfrm>
            <a:off x="7086600" y="6269038"/>
            <a:ext cx="2057400" cy="588962"/>
          </a:xfrm>
          <a:prstGeom prst="bevel">
            <a:avLst>
              <a:gd name="adj" fmla="val 12500"/>
            </a:avLst>
          </a:prstGeom>
          <a:blipFill dpi="0" rotWithShape="1">
            <a:blip r:embed="rId5"/>
            <a:srcRect/>
            <a:tile tx="0" ty="0" sx="100000" sy="100000" flip="none" algn="tl"/>
          </a:blip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eaLnBrk="0" hangingPunct="0">
              <a:spcAft>
                <a:spcPct val="0"/>
              </a:spcAft>
            </a:pPr>
            <a:r>
              <a:rPr lang="en-US" altLang="en-US" sz="2400" b="0">
                <a:solidFill>
                  <a:srgbClr val="663300"/>
                </a:solidFill>
                <a:latin typeface="Arial Black" panose="020B0A04020102020204" pitchFamily="34" charset="0"/>
              </a:rPr>
              <a:t>Dykes List</a:t>
            </a:r>
          </a:p>
        </p:txBody>
      </p:sp>
      <p:pic>
        <p:nvPicPr>
          <p:cNvPr id="2" name="Picture 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9634" y="3200400"/>
            <a:ext cx="4533654" cy="3023552"/>
          </a:xfrm>
          <a:prstGeom prst="rect">
            <a:avLst/>
          </a:prstGeom>
          <a:ln w="25400">
            <a:solidFill>
              <a:srgbClr val="996600"/>
            </a:solidFill>
          </a:ln>
        </p:spPr>
      </p:pic>
    </p:spTree>
    <p:extLst>
      <p:ext uri="{BB962C8B-B14F-4D97-AF65-F5344CB8AC3E}">
        <p14:creationId xmlns:p14="http://schemas.microsoft.com/office/powerpoint/2010/main" val="155889851"/>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altLang="en-US"/>
              <a:t>American Iris Society</a:t>
            </a:r>
          </a:p>
        </p:txBody>
      </p:sp>
      <p:sp>
        <p:nvSpPr>
          <p:cNvPr id="185346" name="title"/>
          <p:cNvSpPr>
            <a:spLocks noGrp="1" noChangeArrowheads="1"/>
          </p:cNvSpPr>
          <p:nvPr>
            <p:ph type="title"/>
          </p:nvPr>
        </p:nvSpPr>
        <p:spPr>
          <a:xfrm>
            <a:off x="2057400" y="0"/>
            <a:ext cx="6629400" cy="1333500"/>
          </a:xfrm>
        </p:spPr>
        <p:txBody>
          <a:bodyPr/>
          <a:lstStyle/>
          <a:p>
            <a:r>
              <a:rPr lang="en-US" altLang="en-US" sz="4000" dirty="0"/>
              <a:t>Dividing Line 2014</a:t>
            </a:r>
          </a:p>
        </p:txBody>
      </p:sp>
      <p:sp>
        <p:nvSpPr>
          <p:cNvPr id="185347" name="Rectangle 3"/>
          <p:cNvSpPr>
            <a:spLocks noGrp="1" noChangeArrowheads="1"/>
          </p:cNvSpPr>
          <p:nvPr>
            <p:ph type="body" idx="1"/>
          </p:nvPr>
        </p:nvSpPr>
        <p:spPr>
          <a:xfrm>
            <a:off x="4207513" y="1143000"/>
            <a:ext cx="4936487" cy="5029200"/>
          </a:xfrm>
        </p:spPr>
        <p:txBody>
          <a:bodyPr/>
          <a:lstStyle/>
          <a:p>
            <a:pPr>
              <a:buFontTx/>
              <a:buNone/>
            </a:pPr>
            <a:r>
              <a:rPr lang="en-US" altLang="en-US" sz="2000" dirty="0"/>
              <a:t>Hybridizer: Charles </a:t>
            </a:r>
            <a:r>
              <a:rPr lang="en-US" altLang="en-US" sz="2000" dirty="0" err="1"/>
              <a:t>Bunnell</a:t>
            </a:r>
            <a:endParaRPr lang="en-US" altLang="en-US" sz="2000" dirty="0"/>
          </a:p>
          <a:p>
            <a:pPr>
              <a:buFontTx/>
              <a:buNone/>
            </a:pPr>
            <a:r>
              <a:rPr lang="en-US" altLang="en-US" sz="2000" dirty="0"/>
              <a:t>MTB; R 2004</a:t>
            </a:r>
          </a:p>
          <a:p>
            <a:pPr>
              <a:buNone/>
            </a:pPr>
            <a:r>
              <a:rPr lang="en-US" altLang="en-US" sz="2000" dirty="0"/>
              <a:t>Dividing Line is the first Miniature Tall Bearded to win the Dykes.  MTBs are dainty and a clump looks like a cloud of butterflies.  They are called "Table Irises" because they are so well suited for arrangements. Height 16” to 27.5”.</a:t>
            </a:r>
          </a:p>
          <a:p>
            <a:pPr>
              <a:buFontTx/>
              <a:buNone/>
            </a:pPr>
            <a:r>
              <a:rPr lang="en-US" altLang="en-US" sz="2000" dirty="0"/>
              <a:t>Dividing Line also won the Ben Hager Cup in 2007 and 2009.  The Ben Hager Cup is awarded annually during the American Iris Society's annual convention to median irises (SDB, IB, MTB and BB) seen in bloom in the official tour gardens. Each registrant may vote for one median iris.</a:t>
            </a:r>
          </a:p>
        </p:txBody>
      </p:sp>
      <p:grpSp>
        <p:nvGrpSpPr>
          <p:cNvPr id="185349" name="Group 5"/>
          <p:cNvGrpSpPr>
            <a:grpSpLocks/>
          </p:cNvGrpSpPr>
          <p:nvPr/>
        </p:nvGrpSpPr>
        <p:grpSpPr bwMode="auto">
          <a:xfrm>
            <a:off x="0" y="0"/>
            <a:ext cx="1600200" cy="1498600"/>
            <a:chOff x="1632" y="1872"/>
            <a:chExt cx="2112" cy="1976"/>
          </a:xfrm>
        </p:grpSpPr>
        <p:grpSp>
          <p:nvGrpSpPr>
            <p:cNvPr id="185350" name="Group 6"/>
            <p:cNvGrpSpPr>
              <a:grpSpLocks/>
            </p:cNvGrpSpPr>
            <p:nvPr/>
          </p:nvGrpSpPr>
          <p:grpSpPr bwMode="auto">
            <a:xfrm>
              <a:off x="1872" y="1920"/>
              <a:ext cx="1872" cy="1824"/>
              <a:chOff x="1056" y="1824"/>
              <a:chExt cx="1872" cy="1824"/>
            </a:xfrm>
          </p:grpSpPr>
          <p:sp>
            <p:nvSpPr>
              <p:cNvPr id="185351" name="Oval 7"/>
              <p:cNvSpPr>
                <a:spLocks noChangeArrowheads="1"/>
              </p:cNvSpPr>
              <p:nvPr/>
            </p:nvSpPr>
            <p:spPr bwMode="auto">
              <a:xfrm>
                <a:off x="1104" y="1824"/>
                <a:ext cx="1824" cy="1824"/>
              </a:xfrm>
              <a:prstGeom prst="ellipse">
                <a:avLst/>
              </a:prstGeom>
              <a:gradFill rotWithShape="1">
                <a:gsLst>
                  <a:gs pos="0">
                    <a:srgbClr val="777777"/>
                  </a:gs>
                  <a:gs pos="50000">
                    <a:srgbClr val="777777">
                      <a:gamma/>
                      <a:shade val="46275"/>
                      <a:invGamma/>
                    </a:srgbClr>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85352" name="Oval 8"/>
              <p:cNvSpPr>
                <a:spLocks noChangeArrowheads="1"/>
              </p:cNvSpPr>
              <p:nvPr/>
            </p:nvSpPr>
            <p:spPr bwMode="auto">
              <a:xfrm>
                <a:off x="1056" y="1824"/>
                <a:ext cx="1824" cy="1824"/>
              </a:xfrm>
              <a:prstGeom prst="ellipse">
                <a:avLst/>
              </a:prstGeom>
              <a:gradFill rotWithShape="1">
                <a:gsLst>
                  <a:gs pos="0">
                    <a:srgbClr val="777777"/>
                  </a:gs>
                  <a:gs pos="50000">
                    <a:schemeClr val="bg1"/>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pic>
          <p:nvPicPr>
            <p:cNvPr id="185353" name="Picture 9" descr="Dykes">
              <a:hlinkClick r:id="" action="ppaction://macro?name=PullFlower"/>
            </p:cNvPr>
            <p:cNvPicPr>
              <a:picLocks noChangeAspect="1" noChangeArrowheads="1"/>
            </p:cNvPicPr>
            <p:nvPr/>
          </p:nvPicPr>
          <p:blipFill>
            <a:blip r:embed="rId3" cstate="screen">
              <a:extLst>
                <a:ext uri="{28A0092B-C50C-407E-A947-70E740481C1C}">
                  <a14:useLocalDpi xmlns:a14="http://schemas.microsoft.com/office/drawing/2010/main"/>
                </a:ext>
              </a:extLst>
            </a:blip>
            <a:srcRect l="14815" r="11111"/>
            <a:stretch>
              <a:fillRect/>
            </a:stretch>
          </p:blipFill>
          <p:spPr bwMode="auto">
            <a:xfrm>
              <a:off x="1632" y="1872"/>
              <a:ext cx="1920" cy="1976"/>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93441" dir="1391915" algn="ctr" rotWithShape="0">
                      <a:schemeClr val="tx1">
                        <a:alpha val="50000"/>
                      </a:schemeClr>
                    </a:outerShdw>
                  </a:effectLst>
                </a14:hiddenEffects>
              </a:ext>
            </a:extLst>
          </p:spPr>
        </p:pic>
      </p:grpSp>
      <p:sp>
        <p:nvSpPr>
          <p:cNvPr id="185354" name="AutoShape 10" descr="Oak">
            <a:hlinkClick r:id="rId4" action="ppaction://hlinksldjump"/>
          </p:cNvPr>
          <p:cNvSpPr>
            <a:spLocks noChangeArrowheads="1"/>
          </p:cNvSpPr>
          <p:nvPr/>
        </p:nvSpPr>
        <p:spPr bwMode="auto">
          <a:xfrm>
            <a:off x="7086600" y="6269038"/>
            <a:ext cx="2057400" cy="588962"/>
          </a:xfrm>
          <a:prstGeom prst="bevel">
            <a:avLst>
              <a:gd name="adj" fmla="val 12500"/>
            </a:avLst>
          </a:prstGeom>
          <a:blipFill dpi="0" rotWithShape="1">
            <a:blip r:embed="rId5"/>
            <a:srcRect/>
            <a:tile tx="0" ty="0" sx="100000" sy="100000" flip="none" algn="tl"/>
          </a:blip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eaLnBrk="0" hangingPunct="0">
              <a:spcAft>
                <a:spcPct val="0"/>
              </a:spcAft>
            </a:pPr>
            <a:r>
              <a:rPr lang="en-US" altLang="en-US" sz="2400" b="0">
                <a:solidFill>
                  <a:srgbClr val="663300"/>
                </a:solidFill>
                <a:latin typeface="Arial Black" panose="020B0A04020102020204" pitchFamily="34" charset="0"/>
              </a:rPr>
              <a:t>Dykes List</a:t>
            </a:r>
          </a:p>
        </p:txBody>
      </p:sp>
      <p:pic>
        <p:nvPicPr>
          <p:cNvPr id="2" name="Picture 1"/>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72317" y="1489075"/>
            <a:ext cx="4035196" cy="4454525"/>
          </a:xfrm>
          <a:prstGeom prst="rect">
            <a:avLst/>
          </a:prstGeom>
          <a:ln w="25400">
            <a:solidFill>
              <a:srgbClr val="996600"/>
            </a:solidFill>
          </a:ln>
        </p:spPr>
      </p:pic>
    </p:spTree>
    <p:extLst>
      <p:ext uri="{BB962C8B-B14F-4D97-AF65-F5344CB8AC3E}">
        <p14:creationId xmlns:p14="http://schemas.microsoft.com/office/powerpoint/2010/main" val="588865824"/>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altLang="en-US"/>
              <a:t>American Iris Society</a:t>
            </a:r>
          </a:p>
        </p:txBody>
      </p:sp>
      <p:sp>
        <p:nvSpPr>
          <p:cNvPr id="185346" name="title"/>
          <p:cNvSpPr>
            <a:spLocks noGrp="1" noChangeArrowheads="1"/>
          </p:cNvSpPr>
          <p:nvPr>
            <p:ph type="title"/>
          </p:nvPr>
        </p:nvSpPr>
        <p:spPr>
          <a:xfrm>
            <a:off x="2057400" y="0"/>
            <a:ext cx="6629400" cy="1333500"/>
          </a:xfrm>
        </p:spPr>
        <p:txBody>
          <a:bodyPr/>
          <a:lstStyle/>
          <a:p>
            <a:r>
              <a:rPr lang="en-US" altLang="en-US" sz="4000" dirty="0"/>
              <a:t>That's All Folks 2013</a:t>
            </a:r>
          </a:p>
        </p:txBody>
      </p:sp>
      <p:sp>
        <p:nvSpPr>
          <p:cNvPr id="185347" name="Rectangle 3"/>
          <p:cNvSpPr>
            <a:spLocks noGrp="1" noChangeArrowheads="1"/>
          </p:cNvSpPr>
          <p:nvPr>
            <p:ph type="body" idx="1"/>
          </p:nvPr>
        </p:nvSpPr>
        <p:spPr>
          <a:xfrm>
            <a:off x="4572000" y="1295400"/>
            <a:ext cx="4572000" cy="5029200"/>
          </a:xfrm>
        </p:spPr>
        <p:txBody>
          <a:bodyPr/>
          <a:lstStyle/>
          <a:p>
            <a:pPr>
              <a:buFontTx/>
              <a:buNone/>
            </a:pPr>
            <a:r>
              <a:rPr lang="en-US" altLang="en-US" sz="2000" dirty="0"/>
              <a:t>Hybridizer: William </a:t>
            </a:r>
            <a:r>
              <a:rPr lang="en-US" altLang="en-US" sz="2000" dirty="0" err="1"/>
              <a:t>Maryott</a:t>
            </a:r>
            <a:endParaRPr lang="en-US" altLang="en-US" sz="2000" dirty="0"/>
          </a:p>
          <a:p>
            <a:pPr>
              <a:buFontTx/>
              <a:buNone/>
            </a:pPr>
            <a:r>
              <a:rPr lang="en-US" altLang="en-US" sz="2000" dirty="0"/>
              <a:t>TB; R 2005</a:t>
            </a:r>
          </a:p>
          <a:p>
            <a:pPr>
              <a:buFontTx/>
              <a:buNone/>
            </a:pPr>
            <a:r>
              <a:rPr lang="en-US" altLang="en-US" sz="2000" dirty="0" err="1"/>
              <a:t>Maryott</a:t>
            </a:r>
            <a:r>
              <a:rPr lang="en-US" altLang="en-US" sz="2000" dirty="0"/>
              <a:t> also won the hybridizer award in 2013. The hybridizers award honors hybridizers who have made significant advancements in Iris. "The Hybridizer's Medal is awarded to persons who have produced new iris varieties of exceptional merit deserving of special recognition."--Garden Irises 1959.</a:t>
            </a:r>
          </a:p>
        </p:txBody>
      </p:sp>
      <p:grpSp>
        <p:nvGrpSpPr>
          <p:cNvPr id="185349" name="Group 5"/>
          <p:cNvGrpSpPr>
            <a:grpSpLocks/>
          </p:cNvGrpSpPr>
          <p:nvPr/>
        </p:nvGrpSpPr>
        <p:grpSpPr bwMode="auto">
          <a:xfrm>
            <a:off x="0" y="0"/>
            <a:ext cx="1600200" cy="1498600"/>
            <a:chOff x="1632" y="1872"/>
            <a:chExt cx="2112" cy="1976"/>
          </a:xfrm>
        </p:grpSpPr>
        <p:grpSp>
          <p:nvGrpSpPr>
            <p:cNvPr id="185350" name="Group 6"/>
            <p:cNvGrpSpPr>
              <a:grpSpLocks/>
            </p:cNvGrpSpPr>
            <p:nvPr/>
          </p:nvGrpSpPr>
          <p:grpSpPr bwMode="auto">
            <a:xfrm>
              <a:off x="1872" y="1920"/>
              <a:ext cx="1872" cy="1824"/>
              <a:chOff x="1056" y="1824"/>
              <a:chExt cx="1872" cy="1824"/>
            </a:xfrm>
          </p:grpSpPr>
          <p:sp>
            <p:nvSpPr>
              <p:cNvPr id="185351" name="Oval 7"/>
              <p:cNvSpPr>
                <a:spLocks noChangeArrowheads="1"/>
              </p:cNvSpPr>
              <p:nvPr/>
            </p:nvSpPr>
            <p:spPr bwMode="auto">
              <a:xfrm>
                <a:off x="1104" y="1824"/>
                <a:ext cx="1824" cy="1824"/>
              </a:xfrm>
              <a:prstGeom prst="ellipse">
                <a:avLst/>
              </a:prstGeom>
              <a:gradFill rotWithShape="1">
                <a:gsLst>
                  <a:gs pos="0">
                    <a:srgbClr val="777777"/>
                  </a:gs>
                  <a:gs pos="50000">
                    <a:srgbClr val="777777">
                      <a:gamma/>
                      <a:shade val="46275"/>
                      <a:invGamma/>
                    </a:srgbClr>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85352" name="Oval 8"/>
              <p:cNvSpPr>
                <a:spLocks noChangeArrowheads="1"/>
              </p:cNvSpPr>
              <p:nvPr/>
            </p:nvSpPr>
            <p:spPr bwMode="auto">
              <a:xfrm>
                <a:off x="1056" y="1824"/>
                <a:ext cx="1824" cy="1824"/>
              </a:xfrm>
              <a:prstGeom prst="ellipse">
                <a:avLst/>
              </a:prstGeom>
              <a:gradFill rotWithShape="1">
                <a:gsLst>
                  <a:gs pos="0">
                    <a:srgbClr val="777777"/>
                  </a:gs>
                  <a:gs pos="50000">
                    <a:schemeClr val="bg1"/>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pic>
          <p:nvPicPr>
            <p:cNvPr id="185353" name="Picture 9" descr="Dykes">
              <a:hlinkClick r:id="" action="ppaction://macro?name=PullFlower"/>
            </p:cNvPr>
            <p:cNvPicPr>
              <a:picLocks noChangeAspect="1" noChangeArrowheads="1"/>
            </p:cNvPicPr>
            <p:nvPr/>
          </p:nvPicPr>
          <p:blipFill>
            <a:blip r:embed="rId3" cstate="screen">
              <a:extLst>
                <a:ext uri="{28A0092B-C50C-407E-A947-70E740481C1C}">
                  <a14:useLocalDpi xmlns:a14="http://schemas.microsoft.com/office/drawing/2010/main"/>
                </a:ext>
              </a:extLst>
            </a:blip>
            <a:srcRect l="14815" r="11111"/>
            <a:stretch>
              <a:fillRect/>
            </a:stretch>
          </p:blipFill>
          <p:spPr bwMode="auto">
            <a:xfrm>
              <a:off x="1632" y="1872"/>
              <a:ext cx="1920" cy="1976"/>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93441" dir="1391915" algn="ctr" rotWithShape="0">
                      <a:schemeClr val="tx1">
                        <a:alpha val="50000"/>
                      </a:schemeClr>
                    </a:outerShdw>
                  </a:effectLst>
                </a14:hiddenEffects>
              </a:ext>
            </a:extLst>
          </p:spPr>
        </p:pic>
      </p:grpSp>
      <p:sp>
        <p:nvSpPr>
          <p:cNvPr id="185354" name="AutoShape 10" descr="Oak">
            <a:hlinkClick r:id="rId4" action="ppaction://hlinksldjump"/>
          </p:cNvPr>
          <p:cNvSpPr>
            <a:spLocks noChangeArrowheads="1"/>
          </p:cNvSpPr>
          <p:nvPr/>
        </p:nvSpPr>
        <p:spPr bwMode="auto">
          <a:xfrm>
            <a:off x="7086600" y="6269038"/>
            <a:ext cx="2057400" cy="588962"/>
          </a:xfrm>
          <a:prstGeom prst="bevel">
            <a:avLst>
              <a:gd name="adj" fmla="val 12500"/>
            </a:avLst>
          </a:prstGeom>
          <a:blipFill dpi="0" rotWithShape="1">
            <a:blip r:embed="rId5"/>
            <a:srcRect/>
            <a:tile tx="0" ty="0" sx="100000" sy="100000" flip="none" algn="tl"/>
          </a:blip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eaLnBrk="0" hangingPunct="0">
              <a:spcAft>
                <a:spcPct val="0"/>
              </a:spcAft>
            </a:pPr>
            <a:r>
              <a:rPr lang="en-US" altLang="en-US" sz="2400" b="0">
                <a:solidFill>
                  <a:srgbClr val="663300"/>
                </a:solidFill>
                <a:latin typeface="Arial Black" panose="020B0A04020102020204" pitchFamily="34" charset="0"/>
              </a:rPr>
              <a:t>Dykes List</a:t>
            </a:r>
          </a:p>
        </p:txBody>
      </p:sp>
      <p:pic>
        <p:nvPicPr>
          <p:cNvPr id="3" name="Picture 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0891" y="2010163"/>
            <a:ext cx="4279632" cy="4268400"/>
          </a:xfrm>
          <a:prstGeom prst="rect">
            <a:avLst/>
          </a:prstGeom>
        </p:spPr>
      </p:pic>
    </p:spTree>
    <p:extLst>
      <p:ext uri="{BB962C8B-B14F-4D97-AF65-F5344CB8AC3E}">
        <p14:creationId xmlns:p14="http://schemas.microsoft.com/office/powerpoint/2010/main" val="2298741390"/>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altLang="en-US"/>
              <a:t>American Iris Society</a:t>
            </a:r>
          </a:p>
        </p:txBody>
      </p:sp>
      <p:sp>
        <p:nvSpPr>
          <p:cNvPr id="185346" name="title"/>
          <p:cNvSpPr>
            <a:spLocks noGrp="1" noChangeArrowheads="1"/>
          </p:cNvSpPr>
          <p:nvPr>
            <p:ph type="title"/>
          </p:nvPr>
        </p:nvSpPr>
        <p:spPr>
          <a:xfrm>
            <a:off x="2057400" y="0"/>
            <a:ext cx="6629400" cy="1333500"/>
          </a:xfrm>
        </p:spPr>
        <p:txBody>
          <a:bodyPr/>
          <a:lstStyle/>
          <a:p>
            <a:r>
              <a:rPr lang="en-US" altLang="en-US" sz="4000" dirty="0"/>
              <a:t>Florentine Silk 2012</a:t>
            </a:r>
          </a:p>
        </p:txBody>
      </p:sp>
      <p:sp>
        <p:nvSpPr>
          <p:cNvPr id="185347" name="Rectangle 3"/>
          <p:cNvSpPr>
            <a:spLocks noGrp="1" noChangeArrowheads="1"/>
          </p:cNvSpPr>
          <p:nvPr>
            <p:ph type="body" idx="1"/>
          </p:nvPr>
        </p:nvSpPr>
        <p:spPr>
          <a:xfrm>
            <a:off x="4267200" y="1219200"/>
            <a:ext cx="4876799" cy="5029200"/>
          </a:xfrm>
        </p:spPr>
        <p:txBody>
          <a:bodyPr/>
          <a:lstStyle/>
          <a:p>
            <a:pPr>
              <a:buFontTx/>
              <a:buNone/>
            </a:pPr>
            <a:r>
              <a:rPr lang="en-US" altLang="en-US" sz="2000" dirty="0"/>
              <a:t>Hybridizer: Keith Keppel</a:t>
            </a:r>
          </a:p>
          <a:p>
            <a:pPr>
              <a:buFontTx/>
              <a:buNone/>
            </a:pPr>
            <a:r>
              <a:rPr lang="en-US" altLang="en-US" sz="2000" dirty="0"/>
              <a:t>TB; R 2005</a:t>
            </a:r>
          </a:p>
          <a:p>
            <a:pPr>
              <a:buFontTx/>
              <a:buNone/>
            </a:pPr>
            <a:r>
              <a:rPr lang="en-US" altLang="en-US" sz="2000" dirty="0"/>
              <a:t>Florentine Silk first had to win the Wister Medal before it could win the Dykes.  The Wister medal is the highest award given by AIS to a TB.  John C. Wister, a landscape architect, led the organizing meeting that created the American Iris Society and became its first president.  All the other iris categories award only one medal each year.  The exception is this category which awards three Wister medals for the popular </a:t>
            </a:r>
            <a:r>
              <a:rPr lang="en-US" altLang="en-US" sz="2000" dirty="0" err="1"/>
              <a:t>TBs.</a:t>
            </a:r>
            <a:r>
              <a:rPr lang="en-US" altLang="en-US" sz="2000" dirty="0"/>
              <a:t>  Only AIS registered judges may vote.</a:t>
            </a:r>
          </a:p>
        </p:txBody>
      </p:sp>
      <p:grpSp>
        <p:nvGrpSpPr>
          <p:cNvPr id="185349" name="Group 5"/>
          <p:cNvGrpSpPr>
            <a:grpSpLocks/>
          </p:cNvGrpSpPr>
          <p:nvPr/>
        </p:nvGrpSpPr>
        <p:grpSpPr bwMode="auto">
          <a:xfrm>
            <a:off x="0" y="0"/>
            <a:ext cx="1600200" cy="1498600"/>
            <a:chOff x="1632" y="1872"/>
            <a:chExt cx="2112" cy="1976"/>
          </a:xfrm>
        </p:grpSpPr>
        <p:grpSp>
          <p:nvGrpSpPr>
            <p:cNvPr id="185350" name="Group 6"/>
            <p:cNvGrpSpPr>
              <a:grpSpLocks/>
            </p:cNvGrpSpPr>
            <p:nvPr/>
          </p:nvGrpSpPr>
          <p:grpSpPr bwMode="auto">
            <a:xfrm>
              <a:off x="1872" y="1920"/>
              <a:ext cx="1872" cy="1824"/>
              <a:chOff x="1056" y="1824"/>
              <a:chExt cx="1872" cy="1824"/>
            </a:xfrm>
          </p:grpSpPr>
          <p:sp>
            <p:nvSpPr>
              <p:cNvPr id="185351" name="Oval 7"/>
              <p:cNvSpPr>
                <a:spLocks noChangeArrowheads="1"/>
              </p:cNvSpPr>
              <p:nvPr/>
            </p:nvSpPr>
            <p:spPr bwMode="auto">
              <a:xfrm>
                <a:off x="1104" y="1824"/>
                <a:ext cx="1824" cy="1824"/>
              </a:xfrm>
              <a:prstGeom prst="ellipse">
                <a:avLst/>
              </a:prstGeom>
              <a:gradFill rotWithShape="1">
                <a:gsLst>
                  <a:gs pos="0">
                    <a:srgbClr val="777777"/>
                  </a:gs>
                  <a:gs pos="50000">
                    <a:srgbClr val="777777">
                      <a:gamma/>
                      <a:shade val="46275"/>
                      <a:invGamma/>
                    </a:srgbClr>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85352" name="Oval 8"/>
              <p:cNvSpPr>
                <a:spLocks noChangeArrowheads="1"/>
              </p:cNvSpPr>
              <p:nvPr/>
            </p:nvSpPr>
            <p:spPr bwMode="auto">
              <a:xfrm>
                <a:off x="1056" y="1824"/>
                <a:ext cx="1824" cy="1824"/>
              </a:xfrm>
              <a:prstGeom prst="ellipse">
                <a:avLst/>
              </a:prstGeom>
              <a:gradFill rotWithShape="1">
                <a:gsLst>
                  <a:gs pos="0">
                    <a:srgbClr val="777777"/>
                  </a:gs>
                  <a:gs pos="50000">
                    <a:schemeClr val="bg1"/>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pic>
          <p:nvPicPr>
            <p:cNvPr id="185353" name="Picture 9" descr="Dykes">
              <a:hlinkClick r:id="" action="ppaction://macro?name=PullFlower"/>
            </p:cNvPr>
            <p:cNvPicPr>
              <a:picLocks noChangeAspect="1" noChangeArrowheads="1"/>
            </p:cNvPicPr>
            <p:nvPr/>
          </p:nvPicPr>
          <p:blipFill>
            <a:blip r:embed="rId3" cstate="screen">
              <a:extLst>
                <a:ext uri="{28A0092B-C50C-407E-A947-70E740481C1C}">
                  <a14:useLocalDpi xmlns:a14="http://schemas.microsoft.com/office/drawing/2010/main"/>
                </a:ext>
              </a:extLst>
            </a:blip>
            <a:srcRect l="14815" r="11111"/>
            <a:stretch>
              <a:fillRect/>
            </a:stretch>
          </p:blipFill>
          <p:spPr bwMode="auto">
            <a:xfrm>
              <a:off x="1632" y="1872"/>
              <a:ext cx="1920" cy="1976"/>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93441" dir="1391915" algn="ctr" rotWithShape="0">
                      <a:schemeClr val="tx1">
                        <a:alpha val="50000"/>
                      </a:schemeClr>
                    </a:outerShdw>
                  </a:effectLst>
                </a14:hiddenEffects>
              </a:ext>
            </a:extLst>
          </p:spPr>
        </p:pic>
      </p:grpSp>
      <p:sp>
        <p:nvSpPr>
          <p:cNvPr id="185354" name="AutoShape 10" descr="Oak">
            <a:hlinkClick r:id="rId4" action="ppaction://hlinksldjump"/>
          </p:cNvPr>
          <p:cNvSpPr>
            <a:spLocks noChangeArrowheads="1"/>
          </p:cNvSpPr>
          <p:nvPr/>
        </p:nvSpPr>
        <p:spPr bwMode="auto">
          <a:xfrm>
            <a:off x="7086600" y="6269038"/>
            <a:ext cx="2057400" cy="588962"/>
          </a:xfrm>
          <a:prstGeom prst="bevel">
            <a:avLst>
              <a:gd name="adj" fmla="val 12500"/>
            </a:avLst>
          </a:prstGeom>
          <a:blipFill dpi="0" rotWithShape="1">
            <a:blip r:embed="rId5"/>
            <a:srcRect/>
            <a:tile tx="0" ty="0" sx="100000" sy="100000" flip="none" algn="tl"/>
          </a:blip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eaLnBrk="0" hangingPunct="0">
              <a:spcAft>
                <a:spcPct val="0"/>
              </a:spcAft>
            </a:pPr>
            <a:r>
              <a:rPr lang="en-US" altLang="en-US" sz="2400" b="0">
                <a:solidFill>
                  <a:srgbClr val="663300"/>
                </a:solidFill>
                <a:latin typeface="Arial Black" panose="020B0A04020102020204" pitchFamily="34" charset="0"/>
              </a:rPr>
              <a:t>Dykes List</a:t>
            </a:r>
          </a:p>
        </p:txBody>
      </p:sp>
      <p:pic>
        <p:nvPicPr>
          <p:cNvPr id="2" name="Picture 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7681" y="1648326"/>
            <a:ext cx="4129520" cy="4126671"/>
          </a:xfrm>
          <a:prstGeom prst="rect">
            <a:avLst/>
          </a:prstGeom>
          <a:ln w="25400">
            <a:solidFill>
              <a:srgbClr val="996600"/>
            </a:solidFill>
          </a:ln>
          <a:effectLst>
            <a:outerShdw blurRad="50800" dist="38100" dir="2700000" algn="tl" rotWithShape="0">
              <a:prstClr val="black">
                <a:alpha val="40000"/>
              </a:prstClr>
            </a:outerShdw>
          </a:effectLst>
        </p:spPr>
      </p:pic>
      <p:pic>
        <p:nvPicPr>
          <p:cNvPr id="392194" name="Picture 2" descr="Wister Medal"/>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29886" y="5416655"/>
            <a:ext cx="742950" cy="716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3631538"/>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altLang="en-US"/>
              <a:t>American Iris Society</a:t>
            </a:r>
          </a:p>
        </p:txBody>
      </p:sp>
      <p:sp>
        <p:nvSpPr>
          <p:cNvPr id="185346" name="title"/>
          <p:cNvSpPr>
            <a:spLocks noGrp="1" noChangeArrowheads="1"/>
          </p:cNvSpPr>
          <p:nvPr>
            <p:ph type="title"/>
          </p:nvPr>
        </p:nvSpPr>
        <p:spPr>
          <a:xfrm>
            <a:off x="2057400" y="0"/>
            <a:ext cx="6629400" cy="1333500"/>
          </a:xfrm>
        </p:spPr>
        <p:txBody>
          <a:bodyPr/>
          <a:lstStyle/>
          <a:p>
            <a:r>
              <a:rPr lang="en-US" altLang="en-US" sz="4000" dirty="0"/>
              <a:t>Drama Queen 2011</a:t>
            </a:r>
          </a:p>
        </p:txBody>
      </p:sp>
      <p:sp>
        <p:nvSpPr>
          <p:cNvPr id="185347" name="Rectangle 3"/>
          <p:cNvSpPr>
            <a:spLocks noGrp="1" noChangeArrowheads="1"/>
          </p:cNvSpPr>
          <p:nvPr>
            <p:ph type="body" idx="1"/>
          </p:nvPr>
        </p:nvSpPr>
        <p:spPr>
          <a:xfrm>
            <a:off x="4572000" y="1295400"/>
            <a:ext cx="4572000" cy="5029200"/>
          </a:xfrm>
        </p:spPr>
        <p:txBody>
          <a:bodyPr/>
          <a:lstStyle/>
          <a:p>
            <a:pPr>
              <a:buFontTx/>
              <a:buNone/>
            </a:pPr>
            <a:r>
              <a:rPr lang="en-US" altLang="en-US" sz="2000" dirty="0"/>
              <a:t>Hybridizer: Keith Keppel</a:t>
            </a:r>
          </a:p>
          <a:p>
            <a:pPr>
              <a:buFontTx/>
              <a:buNone/>
            </a:pPr>
            <a:r>
              <a:rPr lang="en-US" altLang="en-US" sz="2000" dirty="0"/>
              <a:t>TB; R 2003</a:t>
            </a:r>
          </a:p>
          <a:p>
            <a:pPr>
              <a:buFontTx/>
              <a:buNone/>
            </a:pPr>
            <a:r>
              <a:rPr lang="en-US" altLang="en-US" sz="2000" dirty="0"/>
              <a:t>Emphasis in the Dykes Medal has been placed on branching and the top-heavy stalks of yesteryear are no longer acceptable. By today's standards the branches should be evenly distributed over the upper two-thirds of the stalk. A graceful S curve will show off the blossoms to their best advantage.</a:t>
            </a:r>
          </a:p>
        </p:txBody>
      </p:sp>
      <p:grpSp>
        <p:nvGrpSpPr>
          <p:cNvPr id="185349" name="Group 5"/>
          <p:cNvGrpSpPr>
            <a:grpSpLocks/>
          </p:cNvGrpSpPr>
          <p:nvPr/>
        </p:nvGrpSpPr>
        <p:grpSpPr bwMode="auto">
          <a:xfrm>
            <a:off x="0" y="0"/>
            <a:ext cx="1600200" cy="1498600"/>
            <a:chOff x="1632" y="1872"/>
            <a:chExt cx="2112" cy="1976"/>
          </a:xfrm>
        </p:grpSpPr>
        <p:grpSp>
          <p:nvGrpSpPr>
            <p:cNvPr id="185350" name="Group 6"/>
            <p:cNvGrpSpPr>
              <a:grpSpLocks/>
            </p:cNvGrpSpPr>
            <p:nvPr/>
          </p:nvGrpSpPr>
          <p:grpSpPr bwMode="auto">
            <a:xfrm>
              <a:off x="1872" y="1920"/>
              <a:ext cx="1872" cy="1824"/>
              <a:chOff x="1056" y="1824"/>
              <a:chExt cx="1872" cy="1824"/>
            </a:xfrm>
          </p:grpSpPr>
          <p:sp>
            <p:nvSpPr>
              <p:cNvPr id="185351" name="Oval 7"/>
              <p:cNvSpPr>
                <a:spLocks noChangeArrowheads="1"/>
              </p:cNvSpPr>
              <p:nvPr/>
            </p:nvSpPr>
            <p:spPr bwMode="auto">
              <a:xfrm>
                <a:off x="1104" y="1824"/>
                <a:ext cx="1824" cy="1824"/>
              </a:xfrm>
              <a:prstGeom prst="ellipse">
                <a:avLst/>
              </a:prstGeom>
              <a:gradFill rotWithShape="1">
                <a:gsLst>
                  <a:gs pos="0">
                    <a:srgbClr val="777777"/>
                  </a:gs>
                  <a:gs pos="50000">
                    <a:srgbClr val="777777">
                      <a:gamma/>
                      <a:shade val="46275"/>
                      <a:invGamma/>
                    </a:srgbClr>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85352" name="Oval 8"/>
              <p:cNvSpPr>
                <a:spLocks noChangeArrowheads="1"/>
              </p:cNvSpPr>
              <p:nvPr/>
            </p:nvSpPr>
            <p:spPr bwMode="auto">
              <a:xfrm>
                <a:off x="1056" y="1824"/>
                <a:ext cx="1824" cy="1824"/>
              </a:xfrm>
              <a:prstGeom prst="ellipse">
                <a:avLst/>
              </a:prstGeom>
              <a:gradFill rotWithShape="1">
                <a:gsLst>
                  <a:gs pos="0">
                    <a:srgbClr val="777777"/>
                  </a:gs>
                  <a:gs pos="50000">
                    <a:schemeClr val="bg1"/>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pic>
          <p:nvPicPr>
            <p:cNvPr id="185353" name="Picture 9" descr="Dykes">
              <a:hlinkClick r:id="" action="ppaction://macro?name=PullFlower"/>
            </p:cNvPr>
            <p:cNvPicPr>
              <a:picLocks noChangeAspect="1" noChangeArrowheads="1"/>
            </p:cNvPicPr>
            <p:nvPr/>
          </p:nvPicPr>
          <p:blipFill>
            <a:blip r:embed="rId3" cstate="screen">
              <a:extLst>
                <a:ext uri="{28A0092B-C50C-407E-A947-70E740481C1C}">
                  <a14:useLocalDpi xmlns:a14="http://schemas.microsoft.com/office/drawing/2010/main"/>
                </a:ext>
              </a:extLst>
            </a:blip>
            <a:srcRect l="14815" r="11111"/>
            <a:stretch>
              <a:fillRect/>
            </a:stretch>
          </p:blipFill>
          <p:spPr bwMode="auto">
            <a:xfrm>
              <a:off x="1632" y="1872"/>
              <a:ext cx="1920" cy="1976"/>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93441" dir="1391915" algn="ctr" rotWithShape="0">
                      <a:schemeClr val="tx1">
                        <a:alpha val="50000"/>
                      </a:schemeClr>
                    </a:outerShdw>
                  </a:effectLst>
                </a14:hiddenEffects>
              </a:ext>
            </a:extLst>
          </p:spPr>
        </p:pic>
      </p:grpSp>
      <p:sp>
        <p:nvSpPr>
          <p:cNvPr id="185354" name="AutoShape 10" descr="Oak">
            <a:hlinkClick r:id="rId4" action="ppaction://hlinksldjump"/>
          </p:cNvPr>
          <p:cNvSpPr>
            <a:spLocks noChangeArrowheads="1"/>
          </p:cNvSpPr>
          <p:nvPr/>
        </p:nvSpPr>
        <p:spPr bwMode="auto">
          <a:xfrm>
            <a:off x="7086600" y="6269038"/>
            <a:ext cx="2057400" cy="588962"/>
          </a:xfrm>
          <a:prstGeom prst="bevel">
            <a:avLst>
              <a:gd name="adj" fmla="val 12500"/>
            </a:avLst>
          </a:prstGeom>
          <a:blipFill dpi="0" rotWithShape="1">
            <a:blip r:embed="rId5"/>
            <a:srcRect/>
            <a:tile tx="0" ty="0" sx="100000" sy="100000" flip="none" algn="tl"/>
          </a:blip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eaLnBrk="0" hangingPunct="0">
              <a:spcAft>
                <a:spcPct val="0"/>
              </a:spcAft>
            </a:pPr>
            <a:r>
              <a:rPr lang="en-US" altLang="en-US" sz="2400" b="0">
                <a:solidFill>
                  <a:srgbClr val="663300"/>
                </a:solidFill>
                <a:latin typeface="Arial Black" panose="020B0A04020102020204" pitchFamily="34" charset="0"/>
              </a:rPr>
              <a:t>Dykes List</a:t>
            </a:r>
          </a:p>
        </p:txBody>
      </p:sp>
      <p:pic>
        <p:nvPicPr>
          <p:cNvPr id="2" name="Picture 1"/>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18209" y="2057400"/>
            <a:ext cx="4312957" cy="3953669"/>
          </a:xfrm>
          <a:prstGeom prst="rect">
            <a:avLst/>
          </a:prstGeom>
        </p:spPr>
      </p:pic>
    </p:spTree>
    <p:extLst>
      <p:ext uri="{BB962C8B-B14F-4D97-AF65-F5344CB8AC3E}">
        <p14:creationId xmlns:p14="http://schemas.microsoft.com/office/powerpoint/2010/main" val="392291668"/>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altLang="en-US"/>
              <a:t>American Iris Society</a:t>
            </a:r>
          </a:p>
        </p:txBody>
      </p:sp>
      <p:sp>
        <p:nvSpPr>
          <p:cNvPr id="185346" name="title"/>
          <p:cNvSpPr>
            <a:spLocks noGrp="1" noChangeArrowheads="1"/>
          </p:cNvSpPr>
          <p:nvPr>
            <p:ph type="title"/>
          </p:nvPr>
        </p:nvSpPr>
        <p:spPr>
          <a:xfrm>
            <a:off x="2057400" y="0"/>
            <a:ext cx="6629400" cy="1333500"/>
          </a:xfrm>
        </p:spPr>
        <p:txBody>
          <a:bodyPr/>
          <a:lstStyle/>
          <a:p>
            <a:r>
              <a:rPr lang="en-US" altLang="en-US" sz="4000" dirty="0"/>
              <a:t>Paul Black 2010</a:t>
            </a:r>
          </a:p>
        </p:txBody>
      </p:sp>
      <p:sp>
        <p:nvSpPr>
          <p:cNvPr id="185347" name="Rectangle 3"/>
          <p:cNvSpPr>
            <a:spLocks noGrp="1" noChangeArrowheads="1"/>
          </p:cNvSpPr>
          <p:nvPr>
            <p:ph type="body" idx="1"/>
          </p:nvPr>
        </p:nvSpPr>
        <p:spPr>
          <a:xfrm>
            <a:off x="4275790" y="1295400"/>
            <a:ext cx="4868210" cy="5029200"/>
          </a:xfrm>
        </p:spPr>
        <p:txBody>
          <a:bodyPr/>
          <a:lstStyle/>
          <a:p>
            <a:pPr>
              <a:buFontTx/>
              <a:buNone/>
            </a:pPr>
            <a:r>
              <a:rPr lang="en-US" altLang="en-US" sz="2000" dirty="0"/>
              <a:t>Hybridizer: Tom Johnson</a:t>
            </a:r>
          </a:p>
          <a:p>
            <a:pPr>
              <a:buFontTx/>
              <a:buNone/>
            </a:pPr>
            <a:r>
              <a:rPr lang="en-US" altLang="en-US" sz="2000" dirty="0"/>
              <a:t>TB; R 2003</a:t>
            </a:r>
          </a:p>
          <a:p>
            <a:pPr>
              <a:buFontTx/>
              <a:buNone/>
            </a:pPr>
            <a:r>
              <a:rPr lang="en-US" altLang="en-US" sz="2000" dirty="0"/>
              <a:t>Paul Black won the Franklin Cook Cup in 2004 in Fresno, CA. The Franklin Cook Memorial Cup is awarded annually during The American Iris Society's national meeting. All introduced irises seen growing and in bloom in the official tour gardens of the meeting are eligible to be voted by attendees for the Cook Cup, </a:t>
            </a:r>
            <a:r>
              <a:rPr lang="en-US" altLang="en-US" sz="2000" i="1" dirty="0"/>
              <a:t>except</a:t>
            </a:r>
            <a:r>
              <a:rPr lang="en-US" altLang="en-US" sz="2000" dirty="0"/>
              <a:t> irises originated within the host region for that year's national meeting.</a:t>
            </a:r>
          </a:p>
        </p:txBody>
      </p:sp>
      <p:grpSp>
        <p:nvGrpSpPr>
          <p:cNvPr id="185349" name="Group 5"/>
          <p:cNvGrpSpPr>
            <a:grpSpLocks/>
          </p:cNvGrpSpPr>
          <p:nvPr/>
        </p:nvGrpSpPr>
        <p:grpSpPr bwMode="auto">
          <a:xfrm>
            <a:off x="0" y="0"/>
            <a:ext cx="1600200" cy="1498600"/>
            <a:chOff x="1632" y="1872"/>
            <a:chExt cx="2112" cy="1976"/>
          </a:xfrm>
        </p:grpSpPr>
        <p:grpSp>
          <p:nvGrpSpPr>
            <p:cNvPr id="185350" name="Group 6"/>
            <p:cNvGrpSpPr>
              <a:grpSpLocks/>
            </p:cNvGrpSpPr>
            <p:nvPr/>
          </p:nvGrpSpPr>
          <p:grpSpPr bwMode="auto">
            <a:xfrm>
              <a:off x="1872" y="1920"/>
              <a:ext cx="1872" cy="1824"/>
              <a:chOff x="1056" y="1824"/>
              <a:chExt cx="1872" cy="1824"/>
            </a:xfrm>
          </p:grpSpPr>
          <p:sp>
            <p:nvSpPr>
              <p:cNvPr id="185351" name="Oval 7"/>
              <p:cNvSpPr>
                <a:spLocks noChangeArrowheads="1"/>
              </p:cNvSpPr>
              <p:nvPr/>
            </p:nvSpPr>
            <p:spPr bwMode="auto">
              <a:xfrm>
                <a:off x="1104" y="1824"/>
                <a:ext cx="1824" cy="1824"/>
              </a:xfrm>
              <a:prstGeom prst="ellipse">
                <a:avLst/>
              </a:prstGeom>
              <a:gradFill rotWithShape="1">
                <a:gsLst>
                  <a:gs pos="0">
                    <a:srgbClr val="777777"/>
                  </a:gs>
                  <a:gs pos="50000">
                    <a:srgbClr val="777777">
                      <a:gamma/>
                      <a:shade val="46275"/>
                      <a:invGamma/>
                    </a:srgbClr>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85352" name="Oval 8"/>
              <p:cNvSpPr>
                <a:spLocks noChangeArrowheads="1"/>
              </p:cNvSpPr>
              <p:nvPr/>
            </p:nvSpPr>
            <p:spPr bwMode="auto">
              <a:xfrm>
                <a:off x="1056" y="1824"/>
                <a:ext cx="1824" cy="1824"/>
              </a:xfrm>
              <a:prstGeom prst="ellipse">
                <a:avLst/>
              </a:prstGeom>
              <a:gradFill rotWithShape="1">
                <a:gsLst>
                  <a:gs pos="0">
                    <a:srgbClr val="777777"/>
                  </a:gs>
                  <a:gs pos="50000">
                    <a:schemeClr val="bg1"/>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pic>
          <p:nvPicPr>
            <p:cNvPr id="185353" name="Picture 9" descr="Dykes">
              <a:hlinkClick r:id="" action="ppaction://macro?name=PullFlower"/>
            </p:cNvPr>
            <p:cNvPicPr>
              <a:picLocks noChangeAspect="1" noChangeArrowheads="1"/>
            </p:cNvPicPr>
            <p:nvPr/>
          </p:nvPicPr>
          <p:blipFill>
            <a:blip r:embed="rId3" cstate="screen">
              <a:extLst>
                <a:ext uri="{28A0092B-C50C-407E-A947-70E740481C1C}">
                  <a14:useLocalDpi xmlns:a14="http://schemas.microsoft.com/office/drawing/2010/main"/>
                </a:ext>
              </a:extLst>
            </a:blip>
            <a:srcRect l="14815" r="11111"/>
            <a:stretch>
              <a:fillRect/>
            </a:stretch>
          </p:blipFill>
          <p:spPr bwMode="auto">
            <a:xfrm>
              <a:off x="1632" y="1872"/>
              <a:ext cx="1920" cy="1976"/>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93441" dir="1391915" algn="ctr" rotWithShape="0">
                      <a:schemeClr val="tx1">
                        <a:alpha val="50000"/>
                      </a:schemeClr>
                    </a:outerShdw>
                  </a:effectLst>
                </a14:hiddenEffects>
              </a:ext>
            </a:extLst>
          </p:spPr>
        </p:pic>
      </p:grpSp>
      <p:sp>
        <p:nvSpPr>
          <p:cNvPr id="185354" name="AutoShape 10" descr="Oak">
            <a:hlinkClick r:id="rId4" action="ppaction://hlinksldjump"/>
          </p:cNvPr>
          <p:cNvSpPr>
            <a:spLocks noChangeArrowheads="1"/>
          </p:cNvSpPr>
          <p:nvPr/>
        </p:nvSpPr>
        <p:spPr bwMode="auto">
          <a:xfrm>
            <a:off x="7086600" y="6269038"/>
            <a:ext cx="2057400" cy="588962"/>
          </a:xfrm>
          <a:prstGeom prst="bevel">
            <a:avLst>
              <a:gd name="adj" fmla="val 12500"/>
            </a:avLst>
          </a:prstGeom>
          <a:blipFill dpi="0" rotWithShape="1">
            <a:blip r:embed="rId5"/>
            <a:srcRect/>
            <a:tile tx="0" ty="0" sx="100000" sy="100000" flip="none" algn="tl"/>
          </a:blip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eaLnBrk="0" hangingPunct="0">
              <a:spcAft>
                <a:spcPct val="0"/>
              </a:spcAft>
            </a:pPr>
            <a:r>
              <a:rPr lang="en-US" altLang="en-US" sz="2400" b="0">
                <a:solidFill>
                  <a:srgbClr val="663300"/>
                </a:solidFill>
                <a:latin typeface="Arial Black" panose="020B0A04020102020204" pitchFamily="34" charset="0"/>
              </a:rPr>
              <a:t>Dykes List</a:t>
            </a:r>
          </a:p>
        </p:txBody>
      </p:sp>
      <p:pic>
        <p:nvPicPr>
          <p:cNvPr id="2" name="Picture 1"/>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1841" y="2028825"/>
            <a:ext cx="3912108" cy="3886200"/>
          </a:xfrm>
          <a:prstGeom prst="rect">
            <a:avLst/>
          </a:prstGeom>
          <a:ln w="25400">
            <a:solidFill>
              <a:srgbClr val="996600"/>
            </a:solidFill>
          </a:ln>
        </p:spPr>
      </p:pic>
    </p:spTree>
    <p:extLst>
      <p:ext uri="{BB962C8B-B14F-4D97-AF65-F5344CB8AC3E}">
        <p14:creationId xmlns:p14="http://schemas.microsoft.com/office/powerpoint/2010/main" val="1135168868"/>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altLang="en-US"/>
              <a:t>American Iris Society</a:t>
            </a:r>
          </a:p>
        </p:txBody>
      </p:sp>
      <p:sp>
        <p:nvSpPr>
          <p:cNvPr id="185346" name="title"/>
          <p:cNvSpPr>
            <a:spLocks noGrp="1" noChangeArrowheads="1"/>
          </p:cNvSpPr>
          <p:nvPr>
            <p:ph type="title"/>
          </p:nvPr>
        </p:nvSpPr>
        <p:spPr>
          <a:xfrm>
            <a:off x="2057400" y="0"/>
            <a:ext cx="6629400" cy="1333500"/>
          </a:xfrm>
        </p:spPr>
        <p:txBody>
          <a:bodyPr/>
          <a:lstStyle/>
          <a:p>
            <a:r>
              <a:rPr lang="en-US" altLang="en-US" sz="4000" dirty="0"/>
              <a:t>Golden Panther 2009</a:t>
            </a:r>
          </a:p>
        </p:txBody>
      </p:sp>
      <p:sp>
        <p:nvSpPr>
          <p:cNvPr id="185347" name="Rectangle 3"/>
          <p:cNvSpPr>
            <a:spLocks noGrp="1" noChangeArrowheads="1"/>
          </p:cNvSpPr>
          <p:nvPr>
            <p:ph type="body" idx="1"/>
          </p:nvPr>
        </p:nvSpPr>
        <p:spPr>
          <a:xfrm>
            <a:off x="4495800" y="1295400"/>
            <a:ext cx="4610100" cy="5029200"/>
          </a:xfrm>
        </p:spPr>
        <p:txBody>
          <a:bodyPr/>
          <a:lstStyle/>
          <a:p>
            <a:pPr>
              <a:buFontTx/>
              <a:buNone/>
            </a:pPr>
            <a:r>
              <a:rPr lang="en-US" altLang="en-US" sz="2000" dirty="0"/>
              <a:t>Hybridizer: Richard </a:t>
            </a:r>
            <a:r>
              <a:rPr lang="en-US" altLang="en-US" sz="2000" dirty="0" err="1"/>
              <a:t>Tasco</a:t>
            </a:r>
            <a:endParaRPr lang="en-US" altLang="en-US" sz="2000" dirty="0"/>
          </a:p>
          <a:p>
            <a:pPr>
              <a:buFontTx/>
              <a:buNone/>
            </a:pPr>
            <a:r>
              <a:rPr lang="en-US" altLang="en-US" sz="2000" dirty="0"/>
              <a:t>TB; R 2000</a:t>
            </a:r>
          </a:p>
          <a:p>
            <a:pPr>
              <a:buFontTx/>
              <a:buNone/>
            </a:pPr>
            <a:r>
              <a:rPr lang="en-US" altLang="en-US" sz="2000" dirty="0"/>
              <a:t>Golden Panther also won the President’s cup in 2004. The President's Cup is awarded annually during The American Iris Society's national meeting. Eligibility is restricted to introduced irises originated within the host region for that year's national meeting or originated by a hybridizer whose garden is included on the meeting's official convention tour, regardless of its location.</a:t>
            </a:r>
          </a:p>
        </p:txBody>
      </p:sp>
      <p:grpSp>
        <p:nvGrpSpPr>
          <p:cNvPr id="185349" name="Group 5"/>
          <p:cNvGrpSpPr>
            <a:grpSpLocks/>
          </p:cNvGrpSpPr>
          <p:nvPr/>
        </p:nvGrpSpPr>
        <p:grpSpPr bwMode="auto">
          <a:xfrm>
            <a:off x="0" y="0"/>
            <a:ext cx="1600200" cy="1498600"/>
            <a:chOff x="1632" y="1872"/>
            <a:chExt cx="2112" cy="1976"/>
          </a:xfrm>
        </p:grpSpPr>
        <p:grpSp>
          <p:nvGrpSpPr>
            <p:cNvPr id="185350" name="Group 6"/>
            <p:cNvGrpSpPr>
              <a:grpSpLocks/>
            </p:cNvGrpSpPr>
            <p:nvPr/>
          </p:nvGrpSpPr>
          <p:grpSpPr bwMode="auto">
            <a:xfrm>
              <a:off x="1872" y="1920"/>
              <a:ext cx="1872" cy="1824"/>
              <a:chOff x="1056" y="1824"/>
              <a:chExt cx="1872" cy="1824"/>
            </a:xfrm>
          </p:grpSpPr>
          <p:sp>
            <p:nvSpPr>
              <p:cNvPr id="185351" name="Oval 7"/>
              <p:cNvSpPr>
                <a:spLocks noChangeArrowheads="1"/>
              </p:cNvSpPr>
              <p:nvPr/>
            </p:nvSpPr>
            <p:spPr bwMode="auto">
              <a:xfrm>
                <a:off x="1104" y="1824"/>
                <a:ext cx="1824" cy="1824"/>
              </a:xfrm>
              <a:prstGeom prst="ellipse">
                <a:avLst/>
              </a:prstGeom>
              <a:gradFill rotWithShape="1">
                <a:gsLst>
                  <a:gs pos="0">
                    <a:srgbClr val="777777"/>
                  </a:gs>
                  <a:gs pos="50000">
                    <a:srgbClr val="777777">
                      <a:gamma/>
                      <a:shade val="46275"/>
                      <a:invGamma/>
                    </a:srgbClr>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85352" name="Oval 8"/>
              <p:cNvSpPr>
                <a:spLocks noChangeArrowheads="1"/>
              </p:cNvSpPr>
              <p:nvPr/>
            </p:nvSpPr>
            <p:spPr bwMode="auto">
              <a:xfrm>
                <a:off x="1056" y="1824"/>
                <a:ext cx="1824" cy="1824"/>
              </a:xfrm>
              <a:prstGeom prst="ellipse">
                <a:avLst/>
              </a:prstGeom>
              <a:gradFill rotWithShape="1">
                <a:gsLst>
                  <a:gs pos="0">
                    <a:srgbClr val="777777"/>
                  </a:gs>
                  <a:gs pos="50000">
                    <a:schemeClr val="bg1"/>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pic>
          <p:nvPicPr>
            <p:cNvPr id="185353" name="Picture 9" descr="Dykes">
              <a:hlinkClick r:id="" action="ppaction://macro?name=PullFlower"/>
            </p:cNvPr>
            <p:cNvPicPr>
              <a:picLocks noChangeAspect="1" noChangeArrowheads="1"/>
            </p:cNvPicPr>
            <p:nvPr/>
          </p:nvPicPr>
          <p:blipFill>
            <a:blip r:embed="rId3" cstate="screen">
              <a:extLst>
                <a:ext uri="{28A0092B-C50C-407E-A947-70E740481C1C}">
                  <a14:useLocalDpi xmlns:a14="http://schemas.microsoft.com/office/drawing/2010/main"/>
                </a:ext>
              </a:extLst>
            </a:blip>
            <a:srcRect l="14815" r="11111"/>
            <a:stretch>
              <a:fillRect/>
            </a:stretch>
          </p:blipFill>
          <p:spPr bwMode="auto">
            <a:xfrm>
              <a:off x="1632" y="1872"/>
              <a:ext cx="1920" cy="1976"/>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93441" dir="1391915" algn="ctr" rotWithShape="0">
                      <a:schemeClr val="tx1">
                        <a:alpha val="50000"/>
                      </a:schemeClr>
                    </a:outerShdw>
                  </a:effectLst>
                </a14:hiddenEffects>
              </a:ext>
            </a:extLst>
          </p:spPr>
        </p:pic>
      </p:grpSp>
      <p:sp>
        <p:nvSpPr>
          <p:cNvPr id="185354" name="AutoShape 10" descr="Oak">
            <a:hlinkClick r:id="rId4" action="ppaction://hlinksldjump"/>
          </p:cNvPr>
          <p:cNvSpPr>
            <a:spLocks noChangeArrowheads="1"/>
          </p:cNvSpPr>
          <p:nvPr/>
        </p:nvSpPr>
        <p:spPr bwMode="auto">
          <a:xfrm>
            <a:off x="7086600" y="6269038"/>
            <a:ext cx="2057400" cy="588962"/>
          </a:xfrm>
          <a:prstGeom prst="bevel">
            <a:avLst>
              <a:gd name="adj" fmla="val 12500"/>
            </a:avLst>
          </a:prstGeom>
          <a:blipFill dpi="0" rotWithShape="1">
            <a:blip r:embed="rId5"/>
            <a:srcRect/>
            <a:tile tx="0" ty="0" sx="100000" sy="100000" flip="none" algn="tl"/>
          </a:blip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eaLnBrk="0" hangingPunct="0">
              <a:spcAft>
                <a:spcPct val="0"/>
              </a:spcAft>
            </a:pPr>
            <a:r>
              <a:rPr lang="en-US" altLang="en-US" sz="2400" b="0">
                <a:solidFill>
                  <a:srgbClr val="663300"/>
                </a:solidFill>
                <a:latin typeface="Arial Black" panose="020B0A04020102020204" pitchFamily="34" charset="0"/>
              </a:rPr>
              <a:t>Dykes List</a:t>
            </a:r>
          </a:p>
        </p:txBody>
      </p:sp>
      <p:pic>
        <p:nvPicPr>
          <p:cNvPr id="2" name="Picture 1"/>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6200" y="1809749"/>
            <a:ext cx="4137837" cy="4448175"/>
          </a:xfrm>
          <a:prstGeom prst="rect">
            <a:avLst/>
          </a:prstGeom>
          <a:ln w="25400">
            <a:solidFill>
              <a:srgbClr val="996600"/>
            </a:solidFill>
          </a:ln>
        </p:spPr>
      </p:pic>
    </p:spTree>
    <p:extLst>
      <p:ext uri="{BB962C8B-B14F-4D97-AF65-F5344CB8AC3E}">
        <p14:creationId xmlns:p14="http://schemas.microsoft.com/office/powerpoint/2010/main" val="1212858053"/>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4"/>
          <p:cNvSpPr>
            <a:spLocks noGrp="1"/>
          </p:cNvSpPr>
          <p:nvPr>
            <p:ph type="ftr" sz="quarter" idx="11"/>
          </p:nvPr>
        </p:nvSpPr>
        <p:spPr/>
        <p:txBody>
          <a:bodyPr/>
          <a:lstStyle/>
          <a:p>
            <a:r>
              <a:rPr lang="en-US" altLang="en-US"/>
              <a:t>American Iris Society</a:t>
            </a:r>
          </a:p>
        </p:txBody>
      </p:sp>
      <p:sp>
        <p:nvSpPr>
          <p:cNvPr id="112642" name="Rectangle 2"/>
          <p:cNvSpPr>
            <a:spLocks noGrp="1" noChangeArrowheads="1"/>
          </p:cNvSpPr>
          <p:nvPr>
            <p:ph type="title"/>
          </p:nvPr>
        </p:nvSpPr>
        <p:spPr>
          <a:xfrm>
            <a:off x="2133600" y="92074"/>
            <a:ext cx="6481763" cy="942975"/>
          </a:xfrm>
        </p:spPr>
        <p:txBody>
          <a:bodyPr/>
          <a:lstStyle/>
          <a:p>
            <a:r>
              <a:rPr lang="en-US" altLang="en-US" dirty="0"/>
              <a:t>How to Play Bingo</a:t>
            </a:r>
          </a:p>
        </p:txBody>
      </p:sp>
      <p:sp>
        <p:nvSpPr>
          <p:cNvPr id="112646" name="Oval 6"/>
          <p:cNvSpPr>
            <a:spLocks noChangeArrowheads="1"/>
          </p:cNvSpPr>
          <p:nvPr/>
        </p:nvSpPr>
        <p:spPr bwMode="auto">
          <a:xfrm>
            <a:off x="2743200" y="2286000"/>
            <a:ext cx="2743200" cy="27432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2666" name="Text Box 26"/>
          <p:cNvSpPr txBox="1">
            <a:spLocks noChangeArrowheads="1"/>
          </p:cNvSpPr>
          <p:nvPr/>
        </p:nvSpPr>
        <p:spPr bwMode="auto">
          <a:xfrm>
            <a:off x="0" y="1143000"/>
            <a:ext cx="9144000" cy="3503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150000"/>
              </a:lnSpc>
              <a:spcAft>
                <a:spcPct val="0"/>
              </a:spcAft>
            </a:pPr>
            <a:r>
              <a:rPr lang="en-US" altLang="en-US" sz="2400" dirty="0"/>
              <a:t>Method:</a:t>
            </a:r>
            <a:r>
              <a:rPr lang="en-US" altLang="en-US" sz="1800" b="0" dirty="0"/>
              <a:t>  Print out the Dykes list on slide 7 and cut it up into individual Dykes winner.  Place in a bowl and pull randomly.   Print the Dykes bingo cards (a separate pdf file) .             </a:t>
            </a:r>
          </a:p>
          <a:p>
            <a:pPr algn="l" eaLnBrk="0" hangingPunct="0">
              <a:lnSpc>
                <a:spcPct val="150000"/>
              </a:lnSpc>
              <a:spcAft>
                <a:spcPct val="0"/>
              </a:spcAft>
            </a:pPr>
            <a:r>
              <a:rPr lang="en-US" altLang="en-US" sz="1800" b="0" dirty="0"/>
              <a:t>                 </a:t>
            </a:r>
          </a:p>
          <a:p>
            <a:pPr algn="l" eaLnBrk="0" hangingPunct="0">
              <a:lnSpc>
                <a:spcPct val="150000"/>
              </a:lnSpc>
              <a:spcAft>
                <a:spcPct val="0"/>
              </a:spcAft>
            </a:pPr>
            <a:r>
              <a:rPr lang="en-US" altLang="en-US" sz="1800" b="0" dirty="0"/>
              <a:t>Go to slide 7.  This pages has links to the individual winners.  Click on the Dykes medal winner you just pulled. This takes you the winner.  To get back to slide 7,  click on the Dykes list at bottom right.                       .  Repeat until someone yells Bingo.  Keep track of the irises that have been pulled and verify the winner.</a:t>
            </a:r>
          </a:p>
          <a:p>
            <a:pPr algn="l" eaLnBrk="0" hangingPunct="0">
              <a:lnSpc>
                <a:spcPct val="150000"/>
              </a:lnSpc>
              <a:spcAft>
                <a:spcPct val="0"/>
              </a:spcAft>
            </a:pPr>
            <a:endParaRPr lang="en-US" altLang="en-US" sz="1800" b="0" dirty="0"/>
          </a:p>
        </p:txBody>
      </p:sp>
      <p:sp>
        <p:nvSpPr>
          <p:cNvPr id="112674" name="AutoShape 34" descr="Oak">
            <a:hlinkClick r:id="rId3" action="ppaction://hlinksldjump"/>
          </p:cNvPr>
          <p:cNvSpPr>
            <a:spLocks noChangeArrowheads="1"/>
          </p:cNvSpPr>
          <p:nvPr/>
        </p:nvSpPr>
        <p:spPr bwMode="auto">
          <a:xfrm>
            <a:off x="2833687" y="3416087"/>
            <a:ext cx="1281113" cy="385763"/>
          </a:xfrm>
          <a:prstGeom prst="bevel">
            <a:avLst>
              <a:gd name="adj" fmla="val 12500"/>
            </a:avLst>
          </a:prstGeom>
          <a:blipFill dpi="0" rotWithShape="1">
            <a:blip r:embed="rId4"/>
            <a:srcRect/>
            <a:tile tx="0" ty="0" sx="100000" sy="100000" flip="none" algn="tl"/>
          </a:blip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eaLnBrk="0" hangingPunct="0">
              <a:spcAft>
                <a:spcPct val="0"/>
              </a:spcAft>
            </a:pPr>
            <a:r>
              <a:rPr lang="en-US" altLang="en-US" sz="1400" b="0" dirty="0">
                <a:solidFill>
                  <a:srgbClr val="663300"/>
                </a:solidFill>
                <a:latin typeface="Arial Black" panose="020B0A04020102020204" pitchFamily="34" charset="0"/>
              </a:rPr>
              <a:t>Dykes List</a:t>
            </a:r>
          </a:p>
        </p:txBody>
      </p:sp>
    </p:spTree>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altLang="en-US"/>
              <a:t>American Iris Society</a:t>
            </a:r>
          </a:p>
        </p:txBody>
      </p:sp>
      <p:sp>
        <p:nvSpPr>
          <p:cNvPr id="185346" name="title"/>
          <p:cNvSpPr>
            <a:spLocks noGrp="1" noChangeArrowheads="1"/>
          </p:cNvSpPr>
          <p:nvPr>
            <p:ph type="title"/>
          </p:nvPr>
        </p:nvSpPr>
        <p:spPr>
          <a:xfrm>
            <a:off x="2057400" y="0"/>
            <a:ext cx="6629400" cy="1333500"/>
          </a:xfrm>
        </p:spPr>
        <p:txBody>
          <a:bodyPr/>
          <a:lstStyle/>
          <a:p>
            <a:r>
              <a:rPr lang="en-US" altLang="en-US" sz="4000" dirty="0"/>
              <a:t>Starwoman 2008</a:t>
            </a:r>
          </a:p>
        </p:txBody>
      </p:sp>
      <p:sp>
        <p:nvSpPr>
          <p:cNvPr id="185347" name="Rectangle 3"/>
          <p:cNvSpPr>
            <a:spLocks noGrp="1" noChangeArrowheads="1"/>
          </p:cNvSpPr>
          <p:nvPr>
            <p:ph type="body" idx="1"/>
          </p:nvPr>
        </p:nvSpPr>
        <p:spPr>
          <a:xfrm>
            <a:off x="3924303" y="1219200"/>
            <a:ext cx="5181597" cy="5029200"/>
          </a:xfrm>
        </p:spPr>
        <p:txBody>
          <a:bodyPr/>
          <a:lstStyle/>
          <a:p>
            <a:pPr>
              <a:buFontTx/>
              <a:buNone/>
            </a:pPr>
            <a:r>
              <a:rPr lang="en-US" altLang="en-US" sz="2000" dirty="0"/>
              <a:t>Hybridizer: Marky Smith</a:t>
            </a:r>
          </a:p>
          <a:p>
            <a:pPr>
              <a:buFontTx/>
              <a:buNone/>
            </a:pPr>
            <a:r>
              <a:rPr lang="en-US" altLang="en-US" sz="2000" dirty="0"/>
              <a:t>IB; R 1998</a:t>
            </a:r>
          </a:p>
          <a:p>
            <a:pPr>
              <a:buFontTx/>
              <a:buNone/>
            </a:pPr>
            <a:r>
              <a:rPr lang="en-US" altLang="en-US" sz="2000" dirty="0"/>
              <a:t>Starwoman is the first Intermediate Bearded (IB) iris to win the coveted medal.  It had to first win the Hans and Jacob Sass Medal (for IBs). It is named in honor of 2 brothers Hans and Jacob Sass.</a:t>
            </a:r>
          </a:p>
          <a:p>
            <a:pPr>
              <a:buFontTx/>
              <a:buNone/>
            </a:pPr>
            <a:r>
              <a:rPr lang="en-US" altLang="en-US" sz="2000" dirty="0"/>
              <a:t>Their fame came for their work producing IBs. Crossing dwarf irises with TBs, they were the first American breeders to develop many new colors and forms in the intermediate class. They saw the great advantage of IBs in windy areas, and desired an iris that filled out the bloom season between the early dwarf irises and the later </a:t>
            </a:r>
            <a:r>
              <a:rPr lang="en-US" altLang="en-US" sz="2000" dirty="0" err="1"/>
              <a:t>TBs.</a:t>
            </a:r>
            <a:endParaRPr lang="en-US" altLang="en-US" sz="2000" dirty="0"/>
          </a:p>
        </p:txBody>
      </p:sp>
      <p:grpSp>
        <p:nvGrpSpPr>
          <p:cNvPr id="185349" name="Group 5"/>
          <p:cNvGrpSpPr>
            <a:grpSpLocks/>
          </p:cNvGrpSpPr>
          <p:nvPr/>
        </p:nvGrpSpPr>
        <p:grpSpPr bwMode="auto">
          <a:xfrm>
            <a:off x="0" y="0"/>
            <a:ext cx="1600200" cy="1498600"/>
            <a:chOff x="1632" y="1872"/>
            <a:chExt cx="2112" cy="1976"/>
          </a:xfrm>
        </p:grpSpPr>
        <p:grpSp>
          <p:nvGrpSpPr>
            <p:cNvPr id="185350" name="Group 6"/>
            <p:cNvGrpSpPr>
              <a:grpSpLocks/>
            </p:cNvGrpSpPr>
            <p:nvPr/>
          </p:nvGrpSpPr>
          <p:grpSpPr bwMode="auto">
            <a:xfrm>
              <a:off x="1872" y="1920"/>
              <a:ext cx="1872" cy="1824"/>
              <a:chOff x="1056" y="1824"/>
              <a:chExt cx="1872" cy="1824"/>
            </a:xfrm>
          </p:grpSpPr>
          <p:sp>
            <p:nvSpPr>
              <p:cNvPr id="185351" name="Oval 7"/>
              <p:cNvSpPr>
                <a:spLocks noChangeArrowheads="1"/>
              </p:cNvSpPr>
              <p:nvPr/>
            </p:nvSpPr>
            <p:spPr bwMode="auto">
              <a:xfrm>
                <a:off x="1104" y="1824"/>
                <a:ext cx="1824" cy="1824"/>
              </a:xfrm>
              <a:prstGeom prst="ellipse">
                <a:avLst/>
              </a:prstGeom>
              <a:gradFill rotWithShape="1">
                <a:gsLst>
                  <a:gs pos="0">
                    <a:srgbClr val="777777"/>
                  </a:gs>
                  <a:gs pos="50000">
                    <a:srgbClr val="777777">
                      <a:gamma/>
                      <a:shade val="46275"/>
                      <a:invGamma/>
                    </a:srgbClr>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85352" name="Oval 8"/>
              <p:cNvSpPr>
                <a:spLocks noChangeArrowheads="1"/>
              </p:cNvSpPr>
              <p:nvPr/>
            </p:nvSpPr>
            <p:spPr bwMode="auto">
              <a:xfrm>
                <a:off x="1056" y="1824"/>
                <a:ext cx="1824" cy="1824"/>
              </a:xfrm>
              <a:prstGeom prst="ellipse">
                <a:avLst/>
              </a:prstGeom>
              <a:gradFill rotWithShape="1">
                <a:gsLst>
                  <a:gs pos="0">
                    <a:srgbClr val="777777"/>
                  </a:gs>
                  <a:gs pos="50000">
                    <a:schemeClr val="bg1"/>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pic>
          <p:nvPicPr>
            <p:cNvPr id="185353" name="Picture 9" descr="Dykes">
              <a:hlinkClick r:id="" action="ppaction://macro?name=PullFlower"/>
            </p:cNvPr>
            <p:cNvPicPr>
              <a:picLocks noChangeAspect="1" noChangeArrowheads="1"/>
            </p:cNvPicPr>
            <p:nvPr/>
          </p:nvPicPr>
          <p:blipFill>
            <a:blip r:embed="rId3" cstate="screen">
              <a:extLst>
                <a:ext uri="{28A0092B-C50C-407E-A947-70E740481C1C}">
                  <a14:useLocalDpi xmlns:a14="http://schemas.microsoft.com/office/drawing/2010/main"/>
                </a:ext>
              </a:extLst>
            </a:blip>
            <a:srcRect l="14815" r="11111"/>
            <a:stretch>
              <a:fillRect/>
            </a:stretch>
          </p:blipFill>
          <p:spPr bwMode="auto">
            <a:xfrm>
              <a:off x="1632" y="1872"/>
              <a:ext cx="1920" cy="1976"/>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93441" dir="1391915" algn="ctr" rotWithShape="0">
                      <a:schemeClr val="tx1">
                        <a:alpha val="50000"/>
                      </a:schemeClr>
                    </a:outerShdw>
                  </a:effectLst>
                </a14:hiddenEffects>
              </a:ext>
            </a:extLst>
          </p:spPr>
        </p:pic>
      </p:grpSp>
      <p:sp>
        <p:nvSpPr>
          <p:cNvPr id="185354" name="AutoShape 10" descr="Oak">
            <a:hlinkClick r:id="rId4" action="ppaction://hlinksldjump"/>
          </p:cNvPr>
          <p:cNvSpPr>
            <a:spLocks noChangeArrowheads="1"/>
          </p:cNvSpPr>
          <p:nvPr/>
        </p:nvSpPr>
        <p:spPr bwMode="auto">
          <a:xfrm>
            <a:off x="7086600" y="6269038"/>
            <a:ext cx="2057400" cy="588962"/>
          </a:xfrm>
          <a:prstGeom prst="bevel">
            <a:avLst>
              <a:gd name="adj" fmla="val 12500"/>
            </a:avLst>
          </a:prstGeom>
          <a:blipFill dpi="0" rotWithShape="1">
            <a:blip r:embed="rId5"/>
            <a:srcRect/>
            <a:tile tx="0" ty="0" sx="100000" sy="100000" flip="none" algn="tl"/>
          </a:blip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eaLnBrk="0" hangingPunct="0">
              <a:spcAft>
                <a:spcPct val="0"/>
              </a:spcAft>
            </a:pPr>
            <a:r>
              <a:rPr lang="en-US" altLang="en-US" sz="2400" b="0" dirty="0">
                <a:solidFill>
                  <a:srgbClr val="663300"/>
                </a:solidFill>
                <a:latin typeface="Arial Black" panose="020B0A04020102020204" pitchFamily="34" charset="0"/>
              </a:rPr>
              <a:t>Dykes List</a:t>
            </a:r>
          </a:p>
        </p:txBody>
      </p:sp>
      <p:pic>
        <p:nvPicPr>
          <p:cNvPr id="2" name="Picture 1"/>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16200000">
            <a:off x="172318" y="1727199"/>
            <a:ext cx="3790084" cy="3790085"/>
          </a:xfrm>
          <a:prstGeom prst="rect">
            <a:avLst/>
          </a:prstGeom>
          <a:ln w="25400">
            <a:solidFill>
              <a:srgbClr val="996600"/>
            </a:solidFill>
          </a:ln>
        </p:spPr>
      </p:pic>
    </p:spTree>
    <p:extLst>
      <p:ext uri="{BB962C8B-B14F-4D97-AF65-F5344CB8AC3E}">
        <p14:creationId xmlns:p14="http://schemas.microsoft.com/office/powerpoint/2010/main" val="805181489"/>
      </p:ext>
    </p:extLst>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altLang="en-US"/>
              <a:t>American Iris Society</a:t>
            </a:r>
          </a:p>
        </p:txBody>
      </p:sp>
      <p:sp>
        <p:nvSpPr>
          <p:cNvPr id="185346" name="title"/>
          <p:cNvSpPr>
            <a:spLocks noGrp="1" noChangeArrowheads="1"/>
          </p:cNvSpPr>
          <p:nvPr>
            <p:ph type="title"/>
          </p:nvPr>
        </p:nvSpPr>
        <p:spPr>
          <a:xfrm>
            <a:off x="2057400" y="0"/>
            <a:ext cx="6629400" cy="1333500"/>
          </a:xfrm>
        </p:spPr>
        <p:txBody>
          <a:bodyPr/>
          <a:lstStyle/>
          <a:p>
            <a:r>
              <a:rPr lang="en-US" altLang="en-US" sz="4000" dirty="0"/>
              <a:t>Queen’s Circle 2007</a:t>
            </a:r>
          </a:p>
        </p:txBody>
      </p:sp>
      <p:sp>
        <p:nvSpPr>
          <p:cNvPr id="185347" name="Rectangle 3"/>
          <p:cNvSpPr>
            <a:spLocks noGrp="1" noChangeArrowheads="1"/>
          </p:cNvSpPr>
          <p:nvPr>
            <p:ph type="body" idx="1"/>
          </p:nvPr>
        </p:nvSpPr>
        <p:spPr>
          <a:xfrm>
            <a:off x="4572000" y="1295400"/>
            <a:ext cx="4572000" cy="5029200"/>
          </a:xfrm>
        </p:spPr>
        <p:txBody>
          <a:bodyPr/>
          <a:lstStyle/>
          <a:p>
            <a:pPr>
              <a:buFontTx/>
              <a:buNone/>
            </a:pPr>
            <a:r>
              <a:rPr lang="en-US" altLang="en-US" sz="2000" dirty="0"/>
              <a:t>Hybridizer: Frederick Kerr</a:t>
            </a:r>
          </a:p>
          <a:p>
            <a:pPr>
              <a:buFontTx/>
              <a:buNone/>
            </a:pPr>
            <a:r>
              <a:rPr lang="en-US" altLang="en-US" sz="2000" dirty="0"/>
              <a:t>TB; R 2000</a:t>
            </a:r>
          </a:p>
          <a:p>
            <a:pPr>
              <a:buFontTx/>
              <a:buNone/>
            </a:pPr>
            <a:r>
              <a:rPr lang="en-US" altLang="en-US" sz="2000" dirty="0"/>
              <a:t>At the turn of the century, most garden irises were the diploids. Animals (including humans) and many plants are ‘diploid’ with two copies of each gene, one inherited from each parent. Today’s many irises are tetraploids ( 4 sets of each gene).  </a:t>
            </a:r>
          </a:p>
        </p:txBody>
      </p:sp>
      <p:grpSp>
        <p:nvGrpSpPr>
          <p:cNvPr id="185349" name="Group 5"/>
          <p:cNvGrpSpPr>
            <a:grpSpLocks/>
          </p:cNvGrpSpPr>
          <p:nvPr/>
        </p:nvGrpSpPr>
        <p:grpSpPr bwMode="auto">
          <a:xfrm>
            <a:off x="0" y="0"/>
            <a:ext cx="1600200" cy="1498600"/>
            <a:chOff x="1632" y="1872"/>
            <a:chExt cx="2112" cy="1976"/>
          </a:xfrm>
        </p:grpSpPr>
        <p:grpSp>
          <p:nvGrpSpPr>
            <p:cNvPr id="185350" name="Group 6"/>
            <p:cNvGrpSpPr>
              <a:grpSpLocks/>
            </p:cNvGrpSpPr>
            <p:nvPr/>
          </p:nvGrpSpPr>
          <p:grpSpPr bwMode="auto">
            <a:xfrm>
              <a:off x="1872" y="1920"/>
              <a:ext cx="1872" cy="1824"/>
              <a:chOff x="1056" y="1824"/>
              <a:chExt cx="1872" cy="1824"/>
            </a:xfrm>
          </p:grpSpPr>
          <p:sp>
            <p:nvSpPr>
              <p:cNvPr id="185351" name="Oval 7"/>
              <p:cNvSpPr>
                <a:spLocks noChangeArrowheads="1"/>
              </p:cNvSpPr>
              <p:nvPr/>
            </p:nvSpPr>
            <p:spPr bwMode="auto">
              <a:xfrm>
                <a:off x="1104" y="1824"/>
                <a:ext cx="1824" cy="1824"/>
              </a:xfrm>
              <a:prstGeom prst="ellipse">
                <a:avLst/>
              </a:prstGeom>
              <a:gradFill rotWithShape="1">
                <a:gsLst>
                  <a:gs pos="0">
                    <a:srgbClr val="777777"/>
                  </a:gs>
                  <a:gs pos="50000">
                    <a:srgbClr val="777777">
                      <a:gamma/>
                      <a:shade val="46275"/>
                      <a:invGamma/>
                    </a:srgbClr>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85352" name="Oval 8"/>
              <p:cNvSpPr>
                <a:spLocks noChangeArrowheads="1"/>
              </p:cNvSpPr>
              <p:nvPr/>
            </p:nvSpPr>
            <p:spPr bwMode="auto">
              <a:xfrm>
                <a:off x="1056" y="1824"/>
                <a:ext cx="1824" cy="1824"/>
              </a:xfrm>
              <a:prstGeom prst="ellipse">
                <a:avLst/>
              </a:prstGeom>
              <a:gradFill rotWithShape="1">
                <a:gsLst>
                  <a:gs pos="0">
                    <a:srgbClr val="777777"/>
                  </a:gs>
                  <a:gs pos="50000">
                    <a:schemeClr val="bg1"/>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pic>
          <p:nvPicPr>
            <p:cNvPr id="185353" name="Picture 9" descr="Dykes">
              <a:hlinkClick r:id="" action="ppaction://macro?name=PullFlower"/>
            </p:cNvPr>
            <p:cNvPicPr>
              <a:picLocks noChangeAspect="1" noChangeArrowheads="1"/>
            </p:cNvPicPr>
            <p:nvPr/>
          </p:nvPicPr>
          <p:blipFill>
            <a:blip r:embed="rId3" cstate="screen">
              <a:extLst>
                <a:ext uri="{28A0092B-C50C-407E-A947-70E740481C1C}">
                  <a14:useLocalDpi xmlns:a14="http://schemas.microsoft.com/office/drawing/2010/main"/>
                </a:ext>
              </a:extLst>
            </a:blip>
            <a:srcRect l="14815" r="11111"/>
            <a:stretch>
              <a:fillRect/>
            </a:stretch>
          </p:blipFill>
          <p:spPr bwMode="auto">
            <a:xfrm>
              <a:off x="1632" y="1872"/>
              <a:ext cx="1920" cy="1976"/>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93441" dir="1391915" algn="ctr" rotWithShape="0">
                      <a:schemeClr val="tx1">
                        <a:alpha val="50000"/>
                      </a:schemeClr>
                    </a:outerShdw>
                  </a:effectLst>
                </a14:hiddenEffects>
              </a:ext>
            </a:extLst>
          </p:spPr>
        </p:pic>
      </p:grpSp>
      <p:sp>
        <p:nvSpPr>
          <p:cNvPr id="185354" name="AutoShape 10" descr="Oak">
            <a:hlinkClick r:id="rId4" action="ppaction://hlinksldjump"/>
          </p:cNvPr>
          <p:cNvSpPr>
            <a:spLocks noChangeArrowheads="1"/>
          </p:cNvSpPr>
          <p:nvPr/>
        </p:nvSpPr>
        <p:spPr bwMode="auto">
          <a:xfrm>
            <a:off x="7086600" y="6269038"/>
            <a:ext cx="2057400" cy="588962"/>
          </a:xfrm>
          <a:prstGeom prst="bevel">
            <a:avLst>
              <a:gd name="adj" fmla="val 12500"/>
            </a:avLst>
          </a:prstGeom>
          <a:blipFill dpi="0" rotWithShape="1">
            <a:blip r:embed="rId5"/>
            <a:srcRect/>
            <a:tile tx="0" ty="0" sx="100000" sy="100000" flip="none" algn="tl"/>
          </a:blip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eaLnBrk="0" hangingPunct="0">
              <a:spcAft>
                <a:spcPct val="0"/>
              </a:spcAft>
            </a:pPr>
            <a:r>
              <a:rPr lang="en-US" altLang="en-US" sz="2400" b="0">
                <a:solidFill>
                  <a:srgbClr val="663300"/>
                </a:solidFill>
                <a:latin typeface="Arial Black" panose="020B0A04020102020204" pitchFamily="34" charset="0"/>
              </a:rPr>
              <a:t>Dykes List</a:t>
            </a:r>
          </a:p>
        </p:txBody>
      </p:sp>
      <p:pic>
        <p:nvPicPr>
          <p:cNvPr id="185356" name="Picture 12" descr="2007 queens-circle-rn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52400" y="1752600"/>
            <a:ext cx="4446588" cy="4724400"/>
          </a:xfrm>
          <a:prstGeom prst="rect">
            <a:avLst/>
          </a:prstGeom>
          <a:noFill/>
          <a:ln w="38100">
            <a:solidFill>
              <a:srgbClr val="9966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altLang="en-US"/>
              <a:t>American Iris Society</a:t>
            </a:r>
          </a:p>
        </p:txBody>
      </p:sp>
      <p:sp>
        <p:nvSpPr>
          <p:cNvPr id="5122" name="title"/>
          <p:cNvSpPr>
            <a:spLocks noGrp="1" noChangeArrowheads="1"/>
          </p:cNvSpPr>
          <p:nvPr>
            <p:ph type="title"/>
          </p:nvPr>
        </p:nvSpPr>
        <p:spPr>
          <a:xfrm>
            <a:off x="2620963" y="65088"/>
            <a:ext cx="6272212" cy="984250"/>
          </a:xfrm>
        </p:spPr>
        <p:txBody>
          <a:bodyPr/>
          <a:lstStyle/>
          <a:p>
            <a:r>
              <a:rPr lang="en-US" altLang="en-US"/>
              <a:t>Sea Power 2006</a:t>
            </a:r>
          </a:p>
        </p:txBody>
      </p:sp>
      <p:sp>
        <p:nvSpPr>
          <p:cNvPr id="5123" name="Rectangle 3"/>
          <p:cNvSpPr>
            <a:spLocks noGrp="1" noChangeArrowheads="1"/>
          </p:cNvSpPr>
          <p:nvPr>
            <p:ph type="body" idx="1"/>
          </p:nvPr>
        </p:nvSpPr>
        <p:spPr>
          <a:xfrm>
            <a:off x="3505200" y="1229519"/>
            <a:ext cx="5638800" cy="5105400"/>
          </a:xfrm>
        </p:spPr>
        <p:txBody>
          <a:bodyPr/>
          <a:lstStyle/>
          <a:p>
            <a:pPr>
              <a:buFontTx/>
              <a:buNone/>
            </a:pPr>
            <a:r>
              <a:rPr lang="en-US" altLang="en-US" sz="2000" dirty="0"/>
              <a:t> Hybridizer: Keith Keppel, Oregon</a:t>
            </a:r>
          </a:p>
          <a:p>
            <a:pPr>
              <a:buFontTx/>
              <a:buNone/>
            </a:pPr>
            <a:r>
              <a:rPr lang="en-US" altLang="en-US" sz="2000" dirty="0"/>
              <a:t>TB-38”; R 1999</a:t>
            </a:r>
          </a:p>
          <a:p>
            <a:pPr>
              <a:buFontTx/>
              <a:buNone/>
            </a:pPr>
            <a:r>
              <a:rPr lang="en-US" altLang="en-US" sz="2000" b="1" dirty="0"/>
              <a:t>Sea Power</a:t>
            </a:r>
            <a:r>
              <a:rPr lang="en-US" altLang="en-US" sz="2000" dirty="0"/>
              <a:t> has incredible ruffling.  This iris and all modern irises owe their </a:t>
            </a:r>
            <a:r>
              <a:rPr lang="en-US" altLang="en-US" sz="2000" dirty="0" err="1"/>
              <a:t>ruffly</a:t>
            </a:r>
            <a:r>
              <a:rPr lang="en-US" altLang="en-US" sz="2000" dirty="0"/>
              <a:t> existence to </a:t>
            </a:r>
            <a:r>
              <a:rPr lang="en-US" altLang="en-US" sz="2000" b="1" dirty="0"/>
              <a:t>Snow Flurry</a:t>
            </a:r>
            <a:r>
              <a:rPr lang="en-US" altLang="en-US" sz="2000" dirty="0"/>
              <a:t>. One of the great iris stories,  Clara Rees, a hybridizing novice, crossed </a:t>
            </a:r>
            <a:r>
              <a:rPr lang="en-US" altLang="en-US" sz="2000" b="1" dirty="0" err="1"/>
              <a:t>Purissima</a:t>
            </a:r>
            <a:r>
              <a:rPr lang="en-US" altLang="en-US" sz="2000" dirty="0"/>
              <a:t> with the diploid </a:t>
            </a:r>
            <a:r>
              <a:rPr lang="en-US" altLang="en-US" sz="2000" b="1" dirty="0"/>
              <a:t>Thais</a:t>
            </a:r>
            <a:r>
              <a:rPr lang="en-US" altLang="en-US" sz="2000" dirty="0"/>
              <a:t> and produced a seed pod with just two seeds.  Only one seed sprouted and that was </a:t>
            </a:r>
            <a:r>
              <a:rPr lang="en-US" altLang="en-US" sz="2000" b="1" dirty="0"/>
              <a:t>Snow Flurry</a:t>
            </a:r>
            <a:r>
              <a:rPr lang="en-US" altLang="en-US" sz="2000" dirty="0"/>
              <a:t>.  Some mutant variation caused it to have ruffles (unknown at that time). A noted hybridizer brought Clara’s entire clump and the rest as they say, is history.  Clara won the first ever AIS Board of Directors award in 1974  Talk about beginners luck! The importance of </a:t>
            </a:r>
            <a:r>
              <a:rPr lang="en-US" altLang="en-US" sz="2000" b="1" dirty="0"/>
              <a:t>Snow Flurry </a:t>
            </a:r>
            <a:r>
              <a:rPr lang="en-US" altLang="en-US" sz="2000" dirty="0"/>
              <a:t>can not be overestimated.</a:t>
            </a:r>
          </a:p>
        </p:txBody>
      </p:sp>
      <p:grpSp>
        <p:nvGrpSpPr>
          <p:cNvPr id="5135" name="Group 15"/>
          <p:cNvGrpSpPr>
            <a:grpSpLocks/>
          </p:cNvGrpSpPr>
          <p:nvPr/>
        </p:nvGrpSpPr>
        <p:grpSpPr bwMode="auto">
          <a:xfrm>
            <a:off x="0" y="0"/>
            <a:ext cx="1600200" cy="1498600"/>
            <a:chOff x="1632" y="1872"/>
            <a:chExt cx="2112" cy="1976"/>
          </a:xfrm>
        </p:grpSpPr>
        <p:grpSp>
          <p:nvGrpSpPr>
            <p:cNvPr id="5136" name="Group 16"/>
            <p:cNvGrpSpPr>
              <a:grpSpLocks/>
            </p:cNvGrpSpPr>
            <p:nvPr/>
          </p:nvGrpSpPr>
          <p:grpSpPr bwMode="auto">
            <a:xfrm>
              <a:off x="1872" y="1920"/>
              <a:ext cx="1872" cy="1824"/>
              <a:chOff x="1056" y="1824"/>
              <a:chExt cx="1872" cy="1824"/>
            </a:xfrm>
          </p:grpSpPr>
          <p:sp>
            <p:nvSpPr>
              <p:cNvPr id="5137" name="Oval 17"/>
              <p:cNvSpPr>
                <a:spLocks noChangeArrowheads="1"/>
              </p:cNvSpPr>
              <p:nvPr/>
            </p:nvSpPr>
            <p:spPr bwMode="auto">
              <a:xfrm>
                <a:off x="1104" y="1824"/>
                <a:ext cx="1824" cy="1824"/>
              </a:xfrm>
              <a:prstGeom prst="ellipse">
                <a:avLst/>
              </a:prstGeom>
              <a:gradFill rotWithShape="1">
                <a:gsLst>
                  <a:gs pos="0">
                    <a:srgbClr val="777777"/>
                  </a:gs>
                  <a:gs pos="50000">
                    <a:srgbClr val="777777">
                      <a:gamma/>
                      <a:shade val="46275"/>
                      <a:invGamma/>
                    </a:srgbClr>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138" name="Oval 18"/>
              <p:cNvSpPr>
                <a:spLocks noChangeArrowheads="1"/>
              </p:cNvSpPr>
              <p:nvPr/>
            </p:nvSpPr>
            <p:spPr bwMode="auto">
              <a:xfrm>
                <a:off x="1056" y="1824"/>
                <a:ext cx="1824" cy="1824"/>
              </a:xfrm>
              <a:prstGeom prst="ellipse">
                <a:avLst/>
              </a:prstGeom>
              <a:gradFill rotWithShape="1">
                <a:gsLst>
                  <a:gs pos="0">
                    <a:srgbClr val="777777"/>
                  </a:gs>
                  <a:gs pos="50000">
                    <a:schemeClr val="bg1"/>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pic>
          <p:nvPicPr>
            <p:cNvPr id="5139" name="Picture 19" descr="Dykes">
              <a:hlinkClick r:id="" action="ppaction://macro?name=PullFlower"/>
            </p:cNvPr>
            <p:cNvPicPr>
              <a:picLocks noChangeAspect="1" noChangeArrowheads="1"/>
            </p:cNvPicPr>
            <p:nvPr/>
          </p:nvPicPr>
          <p:blipFill>
            <a:blip r:embed="rId3" cstate="screen">
              <a:extLst>
                <a:ext uri="{28A0092B-C50C-407E-A947-70E740481C1C}">
                  <a14:useLocalDpi xmlns:a14="http://schemas.microsoft.com/office/drawing/2010/main"/>
                </a:ext>
              </a:extLst>
            </a:blip>
            <a:srcRect l="14815" r="11111"/>
            <a:stretch>
              <a:fillRect/>
            </a:stretch>
          </p:blipFill>
          <p:spPr bwMode="auto">
            <a:xfrm>
              <a:off x="1632" y="1872"/>
              <a:ext cx="1920" cy="1976"/>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93441" dir="1391915" algn="ctr" rotWithShape="0">
                      <a:schemeClr val="tx1">
                        <a:alpha val="50000"/>
                      </a:schemeClr>
                    </a:outerShdw>
                  </a:effectLst>
                </a14:hiddenEffects>
              </a:ext>
            </a:extLst>
          </p:spPr>
        </p:pic>
      </p:grpSp>
      <p:sp>
        <p:nvSpPr>
          <p:cNvPr id="5142" name="AutoShape 22" descr="Oak">
            <a:hlinkClick r:id="rId4" action="ppaction://hlinksldjump"/>
          </p:cNvPr>
          <p:cNvSpPr>
            <a:spLocks noChangeArrowheads="1"/>
          </p:cNvSpPr>
          <p:nvPr/>
        </p:nvSpPr>
        <p:spPr bwMode="auto">
          <a:xfrm>
            <a:off x="7086600" y="6269038"/>
            <a:ext cx="2057400" cy="588962"/>
          </a:xfrm>
          <a:prstGeom prst="bevel">
            <a:avLst>
              <a:gd name="adj" fmla="val 12500"/>
            </a:avLst>
          </a:prstGeom>
          <a:blipFill dpi="0" rotWithShape="1">
            <a:blip r:embed="rId5"/>
            <a:srcRect/>
            <a:tile tx="0" ty="0" sx="100000" sy="100000" flip="none" algn="tl"/>
          </a:blip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eaLnBrk="0" hangingPunct="0">
              <a:spcAft>
                <a:spcPct val="0"/>
              </a:spcAft>
            </a:pPr>
            <a:r>
              <a:rPr lang="en-US" altLang="en-US" sz="2400" b="0">
                <a:solidFill>
                  <a:srgbClr val="663300"/>
                </a:solidFill>
                <a:latin typeface="Arial Black" panose="020B0A04020102020204" pitchFamily="34" charset="0"/>
              </a:rPr>
              <a:t>Dykes List</a:t>
            </a:r>
          </a:p>
        </p:txBody>
      </p:sp>
      <p:pic>
        <p:nvPicPr>
          <p:cNvPr id="2" name="Picture 1"/>
          <p:cNvPicPr>
            <a:picLocks noChangeAspect="1"/>
          </p:cNvPicPr>
          <p:nvPr/>
        </p:nvPicPr>
        <p:blipFill rotWithShape="1">
          <a:blip r:embed="rId6" cstate="screen">
            <a:extLst>
              <a:ext uri="{28A0092B-C50C-407E-A947-70E740481C1C}">
                <a14:useLocalDpi xmlns:a14="http://schemas.microsoft.com/office/drawing/2010/main"/>
              </a:ext>
            </a:extLst>
          </a:blip>
          <a:srcRect b="-2222"/>
          <a:stretch/>
        </p:blipFill>
        <p:spPr>
          <a:xfrm>
            <a:off x="181841" y="2209800"/>
            <a:ext cx="3429000" cy="3505200"/>
          </a:xfrm>
          <a:prstGeom prst="rect">
            <a:avLst/>
          </a:prstGeom>
          <a:ln w="25400">
            <a:solidFill>
              <a:srgbClr val="996600"/>
            </a:solidFill>
          </a:ln>
          <a:effectLst>
            <a:outerShdw blurRad="50800" dist="38100" dir="2700000" algn="tl" rotWithShape="0">
              <a:prstClr val="black">
                <a:alpha val="40000"/>
              </a:prstClr>
            </a:outerShdw>
          </a:effectLst>
        </p:spPr>
      </p:pic>
    </p:spTree>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altLang="en-US"/>
              <a:t>American Iris Society</a:t>
            </a:r>
          </a:p>
        </p:txBody>
      </p:sp>
      <p:sp>
        <p:nvSpPr>
          <p:cNvPr id="6146" name="title"/>
          <p:cNvSpPr>
            <a:spLocks noGrp="1" noChangeArrowheads="1"/>
          </p:cNvSpPr>
          <p:nvPr>
            <p:ph type="title"/>
          </p:nvPr>
        </p:nvSpPr>
        <p:spPr>
          <a:xfrm>
            <a:off x="2041525" y="131763"/>
            <a:ext cx="7073900" cy="892175"/>
          </a:xfrm>
        </p:spPr>
        <p:txBody>
          <a:bodyPr/>
          <a:lstStyle/>
          <a:p>
            <a:r>
              <a:rPr lang="en-US" altLang="en-US"/>
              <a:t>Splashacata 2005</a:t>
            </a:r>
          </a:p>
        </p:txBody>
      </p:sp>
      <p:sp>
        <p:nvSpPr>
          <p:cNvPr id="6147" name="Rectangle 3"/>
          <p:cNvSpPr>
            <a:spLocks noGrp="1" noChangeArrowheads="1"/>
          </p:cNvSpPr>
          <p:nvPr>
            <p:ph type="body" idx="1"/>
          </p:nvPr>
        </p:nvSpPr>
        <p:spPr>
          <a:xfrm>
            <a:off x="4724400" y="1295400"/>
            <a:ext cx="4114800" cy="4525963"/>
          </a:xfrm>
        </p:spPr>
        <p:txBody>
          <a:bodyPr/>
          <a:lstStyle/>
          <a:p>
            <a:pPr>
              <a:buFontTx/>
              <a:buNone/>
            </a:pPr>
            <a:r>
              <a:rPr lang="en-US" altLang="en-US" sz="2000"/>
              <a:t> Hybridizer: Rick Tasco California</a:t>
            </a:r>
          </a:p>
          <a:p>
            <a:pPr>
              <a:buFontTx/>
              <a:buNone/>
            </a:pPr>
            <a:r>
              <a:rPr lang="en-US" altLang="en-US" sz="2000"/>
              <a:t>TB; 1998</a:t>
            </a:r>
          </a:p>
          <a:p>
            <a:pPr>
              <a:buFontTx/>
              <a:buNone/>
            </a:pPr>
            <a:r>
              <a:rPr lang="en-US" altLang="en-US" sz="2000"/>
              <a:t>Plicata pattern is recessive so it is best to start with two plicata parents when trying to produce another plicata. In "recessive" traits, the factor(s) that causes the traits is weak in some way, so that it loses out when paired with a dominant factor and reproduces only when paired with a factor like itself. </a:t>
            </a:r>
          </a:p>
        </p:txBody>
      </p:sp>
      <p:grpSp>
        <p:nvGrpSpPr>
          <p:cNvPr id="6157" name="Group 13"/>
          <p:cNvGrpSpPr>
            <a:grpSpLocks/>
          </p:cNvGrpSpPr>
          <p:nvPr/>
        </p:nvGrpSpPr>
        <p:grpSpPr bwMode="auto">
          <a:xfrm>
            <a:off x="0" y="0"/>
            <a:ext cx="1600200" cy="1498600"/>
            <a:chOff x="1632" y="1872"/>
            <a:chExt cx="2112" cy="1976"/>
          </a:xfrm>
        </p:grpSpPr>
        <p:grpSp>
          <p:nvGrpSpPr>
            <p:cNvPr id="6158" name="Group 14"/>
            <p:cNvGrpSpPr>
              <a:grpSpLocks/>
            </p:cNvGrpSpPr>
            <p:nvPr/>
          </p:nvGrpSpPr>
          <p:grpSpPr bwMode="auto">
            <a:xfrm>
              <a:off x="1872" y="1920"/>
              <a:ext cx="1872" cy="1824"/>
              <a:chOff x="1056" y="1824"/>
              <a:chExt cx="1872" cy="1824"/>
            </a:xfrm>
          </p:grpSpPr>
          <p:sp>
            <p:nvSpPr>
              <p:cNvPr id="6159" name="Oval 15"/>
              <p:cNvSpPr>
                <a:spLocks noChangeArrowheads="1"/>
              </p:cNvSpPr>
              <p:nvPr/>
            </p:nvSpPr>
            <p:spPr bwMode="auto">
              <a:xfrm>
                <a:off x="1104" y="1824"/>
                <a:ext cx="1824" cy="1824"/>
              </a:xfrm>
              <a:prstGeom prst="ellipse">
                <a:avLst/>
              </a:prstGeom>
              <a:gradFill rotWithShape="1">
                <a:gsLst>
                  <a:gs pos="0">
                    <a:srgbClr val="777777"/>
                  </a:gs>
                  <a:gs pos="50000">
                    <a:srgbClr val="777777">
                      <a:gamma/>
                      <a:shade val="46275"/>
                      <a:invGamma/>
                    </a:srgbClr>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6160" name="Oval 16"/>
              <p:cNvSpPr>
                <a:spLocks noChangeArrowheads="1"/>
              </p:cNvSpPr>
              <p:nvPr/>
            </p:nvSpPr>
            <p:spPr bwMode="auto">
              <a:xfrm>
                <a:off x="1056" y="1824"/>
                <a:ext cx="1824" cy="1824"/>
              </a:xfrm>
              <a:prstGeom prst="ellipse">
                <a:avLst/>
              </a:prstGeom>
              <a:gradFill rotWithShape="1">
                <a:gsLst>
                  <a:gs pos="0">
                    <a:srgbClr val="777777"/>
                  </a:gs>
                  <a:gs pos="50000">
                    <a:schemeClr val="bg1"/>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pic>
          <p:nvPicPr>
            <p:cNvPr id="6161" name="Picture 17" descr="Dykes">
              <a:hlinkClick r:id="" action="ppaction://macro?name=PullFlower"/>
            </p:cNvPr>
            <p:cNvPicPr>
              <a:picLocks noChangeAspect="1" noChangeArrowheads="1"/>
            </p:cNvPicPr>
            <p:nvPr/>
          </p:nvPicPr>
          <p:blipFill>
            <a:blip r:embed="rId3" cstate="screen">
              <a:extLst>
                <a:ext uri="{28A0092B-C50C-407E-A947-70E740481C1C}">
                  <a14:useLocalDpi xmlns:a14="http://schemas.microsoft.com/office/drawing/2010/main"/>
                </a:ext>
              </a:extLst>
            </a:blip>
            <a:srcRect l="14815" r="11111"/>
            <a:stretch>
              <a:fillRect/>
            </a:stretch>
          </p:blipFill>
          <p:spPr bwMode="auto">
            <a:xfrm>
              <a:off x="1632" y="1872"/>
              <a:ext cx="1920" cy="1976"/>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93441" dir="1391915" algn="ctr" rotWithShape="0">
                      <a:schemeClr val="tx1">
                        <a:alpha val="50000"/>
                      </a:schemeClr>
                    </a:outerShdw>
                  </a:effectLst>
                </a14:hiddenEffects>
              </a:ext>
            </a:extLst>
          </p:spPr>
        </p:pic>
      </p:grpSp>
      <p:sp>
        <p:nvSpPr>
          <p:cNvPr id="6164" name="AutoShape 20" descr="Oak">
            <a:hlinkClick r:id="rId4" action="ppaction://hlinksldjump"/>
          </p:cNvPr>
          <p:cNvSpPr>
            <a:spLocks noChangeArrowheads="1"/>
          </p:cNvSpPr>
          <p:nvPr/>
        </p:nvSpPr>
        <p:spPr bwMode="auto">
          <a:xfrm>
            <a:off x="7086600" y="6269038"/>
            <a:ext cx="2057400" cy="588962"/>
          </a:xfrm>
          <a:prstGeom prst="bevel">
            <a:avLst>
              <a:gd name="adj" fmla="val 12500"/>
            </a:avLst>
          </a:prstGeom>
          <a:blipFill dpi="0" rotWithShape="1">
            <a:blip r:embed="rId5"/>
            <a:srcRect/>
            <a:tile tx="0" ty="0" sx="100000" sy="100000" flip="none" algn="tl"/>
          </a:blip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eaLnBrk="0" hangingPunct="0">
              <a:spcAft>
                <a:spcPct val="0"/>
              </a:spcAft>
            </a:pPr>
            <a:r>
              <a:rPr lang="en-US" altLang="en-US" sz="2400" b="0">
                <a:solidFill>
                  <a:srgbClr val="663300"/>
                </a:solidFill>
                <a:latin typeface="Arial Black" panose="020B0A04020102020204" pitchFamily="34" charset="0"/>
              </a:rPr>
              <a:t>Dykes List</a:t>
            </a:r>
          </a:p>
        </p:txBody>
      </p:sp>
      <p:pic>
        <p:nvPicPr>
          <p:cNvPr id="6165" name="Picture 21" descr="2005 splashacatadmRT"/>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28600" y="2286000"/>
            <a:ext cx="4495800" cy="4044950"/>
          </a:xfrm>
          <a:prstGeom prst="rect">
            <a:avLst/>
          </a:prstGeom>
          <a:noFill/>
          <a:ln w="38100">
            <a:solidFill>
              <a:srgbClr val="9966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altLang="en-US"/>
              <a:t>American Iris Society</a:t>
            </a:r>
          </a:p>
        </p:txBody>
      </p:sp>
      <p:sp>
        <p:nvSpPr>
          <p:cNvPr id="187394" name="title"/>
          <p:cNvSpPr>
            <a:spLocks noGrp="1" noChangeArrowheads="1"/>
          </p:cNvSpPr>
          <p:nvPr>
            <p:ph type="title"/>
          </p:nvPr>
        </p:nvSpPr>
        <p:spPr>
          <a:xfrm>
            <a:off x="1527175" y="0"/>
            <a:ext cx="7219950" cy="1143000"/>
          </a:xfrm>
        </p:spPr>
        <p:txBody>
          <a:bodyPr/>
          <a:lstStyle/>
          <a:p>
            <a:r>
              <a:rPr lang="en-US" altLang="en-US" sz="4800"/>
              <a:t>Crowned Heads 2004</a:t>
            </a:r>
          </a:p>
        </p:txBody>
      </p:sp>
      <p:sp>
        <p:nvSpPr>
          <p:cNvPr id="187395" name="Rectangle 3"/>
          <p:cNvSpPr>
            <a:spLocks noGrp="1" noChangeArrowheads="1"/>
          </p:cNvSpPr>
          <p:nvPr>
            <p:ph type="body" idx="1"/>
          </p:nvPr>
        </p:nvSpPr>
        <p:spPr>
          <a:xfrm>
            <a:off x="4191000" y="1600200"/>
            <a:ext cx="4953000" cy="4495800"/>
          </a:xfrm>
        </p:spPr>
        <p:txBody>
          <a:bodyPr/>
          <a:lstStyle/>
          <a:p>
            <a:pPr marL="609600" indent="-609600">
              <a:buFontTx/>
              <a:buNone/>
            </a:pPr>
            <a:r>
              <a:rPr lang="en-US" altLang="en-US" sz="2000"/>
              <a:t>Hybridizer: Keith Keppel, Oregon</a:t>
            </a:r>
          </a:p>
          <a:p>
            <a:pPr marL="609600" indent="-609600">
              <a:buFontTx/>
              <a:buNone/>
            </a:pPr>
            <a:r>
              <a:rPr lang="en-US" altLang="en-US" sz="2000"/>
              <a:t>TB-38”; R 1997</a:t>
            </a:r>
          </a:p>
          <a:p>
            <a:pPr marL="609600" indent="-609600">
              <a:buFontTx/>
              <a:buNone/>
            </a:pPr>
            <a:r>
              <a:rPr lang="en-US" altLang="en-US" sz="2000"/>
              <a:t> By 2004, Keith has been working on creating a true blue reverse amoena for a decade.  He crossed  the reverse amoena </a:t>
            </a:r>
            <a:r>
              <a:rPr lang="en-US" altLang="en-US" sz="2000" b="1"/>
              <a:t>In Reverse</a:t>
            </a:r>
            <a:r>
              <a:rPr lang="en-US" altLang="en-US" sz="2000"/>
              <a:t> with Schreiners </a:t>
            </a:r>
            <a:r>
              <a:rPr lang="en-US" altLang="en-US" sz="2000" b="1"/>
              <a:t>Honky Tonk Blues</a:t>
            </a:r>
            <a:r>
              <a:rPr lang="en-US" altLang="en-US" sz="2000"/>
              <a:t> to create this spectacular new reverse blue amoena.  </a:t>
            </a:r>
            <a:r>
              <a:rPr lang="en-US" altLang="en-US" sz="2000" b="1"/>
              <a:t>Crowned Heads</a:t>
            </a:r>
            <a:r>
              <a:rPr lang="en-US" altLang="en-US" sz="2000"/>
              <a:t> falls are tinted slightly blue, so he crossed it with </a:t>
            </a:r>
            <a:r>
              <a:rPr lang="en-US" altLang="en-US" sz="2000" b="1"/>
              <a:t>Fogbound</a:t>
            </a:r>
            <a:r>
              <a:rPr lang="en-US" altLang="en-US" sz="2000"/>
              <a:t> (Keppel, 97) to finally achieve </a:t>
            </a:r>
            <a:r>
              <a:rPr lang="en-US" altLang="en-US" sz="2000" b="1"/>
              <a:t>Alpenview</a:t>
            </a:r>
            <a:r>
              <a:rPr lang="en-US" altLang="en-US" sz="2000"/>
              <a:t>, with true blue standards and clean white falls.</a:t>
            </a:r>
          </a:p>
        </p:txBody>
      </p:sp>
      <p:grpSp>
        <p:nvGrpSpPr>
          <p:cNvPr id="187402" name="Group 10"/>
          <p:cNvGrpSpPr>
            <a:grpSpLocks/>
          </p:cNvGrpSpPr>
          <p:nvPr/>
        </p:nvGrpSpPr>
        <p:grpSpPr bwMode="auto">
          <a:xfrm>
            <a:off x="0" y="0"/>
            <a:ext cx="1600200" cy="1498600"/>
            <a:chOff x="1632" y="1872"/>
            <a:chExt cx="2112" cy="1976"/>
          </a:xfrm>
        </p:grpSpPr>
        <p:grpSp>
          <p:nvGrpSpPr>
            <p:cNvPr id="187403" name="Group 11"/>
            <p:cNvGrpSpPr>
              <a:grpSpLocks/>
            </p:cNvGrpSpPr>
            <p:nvPr/>
          </p:nvGrpSpPr>
          <p:grpSpPr bwMode="auto">
            <a:xfrm>
              <a:off x="1872" y="1920"/>
              <a:ext cx="1872" cy="1824"/>
              <a:chOff x="1056" y="1824"/>
              <a:chExt cx="1872" cy="1824"/>
            </a:xfrm>
          </p:grpSpPr>
          <p:sp>
            <p:nvSpPr>
              <p:cNvPr id="187404" name="Oval 12"/>
              <p:cNvSpPr>
                <a:spLocks noChangeArrowheads="1"/>
              </p:cNvSpPr>
              <p:nvPr/>
            </p:nvSpPr>
            <p:spPr bwMode="auto">
              <a:xfrm>
                <a:off x="1104" y="1824"/>
                <a:ext cx="1824" cy="1824"/>
              </a:xfrm>
              <a:prstGeom prst="ellipse">
                <a:avLst/>
              </a:prstGeom>
              <a:gradFill rotWithShape="1">
                <a:gsLst>
                  <a:gs pos="0">
                    <a:srgbClr val="777777"/>
                  </a:gs>
                  <a:gs pos="50000">
                    <a:srgbClr val="777777">
                      <a:gamma/>
                      <a:shade val="46275"/>
                      <a:invGamma/>
                    </a:srgbClr>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87405" name="Oval 13"/>
              <p:cNvSpPr>
                <a:spLocks noChangeArrowheads="1"/>
              </p:cNvSpPr>
              <p:nvPr/>
            </p:nvSpPr>
            <p:spPr bwMode="auto">
              <a:xfrm>
                <a:off x="1056" y="1824"/>
                <a:ext cx="1824" cy="1824"/>
              </a:xfrm>
              <a:prstGeom prst="ellipse">
                <a:avLst/>
              </a:prstGeom>
              <a:gradFill rotWithShape="1">
                <a:gsLst>
                  <a:gs pos="0">
                    <a:srgbClr val="777777"/>
                  </a:gs>
                  <a:gs pos="50000">
                    <a:schemeClr val="bg1"/>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pic>
          <p:nvPicPr>
            <p:cNvPr id="187406" name="Picture 14" descr="Dykes">
              <a:hlinkClick r:id="" action="ppaction://macro?name=PullFlower"/>
            </p:cNvPr>
            <p:cNvPicPr>
              <a:picLocks noChangeAspect="1" noChangeArrowheads="1"/>
            </p:cNvPicPr>
            <p:nvPr/>
          </p:nvPicPr>
          <p:blipFill>
            <a:blip r:embed="rId3" cstate="screen">
              <a:extLst>
                <a:ext uri="{28A0092B-C50C-407E-A947-70E740481C1C}">
                  <a14:useLocalDpi xmlns:a14="http://schemas.microsoft.com/office/drawing/2010/main"/>
                </a:ext>
              </a:extLst>
            </a:blip>
            <a:srcRect l="14815" r="11111"/>
            <a:stretch>
              <a:fillRect/>
            </a:stretch>
          </p:blipFill>
          <p:spPr bwMode="auto">
            <a:xfrm>
              <a:off x="1632" y="1872"/>
              <a:ext cx="1920" cy="1976"/>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93441" dir="1391915" algn="ctr" rotWithShape="0">
                      <a:schemeClr val="tx1">
                        <a:alpha val="50000"/>
                      </a:schemeClr>
                    </a:outerShdw>
                  </a:effectLst>
                </a14:hiddenEffects>
              </a:ext>
            </a:extLst>
          </p:spPr>
        </p:pic>
      </p:grpSp>
      <p:sp>
        <p:nvSpPr>
          <p:cNvPr id="187409" name="AutoShape 17" descr="Oak">
            <a:hlinkClick r:id="rId4" action="ppaction://hlinksldjump"/>
          </p:cNvPr>
          <p:cNvSpPr>
            <a:spLocks noChangeArrowheads="1"/>
          </p:cNvSpPr>
          <p:nvPr/>
        </p:nvSpPr>
        <p:spPr bwMode="auto">
          <a:xfrm>
            <a:off x="7086600" y="6269038"/>
            <a:ext cx="2057400" cy="588962"/>
          </a:xfrm>
          <a:prstGeom prst="bevel">
            <a:avLst>
              <a:gd name="adj" fmla="val 12500"/>
            </a:avLst>
          </a:prstGeom>
          <a:blipFill dpi="0" rotWithShape="1">
            <a:blip r:embed="rId5"/>
            <a:srcRect/>
            <a:tile tx="0" ty="0" sx="100000" sy="100000" flip="none" algn="tl"/>
          </a:blip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eaLnBrk="0" hangingPunct="0">
              <a:spcAft>
                <a:spcPct val="0"/>
              </a:spcAft>
            </a:pPr>
            <a:r>
              <a:rPr lang="en-US" altLang="en-US" sz="2400" b="0">
                <a:solidFill>
                  <a:srgbClr val="663300"/>
                </a:solidFill>
                <a:latin typeface="Arial Black" panose="020B0A04020102020204" pitchFamily="34" charset="0"/>
              </a:rPr>
              <a:t>Dykes List</a:t>
            </a:r>
          </a:p>
        </p:txBody>
      </p:sp>
      <p:pic>
        <p:nvPicPr>
          <p:cNvPr id="187410" name="Picture 18" descr="2004 crownedheads-tasco"/>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52400" y="2133600"/>
            <a:ext cx="4008438" cy="4454525"/>
          </a:xfrm>
          <a:prstGeom prst="rect">
            <a:avLst/>
          </a:prstGeom>
          <a:noFill/>
          <a:ln w="38100">
            <a:solidFill>
              <a:srgbClr val="9966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altLang="en-US"/>
              <a:t>American Iris Society</a:t>
            </a:r>
          </a:p>
        </p:txBody>
      </p:sp>
      <p:sp>
        <p:nvSpPr>
          <p:cNvPr id="7170" name="title"/>
          <p:cNvSpPr>
            <a:spLocks noGrp="1" noChangeArrowheads="1"/>
          </p:cNvSpPr>
          <p:nvPr>
            <p:ph type="title"/>
          </p:nvPr>
        </p:nvSpPr>
        <p:spPr>
          <a:xfrm>
            <a:off x="1531938" y="0"/>
            <a:ext cx="7483475" cy="1143000"/>
          </a:xfrm>
        </p:spPr>
        <p:txBody>
          <a:bodyPr/>
          <a:lstStyle/>
          <a:p>
            <a:r>
              <a:rPr lang="en-US" altLang="en-US"/>
              <a:t>Celebration Song 2003</a:t>
            </a:r>
          </a:p>
        </p:txBody>
      </p:sp>
      <p:sp>
        <p:nvSpPr>
          <p:cNvPr id="7171" name="Rectangle 3"/>
          <p:cNvSpPr>
            <a:spLocks noGrp="1" noChangeArrowheads="1"/>
          </p:cNvSpPr>
          <p:nvPr>
            <p:ph type="body" idx="1"/>
          </p:nvPr>
        </p:nvSpPr>
        <p:spPr>
          <a:xfrm>
            <a:off x="4724400" y="1295400"/>
            <a:ext cx="4419600" cy="4953000"/>
          </a:xfrm>
        </p:spPr>
        <p:txBody>
          <a:bodyPr/>
          <a:lstStyle/>
          <a:p>
            <a:pPr>
              <a:lnSpc>
                <a:spcPct val="90000"/>
              </a:lnSpc>
              <a:buFontTx/>
              <a:buNone/>
            </a:pPr>
            <a:r>
              <a:rPr lang="en-US" altLang="en-US" sz="2000"/>
              <a:t>Hybridizer: Schreiner, Oregon</a:t>
            </a:r>
          </a:p>
          <a:p>
            <a:pPr>
              <a:lnSpc>
                <a:spcPct val="90000"/>
              </a:lnSpc>
              <a:buFontTx/>
              <a:buNone/>
            </a:pPr>
            <a:r>
              <a:rPr lang="en-US" altLang="en-US" sz="2000"/>
              <a:t>TB; I 1993. </a:t>
            </a:r>
          </a:p>
          <a:p>
            <a:pPr>
              <a:buFontTx/>
              <a:buNone/>
            </a:pPr>
            <a:r>
              <a:rPr lang="en-US" altLang="en-US" sz="2000"/>
              <a:t>    One of the goals of hybridizers throughout the years have been increasing bud count.  Many buds are double or triple socketed.  </a:t>
            </a:r>
            <a:r>
              <a:rPr lang="en-US" altLang="en-US" sz="2000" b="1"/>
              <a:t>Celebration Song</a:t>
            </a:r>
            <a:r>
              <a:rPr lang="en-US" altLang="en-US" sz="2000"/>
              <a:t> produces strong stems with three to four branches and 9-12 buds.  A hundred years ago, a bud count of 7 was considered good.</a:t>
            </a:r>
          </a:p>
        </p:txBody>
      </p:sp>
      <p:grpSp>
        <p:nvGrpSpPr>
          <p:cNvPr id="7181" name="Group 13"/>
          <p:cNvGrpSpPr>
            <a:grpSpLocks/>
          </p:cNvGrpSpPr>
          <p:nvPr/>
        </p:nvGrpSpPr>
        <p:grpSpPr bwMode="auto">
          <a:xfrm>
            <a:off x="0" y="0"/>
            <a:ext cx="1600200" cy="1498600"/>
            <a:chOff x="1632" y="1872"/>
            <a:chExt cx="2112" cy="1976"/>
          </a:xfrm>
        </p:grpSpPr>
        <p:grpSp>
          <p:nvGrpSpPr>
            <p:cNvPr id="7182" name="Group 14"/>
            <p:cNvGrpSpPr>
              <a:grpSpLocks/>
            </p:cNvGrpSpPr>
            <p:nvPr/>
          </p:nvGrpSpPr>
          <p:grpSpPr bwMode="auto">
            <a:xfrm>
              <a:off x="1872" y="1920"/>
              <a:ext cx="1872" cy="1824"/>
              <a:chOff x="1056" y="1824"/>
              <a:chExt cx="1872" cy="1824"/>
            </a:xfrm>
          </p:grpSpPr>
          <p:sp>
            <p:nvSpPr>
              <p:cNvPr id="7183" name="Oval 15"/>
              <p:cNvSpPr>
                <a:spLocks noChangeArrowheads="1"/>
              </p:cNvSpPr>
              <p:nvPr/>
            </p:nvSpPr>
            <p:spPr bwMode="auto">
              <a:xfrm>
                <a:off x="1104" y="1824"/>
                <a:ext cx="1824" cy="1824"/>
              </a:xfrm>
              <a:prstGeom prst="ellipse">
                <a:avLst/>
              </a:prstGeom>
              <a:gradFill rotWithShape="1">
                <a:gsLst>
                  <a:gs pos="0">
                    <a:srgbClr val="777777"/>
                  </a:gs>
                  <a:gs pos="50000">
                    <a:srgbClr val="777777">
                      <a:gamma/>
                      <a:shade val="46275"/>
                      <a:invGamma/>
                    </a:srgbClr>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184" name="Oval 16"/>
              <p:cNvSpPr>
                <a:spLocks noChangeArrowheads="1"/>
              </p:cNvSpPr>
              <p:nvPr/>
            </p:nvSpPr>
            <p:spPr bwMode="auto">
              <a:xfrm>
                <a:off x="1056" y="1824"/>
                <a:ext cx="1824" cy="1824"/>
              </a:xfrm>
              <a:prstGeom prst="ellipse">
                <a:avLst/>
              </a:prstGeom>
              <a:gradFill rotWithShape="1">
                <a:gsLst>
                  <a:gs pos="0">
                    <a:srgbClr val="777777"/>
                  </a:gs>
                  <a:gs pos="50000">
                    <a:schemeClr val="bg1"/>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pic>
          <p:nvPicPr>
            <p:cNvPr id="7185" name="Picture 17" descr="Dykes">
              <a:hlinkClick r:id="" action="ppaction://macro?name=PullFlower"/>
            </p:cNvPr>
            <p:cNvPicPr>
              <a:picLocks noChangeAspect="1" noChangeArrowheads="1"/>
            </p:cNvPicPr>
            <p:nvPr/>
          </p:nvPicPr>
          <p:blipFill>
            <a:blip r:embed="rId3" cstate="screen">
              <a:extLst>
                <a:ext uri="{28A0092B-C50C-407E-A947-70E740481C1C}">
                  <a14:useLocalDpi xmlns:a14="http://schemas.microsoft.com/office/drawing/2010/main"/>
                </a:ext>
              </a:extLst>
            </a:blip>
            <a:srcRect l="14815" r="11111"/>
            <a:stretch>
              <a:fillRect/>
            </a:stretch>
          </p:blipFill>
          <p:spPr bwMode="auto">
            <a:xfrm>
              <a:off x="1632" y="1872"/>
              <a:ext cx="1920" cy="1976"/>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93441" dir="1391915" algn="ctr" rotWithShape="0">
                      <a:schemeClr val="tx1">
                        <a:alpha val="50000"/>
                      </a:schemeClr>
                    </a:outerShdw>
                  </a:effectLst>
                </a14:hiddenEffects>
              </a:ext>
            </a:extLst>
          </p:spPr>
        </p:pic>
      </p:grpSp>
      <p:sp>
        <p:nvSpPr>
          <p:cNvPr id="7188" name="AutoShape 20" descr="Oak">
            <a:hlinkClick r:id="rId4" action="ppaction://hlinksldjump"/>
          </p:cNvPr>
          <p:cNvSpPr>
            <a:spLocks noChangeArrowheads="1"/>
          </p:cNvSpPr>
          <p:nvPr/>
        </p:nvSpPr>
        <p:spPr bwMode="auto">
          <a:xfrm>
            <a:off x="6248400" y="6269038"/>
            <a:ext cx="2057400" cy="588962"/>
          </a:xfrm>
          <a:prstGeom prst="bevel">
            <a:avLst>
              <a:gd name="adj" fmla="val 12500"/>
            </a:avLst>
          </a:prstGeom>
          <a:blipFill dpi="0" rotWithShape="1">
            <a:blip r:embed="rId5"/>
            <a:srcRect/>
            <a:tile tx="0" ty="0" sx="100000" sy="100000" flip="none" algn="tl"/>
          </a:blip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eaLnBrk="0" hangingPunct="0">
              <a:spcAft>
                <a:spcPct val="0"/>
              </a:spcAft>
            </a:pPr>
            <a:r>
              <a:rPr lang="en-US" altLang="en-US" sz="2400" b="0">
                <a:solidFill>
                  <a:srgbClr val="663300"/>
                </a:solidFill>
                <a:latin typeface="Arial Black" panose="020B0A04020102020204" pitchFamily="34" charset="0"/>
              </a:rPr>
              <a:t>Dykes List</a:t>
            </a:r>
          </a:p>
        </p:txBody>
      </p:sp>
      <p:pic>
        <p:nvPicPr>
          <p:cNvPr id="7189" name="Picture 21" descr="2003 celebration-song-rm"/>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85800" y="1524000"/>
            <a:ext cx="3521075" cy="5038725"/>
          </a:xfrm>
          <a:prstGeom prst="rect">
            <a:avLst/>
          </a:prstGeom>
          <a:noFill/>
          <a:ln w="38100">
            <a:solidFill>
              <a:srgbClr val="9966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altLang="en-US"/>
              <a:t>American Iris Society</a:t>
            </a:r>
          </a:p>
        </p:txBody>
      </p:sp>
      <p:sp>
        <p:nvSpPr>
          <p:cNvPr id="9218" name="title"/>
          <p:cNvSpPr>
            <a:spLocks noGrp="1" noChangeArrowheads="1"/>
          </p:cNvSpPr>
          <p:nvPr>
            <p:ph type="title"/>
          </p:nvPr>
        </p:nvSpPr>
        <p:spPr>
          <a:xfrm>
            <a:off x="2689225" y="195263"/>
            <a:ext cx="6269038" cy="663575"/>
          </a:xfrm>
        </p:spPr>
        <p:txBody>
          <a:bodyPr/>
          <a:lstStyle/>
          <a:p>
            <a:r>
              <a:rPr lang="en-US" altLang="en-US"/>
              <a:t>Mesmerizer 2002</a:t>
            </a:r>
          </a:p>
        </p:txBody>
      </p:sp>
      <p:sp>
        <p:nvSpPr>
          <p:cNvPr id="9219" name="Rectangle 3"/>
          <p:cNvSpPr>
            <a:spLocks noGrp="1" noChangeArrowheads="1"/>
          </p:cNvSpPr>
          <p:nvPr>
            <p:ph type="body" idx="1"/>
          </p:nvPr>
        </p:nvSpPr>
        <p:spPr>
          <a:xfrm>
            <a:off x="4572000" y="1524000"/>
            <a:ext cx="4572000" cy="5334000"/>
          </a:xfrm>
        </p:spPr>
        <p:txBody>
          <a:bodyPr/>
          <a:lstStyle/>
          <a:p>
            <a:pPr>
              <a:buFontTx/>
              <a:buNone/>
            </a:pPr>
            <a:r>
              <a:rPr lang="en-US" altLang="en-US" sz="2000"/>
              <a:t>Hybridizer: Monty Byers, California</a:t>
            </a:r>
          </a:p>
          <a:p>
            <a:pPr>
              <a:buFontTx/>
              <a:buNone/>
            </a:pPr>
            <a:r>
              <a:rPr lang="en-US" altLang="en-US" sz="2000"/>
              <a:t>SA-M-36”; </a:t>
            </a:r>
          </a:p>
          <a:p>
            <a:pPr>
              <a:buFontTx/>
              <a:buNone/>
            </a:pPr>
            <a:r>
              <a:rPr lang="en-US" altLang="en-US" sz="2000"/>
              <a:t>Who could have foreseen a time that space-agers would win 3 of the last 6 DMs. More and more irises introduced are space-agers and Monty space-agers such as </a:t>
            </a:r>
            <a:r>
              <a:rPr lang="en-US" altLang="en-US" sz="2000" b="1"/>
              <a:t>Mesmerizer</a:t>
            </a:r>
            <a:r>
              <a:rPr lang="en-US" altLang="en-US" sz="2000"/>
              <a:t> are appearing in the backgrounds of modern irises.</a:t>
            </a:r>
          </a:p>
        </p:txBody>
      </p:sp>
      <p:grpSp>
        <p:nvGrpSpPr>
          <p:cNvPr id="9243" name="Group 27"/>
          <p:cNvGrpSpPr>
            <a:grpSpLocks/>
          </p:cNvGrpSpPr>
          <p:nvPr/>
        </p:nvGrpSpPr>
        <p:grpSpPr bwMode="auto">
          <a:xfrm>
            <a:off x="0" y="0"/>
            <a:ext cx="1600200" cy="1498600"/>
            <a:chOff x="1632" y="1872"/>
            <a:chExt cx="2112" cy="1976"/>
          </a:xfrm>
        </p:grpSpPr>
        <p:grpSp>
          <p:nvGrpSpPr>
            <p:cNvPr id="9244" name="Group 28"/>
            <p:cNvGrpSpPr>
              <a:grpSpLocks/>
            </p:cNvGrpSpPr>
            <p:nvPr/>
          </p:nvGrpSpPr>
          <p:grpSpPr bwMode="auto">
            <a:xfrm>
              <a:off x="1872" y="1920"/>
              <a:ext cx="1872" cy="1824"/>
              <a:chOff x="1056" y="1824"/>
              <a:chExt cx="1872" cy="1824"/>
            </a:xfrm>
          </p:grpSpPr>
          <p:sp>
            <p:nvSpPr>
              <p:cNvPr id="9245" name="Oval 29"/>
              <p:cNvSpPr>
                <a:spLocks noChangeArrowheads="1"/>
              </p:cNvSpPr>
              <p:nvPr/>
            </p:nvSpPr>
            <p:spPr bwMode="auto">
              <a:xfrm>
                <a:off x="1104" y="1824"/>
                <a:ext cx="1824" cy="1824"/>
              </a:xfrm>
              <a:prstGeom prst="ellipse">
                <a:avLst/>
              </a:prstGeom>
              <a:gradFill rotWithShape="1">
                <a:gsLst>
                  <a:gs pos="0">
                    <a:srgbClr val="777777"/>
                  </a:gs>
                  <a:gs pos="50000">
                    <a:srgbClr val="777777">
                      <a:gamma/>
                      <a:shade val="46275"/>
                      <a:invGamma/>
                    </a:srgbClr>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9246" name="Oval 30"/>
              <p:cNvSpPr>
                <a:spLocks noChangeArrowheads="1"/>
              </p:cNvSpPr>
              <p:nvPr/>
            </p:nvSpPr>
            <p:spPr bwMode="auto">
              <a:xfrm>
                <a:off x="1056" y="1824"/>
                <a:ext cx="1824" cy="1824"/>
              </a:xfrm>
              <a:prstGeom prst="ellipse">
                <a:avLst/>
              </a:prstGeom>
              <a:gradFill rotWithShape="1">
                <a:gsLst>
                  <a:gs pos="0">
                    <a:srgbClr val="777777"/>
                  </a:gs>
                  <a:gs pos="50000">
                    <a:schemeClr val="bg1"/>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pic>
          <p:nvPicPr>
            <p:cNvPr id="9247" name="Picture 31" descr="Dykes">
              <a:hlinkClick r:id="" action="ppaction://macro?name=PullFlower"/>
            </p:cNvPr>
            <p:cNvPicPr>
              <a:picLocks noChangeAspect="1" noChangeArrowheads="1"/>
            </p:cNvPicPr>
            <p:nvPr/>
          </p:nvPicPr>
          <p:blipFill>
            <a:blip r:embed="rId3" cstate="screen">
              <a:extLst>
                <a:ext uri="{28A0092B-C50C-407E-A947-70E740481C1C}">
                  <a14:useLocalDpi xmlns:a14="http://schemas.microsoft.com/office/drawing/2010/main"/>
                </a:ext>
              </a:extLst>
            </a:blip>
            <a:srcRect l="14815" r="11111"/>
            <a:stretch>
              <a:fillRect/>
            </a:stretch>
          </p:blipFill>
          <p:spPr bwMode="auto">
            <a:xfrm>
              <a:off x="1632" y="1872"/>
              <a:ext cx="1920" cy="1976"/>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93441" dir="1391915" algn="ctr" rotWithShape="0">
                      <a:schemeClr val="tx1">
                        <a:alpha val="50000"/>
                      </a:schemeClr>
                    </a:outerShdw>
                  </a:effectLst>
                </a14:hiddenEffects>
              </a:ext>
            </a:extLst>
          </p:spPr>
        </p:pic>
      </p:grpSp>
      <p:pic>
        <p:nvPicPr>
          <p:cNvPr id="9250" name="Picture 34" descr="2002 mesmerizer-mu"/>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52400" y="2743200"/>
            <a:ext cx="4724400" cy="3527425"/>
          </a:xfrm>
          <a:prstGeom prst="rect">
            <a:avLst/>
          </a:prstGeom>
          <a:noFill/>
          <a:ln w="38100">
            <a:solidFill>
              <a:srgbClr val="996600"/>
            </a:solidFill>
            <a:miter lim="800000"/>
            <a:headEnd/>
            <a:tailEnd/>
          </a:ln>
          <a:extLst>
            <a:ext uri="{909E8E84-426E-40DD-AFC4-6F175D3DCCD1}">
              <a14:hiddenFill xmlns:a14="http://schemas.microsoft.com/office/drawing/2010/main">
                <a:solidFill>
                  <a:srgbClr val="FFFFFF"/>
                </a:solidFill>
              </a14:hiddenFill>
            </a:ext>
          </a:extLst>
        </p:spPr>
      </p:pic>
      <p:sp>
        <p:nvSpPr>
          <p:cNvPr id="15" name="AutoShape 21" descr="Oak">
            <a:hlinkClick r:id="" action="ppaction://macro?name=PullFlower"/>
            <a:extLst>
              <a:ext uri="{FF2B5EF4-FFF2-40B4-BE49-F238E27FC236}">
                <a16:creationId xmlns:a16="http://schemas.microsoft.com/office/drawing/2014/main" id="{E50CE44C-7ABA-431C-A716-4522EC118D7D}"/>
              </a:ext>
            </a:extLst>
          </p:cNvPr>
          <p:cNvSpPr>
            <a:spLocks noChangeArrowheads="1"/>
          </p:cNvSpPr>
          <p:nvPr/>
        </p:nvSpPr>
        <p:spPr bwMode="auto">
          <a:xfrm>
            <a:off x="7074214" y="6256784"/>
            <a:ext cx="2082173" cy="613470"/>
          </a:xfrm>
          <a:prstGeom prst="bevel">
            <a:avLst>
              <a:gd name="adj" fmla="val 12500"/>
            </a:avLst>
          </a:prstGeom>
          <a:blipFill dpi="0" rotWithShape="1">
            <a:blip r:embed="rId5"/>
            <a:srcRect/>
            <a:tile tx="0" ty="0" sx="100000" sy="100000" flip="none" algn="tl"/>
          </a:blip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eaLnBrk="0" hangingPunct="0">
              <a:spcAft>
                <a:spcPct val="0"/>
              </a:spcAft>
            </a:pPr>
            <a:r>
              <a:rPr lang="en-US" altLang="en-US" sz="2400" b="0" dirty="0">
                <a:solidFill>
                  <a:srgbClr val="663300"/>
                </a:solidFill>
                <a:latin typeface="Arial Black" panose="020B0A04020102020204" pitchFamily="34" charset="0"/>
                <a:hlinkClick r:id="rId6" action="ppaction://hlinksldjump"/>
              </a:rPr>
              <a:t>Dykes List</a:t>
            </a:r>
            <a:endParaRPr lang="en-US" altLang="en-US" sz="2400" b="0" dirty="0">
              <a:solidFill>
                <a:srgbClr val="663300"/>
              </a:solidFill>
              <a:latin typeface="Arial Black" panose="020B0A04020102020204" pitchFamily="34" charset="0"/>
            </a:endParaRPr>
          </a:p>
        </p:txBody>
      </p:sp>
    </p:spTree>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altLang="en-US"/>
              <a:t>American Iris Society</a:t>
            </a:r>
          </a:p>
        </p:txBody>
      </p:sp>
      <p:sp>
        <p:nvSpPr>
          <p:cNvPr id="8194" name="title"/>
          <p:cNvSpPr>
            <a:spLocks noGrp="1" noChangeArrowheads="1"/>
          </p:cNvSpPr>
          <p:nvPr>
            <p:ph type="title"/>
          </p:nvPr>
        </p:nvSpPr>
        <p:spPr/>
        <p:txBody>
          <a:bodyPr/>
          <a:lstStyle/>
          <a:p>
            <a:r>
              <a:rPr lang="en-US" altLang="en-US"/>
              <a:t>Yaquina Blue 2001</a:t>
            </a:r>
          </a:p>
        </p:txBody>
      </p:sp>
      <p:sp>
        <p:nvSpPr>
          <p:cNvPr id="8195" name="Rectangle 3"/>
          <p:cNvSpPr>
            <a:spLocks noGrp="1" noChangeArrowheads="1"/>
          </p:cNvSpPr>
          <p:nvPr>
            <p:ph type="body" idx="1"/>
          </p:nvPr>
        </p:nvSpPr>
        <p:spPr>
          <a:xfrm>
            <a:off x="4648200" y="1295400"/>
            <a:ext cx="4495800" cy="5257800"/>
          </a:xfrm>
        </p:spPr>
        <p:txBody>
          <a:bodyPr/>
          <a:lstStyle/>
          <a:p>
            <a:pPr>
              <a:buFontTx/>
              <a:buNone/>
            </a:pPr>
            <a:r>
              <a:rPr lang="en-US" altLang="en-US" sz="2000"/>
              <a:t>Hybridizer: Schreiner, Oregon</a:t>
            </a:r>
          </a:p>
          <a:p>
            <a:pPr>
              <a:buFontTx/>
              <a:buNone/>
            </a:pPr>
            <a:r>
              <a:rPr lang="en-US" altLang="en-US" sz="2000"/>
              <a:t>TB-M;  R. 1992</a:t>
            </a:r>
          </a:p>
          <a:p>
            <a:pPr>
              <a:buFontTx/>
              <a:buNone/>
            </a:pPr>
            <a:r>
              <a:rPr lang="en-US" altLang="en-US" sz="2000"/>
              <a:t>There are about a dozen blue irises that have won the Dykes Medal.  This makes blue the most popular color for Dykes.  The colors range from pale blue to dark navy blue.</a:t>
            </a:r>
          </a:p>
          <a:p>
            <a:pPr>
              <a:buFontTx/>
              <a:buNone/>
            </a:pPr>
            <a:br>
              <a:rPr lang="en-US" altLang="en-US" sz="2000"/>
            </a:br>
            <a:r>
              <a:rPr lang="en-US" altLang="en-US" sz="2000"/>
              <a:t> </a:t>
            </a:r>
          </a:p>
        </p:txBody>
      </p:sp>
      <p:grpSp>
        <p:nvGrpSpPr>
          <p:cNvPr id="8207" name="Group 15"/>
          <p:cNvGrpSpPr>
            <a:grpSpLocks/>
          </p:cNvGrpSpPr>
          <p:nvPr/>
        </p:nvGrpSpPr>
        <p:grpSpPr bwMode="auto">
          <a:xfrm>
            <a:off x="0" y="0"/>
            <a:ext cx="1600200" cy="1498600"/>
            <a:chOff x="1632" y="1872"/>
            <a:chExt cx="2112" cy="1976"/>
          </a:xfrm>
        </p:grpSpPr>
        <p:grpSp>
          <p:nvGrpSpPr>
            <p:cNvPr id="8208" name="Group 16"/>
            <p:cNvGrpSpPr>
              <a:grpSpLocks/>
            </p:cNvGrpSpPr>
            <p:nvPr/>
          </p:nvGrpSpPr>
          <p:grpSpPr bwMode="auto">
            <a:xfrm>
              <a:off x="1872" y="1920"/>
              <a:ext cx="1872" cy="1824"/>
              <a:chOff x="1056" y="1824"/>
              <a:chExt cx="1872" cy="1824"/>
            </a:xfrm>
          </p:grpSpPr>
          <p:sp>
            <p:nvSpPr>
              <p:cNvPr id="8209" name="Oval 17"/>
              <p:cNvSpPr>
                <a:spLocks noChangeArrowheads="1"/>
              </p:cNvSpPr>
              <p:nvPr/>
            </p:nvSpPr>
            <p:spPr bwMode="auto">
              <a:xfrm>
                <a:off x="1104" y="1824"/>
                <a:ext cx="1824" cy="1824"/>
              </a:xfrm>
              <a:prstGeom prst="ellipse">
                <a:avLst/>
              </a:prstGeom>
              <a:gradFill rotWithShape="1">
                <a:gsLst>
                  <a:gs pos="0">
                    <a:srgbClr val="777777"/>
                  </a:gs>
                  <a:gs pos="50000">
                    <a:srgbClr val="777777">
                      <a:gamma/>
                      <a:shade val="46275"/>
                      <a:invGamma/>
                    </a:srgbClr>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8210" name="Oval 18"/>
              <p:cNvSpPr>
                <a:spLocks noChangeArrowheads="1"/>
              </p:cNvSpPr>
              <p:nvPr/>
            </p:nvSpPr>
            <p:spPr bwMode="auto">
              <a:xfrm>
                <a:off x="1056" y="1824"/>
                <a:ext cx="1824" cy="1824"/>
              </a:xfrm>
              <a:prstGeom prst="ellipse">
                <a:avLst/>
              </a:prstGeom>
              <a:gradFill rotWithShape="1">
                <a:gsLst>
                  <a:gs pos="0">
                    <a:srgbClr val="777777"/>
                  </a:gs>
                  <a:gs pos="50000">
                    <a:schemeClr val="bg1"/>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pic>
          <p:nvPicPr>
            <p:cNvPr id="8211" name="Picture 19" descr="Dykes">
              <a:hlinkClick r:id="" action="ppaction://macro?name=PullFlower"/>
            </p:cNvPr>
            <p:cNvPicPr>
              <a:picLocks noChangeAspect="1" noChangeArrowheads="1"/>
            </p:cNvPicPr>
            <p:nvPr/>
          </p:nvPicPr>
          <p:blipFill>
            <a:blip r:embed="rId3" cstate="screen">
              <a:extLst>
                <a:ext uri="{28A0092B-C50C-407E-A947-70E740481C1C}">
                  <a14:useLocalDpi xmlns:a14="http://schemas.microsoft.com/office/drawing/2010/main"/>
                </a:ext>
              </a:extLst>
            </a:blip>
            <a:srcRect l="14815" r="11111"/>
            <a:stretch>
              <a:fillRect/>
            </a:stretch>
          </p:blipFill>
          <p:spPr bwMode="auto">
            <a:xfrm>
              <a:off x="1632" y="1872"/>
              <a:ext cx="1920" cy="1976"/>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93441" dir="1391915" algn="ctr" rotWithShape="0">
                      <a:schemeClr val="tx1">
                        <a:alpha val="50000"/>
                      </a:schemeClr>
                    </a:outerShdw>
                  </a:effectLst>
                </a14:hiddenEffects>
              </a:ext>
            </a:extLst>
          </p:spPr>
        </p:pic>
      </p:grpSp>
      <p:sp>
        <p:nvSpPr>
          <p:cNvPr id="8213" name="AutoShape 21" descr="Oak">
            <a:hlinkClick r:id="" action="ppaction://macro?name=PullFlower"/>
          </p:cNvPr>
          <p:cNvSpPr>
            <a:spLocks noChangeArrowheads="1"/>
          </p:cNvSpPr>
          <p:nvPr/>
        </p:nvSpPr>
        <p:spPr bwMode="auto">
          <a:xfrm>
            <a:off x="7074214" y="6256784"/>
            <a:ext cx="2082173" cy="613470"/>
          </a:xfrm>
          <a:prstGeom prst="bevel">
            <a:avLst>
              <a:gd name="adj" fmla="val 12500"/>
            </a:avLst>
          </a:prstGeom>
          <a:blipFill dpi="0" rotWithShape="1">
            <a:blip r:embed="rId4"/>
            <a:srcRect/>
            <a:tile tx="0" ty="0" sx="100000" sy="100000" flip="none" algn="tl"/>
          </a:blip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eaLnBrk="0" hangingPunct="0">
              <a:spcAft>
                <a:spcPct val="0"/>
              </a:spcAft>
            </a:pPr>
            <a:r>
              <a:rPr lang="en-US" altLang="en-US" sz="2400" b="0" dirty="0">
                <a:solidFill>
                  <a:srgbClr val="663300"/>
                </a:solidFill>
                <a:latin typeface="Arial Black" panose="020B0A04020102020204" pitchFamily="34" charset="0"/>
                <a:hlinkClick r:id="rId5" action="ppaction://hlinksldjump"/>
              </a:rPr>
              <a:t>Dykes List</a:t>
            </a:r>
            <a:endParaRPr lang="en-US" altLang="en-US" sz="2400" b="0" dirty="0">
              <a:solidFill>
                <a:srgbClr val="663300"/>
              </a:solidFill>
              <a:latin typeface="Arial Black" panose="020B0A04020102020204" pitchFamily="34" charset="0"/>
            </a:endParaRPr>
          </a:p>
        </p:txBody>
      </p:sp>
      <p:pic>
        <p:nvPicPr>
          <p:cNvPr id="8214" name="Picture 22" descr="2001 yaquina-blue-rm"/>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52400" y="1828800"/>
            <a:ext cx="4462463" cy="4648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altLang="en-US"/>
              <a:t>American Iris Society</a:t>
            </a:r>
          </a:p>
        </p:txBody>
      </p:sp>
      <p:sp>
        <p:nvSpPr>
          <p:cNvPr id="106498" name="title"/>
          <p:cNvSpPr>
            <a:spLocks noGrp="1" noChangeArrowheads="1"/>
          </p:cNvSpPr>
          <p:nvPr>
            <p:ph type="title"/>
          </p:nvPr>
        </p:nvSpPr>
        <p:spPr>
          <a:xfrm>
            <a:off x="1752600" y="152400"/>
            <a:ext cx="7391400" cy="1143000"/>
          </a:xfrm>
        </p:spPr>
        <p:txBody>
          <a:bodyPr/>
          <a:lstStyle/>
          <a:p>
            <a:r>
              <a:rPr lang="en-US" altLang="en-US"/>
              <a:t>Stairway To </a:t>
            </a:r>
            <a:r>
              <a:rPr lang="en-US" altLang="en-US" sz="4800"/>
              <a:t>Heaven</a:t>
            </a:r>
            <a:r>
              <a:rPr lang="en-US" altLang="en-US"/>
              <a:t> 2000</a:t>
            </a:r>
          </a:p>
        </p:txBody>
      </p:sp>
      <p:sp>
        <p:nvSpPr>
          <p:cNvPr id="106499" name="Rectangle 3"/>
          <p:cNvSpPr>
            <a:spLocks noGrp="1" noChangeArrowheads="1"/>
          </p:cNvSpPr>
          <p:nvPr>
            <p:ph type="body" idx="1"/>
          </p:nvPr>
        </p:nvSpPr>
        <p:spPr>
          <a:xfrm>
            <a:off x="4648200" y="1600200"/>
            <a:ext cx="4495800" cy="4525963"/>
          </a:xfrm>
        </p:spPr>
        <p:txBody>
          <a:bodyPr/>
          <a:lstStyle/>
          <a:p>
            <a:pPr>
              <a:lnSpc>
                <a:spcPct val="80000"/>
              </a:lnSpc>
              <a:buFontTx/>
              <a:buNone/>
            </a:pPr>
            <a:r>
              <a:rPr lang="en-US" altLang="en-US" sz="2000"/>
              <a:t>Hybridizer: Larry Lauer</a:t>
            </a:r>
          </a:p>
          <a:p>
            <a:pPr>
              <a:lnSpc>
                <a:spcPct val="80000"/>
              </a:lnSpc>
              <a:buFontTx/>
              <a:buNone/>
            </a:pPr>
            <a:r>
              <a:rPr lang="en-US" altLang="en-US" sz="2000"/>
              <a:t>TB-EM-40”; R. 1992</a:t>
            </a:r>
          </a:p>
          <a:p>
            <a:pPr>
              <a:buFontTx/>
              <a:buNone/>
            </a:pPr>
            <a:r>
              <a:rPr lang="en-US" altLang="en-US" sz="2000"/>
              <a:t>The following table show probabilities in trying to obtain a recessive trait aaaa.  The actual table is much more complex and varied.</a:t>
            </a:r>
          </a:p>
          <a:p>
            <a:pPr>
              <a:lnSpc>
                <a:spcPct val="80000"/>
              </a:lnSpc>
              <a:buFontTx/>
              <a:buNone/>
            </a:pPr>
            <a:r>
              <a:rPr lang="en-US" altLang="en-US" sz="2000"/>
              <a:t>AAAa X AAAa		0</a:t>
            </a:r>
          </a:p>
          <a:p>
            <a:pPr>
              <a:lnSpc>
                <a:spcPct val="80000"/>
              </a:lnSpc>
              <a:buFontTx/>
              <a:buNone/>
            </a:pPr>
            <a:r>
              <a:rPr lang="en-US" altLang="en-US" sz="2000"/>
              <a:t>AAAa X AAaa		0</a:t>
            </a:r>
          </a:p>
          <a:p>
            <a:pPr>
              <a:lnSpc>
                <a:spcPct val="80000"/>
              </a:lnSpc>
              <a:buFontTx/>
              <a:buNone/>
            </a:pPr>
            <a:r>
              <a:rPr lang="en-US" altLang="en-US" sz="2000"/>
              <a:t>AAAa X Aaaa		0</a:t>
            </a:r>
          </a:p>
          <a:p>
            <a:pPr>
              <a:lnSpc>
                <a:spcPct val="80000"/>
              </a:lnSpc>
              <a:buFontTx/>
              <a:buNone/>
            </a:pPr>
            <a:r>
              <a:rPr lang="en-US" altLang="en-US" sz="2000"/>
              <a:t>AAAa X aaaa		0</a:t>
            </a:r>
          </a:p>
          <a:p>
            <a:pPr>
              <a:lnSpc>
                <a:spcPct val="80000"/>
              </a:lnSpc>
              <a:buFontTx/>
              <a:buNone/>
            </a:pPr>
            <a:r>
              <a:rPr lang="en-US" altLang="en-US" sz="2000"/>
              <a:t>AAaa X AAaa		1/36</a:t>
            </a:r>
          </a:p>
          <a:p>
            <a:pPr>
              <a:lnSpc>
                <a:spcPct val="80000"/>
              </a:lnSpc>
              <a:buFontTx/>
              <a:buNone/>
            </a:pPr>
            <a:r>
              <a:rPr lang="en-US" altLang="en-US" sz="2000"/>
              <a:t>AAaa X Aaaa		1/12</a:t>
            </a:r>
          </a:p>
          <a:p>
            <a:pPr>
              <a:lnSpc>
                <a:spcPct val="80000"/>
              </a:lnSpc>
              <a:buFontTx/>
              <a:buNone/>
            </a:pPr>
            <a:r>
              <a:rPr lang="en-US" altLang="en-US" sz="2000"/>
              <a:t>AAaa X aaaa		1/6</a:t>
            </a:r>
          </a:p>
          <a:p>
            <a:pPr>
              <a:lnSpc>
                <a:spcPct val="80000"/>
              </a:lnSpc>
              <a:buFontTx/>
              <a:buNone/>
            </a:pPr>
            <a:r>
              <a:rPr lang="en-US" altLang="en-US" sz="2000"/>
              <a:t>Aaaa X Aaaa		1/4</a:t>
            </a:r>
          </a:p>
          <a:p>
            <a:pPr>
              <a:lnSpc>
                <a:spcPct val="80000"/>
              </a:lnSpc>
              <a:buFontTx/>
              <a:buNone/>
            </a:pPr>
            <a:r>
              <a:rPr lang="en-US" altLang="en-US" sz="2000"/>
              <a:t>Aaaa X aaaa		1/2</a:t>
            </a:r>
          </a:p>
        </p:txBody>
      </p:sp>
      <p:grpSp>
        <p:nvGrpSpPr>
          <p:cNvPr id="106511" name="Group 15"/>
          <p:cNvGrpSpPr>
            <a:grpSpLocks/>
          </p:cNvGrpSpPr>
          <p:nvPr/>
        </p:nvGrpSpPr>
        <p:grpSpPr bwMode="auto">
          <a:xfrm>
            <a:off x="0" y="0"/>
            <a:ext cx="1600200" cy="1498600"/>
            <a:chOff x="1632" y="1872"/>
            <a:chExt cx="2112" cy="1976"/>
          </a:xfrm>
        </p:grpSpPr>
        <p:grpSp>
          <p:nvGrpSpPr>
            <p:cNvPr id="106512" name="Group 16"/>
            <p:cNvGrpSpPr>
              <a:grpSpLocks/>
            </p:cNvGrpSpPr>
            <p:nvPr/>
          </p:nvGrpSpPr>
          <p:grpSpPr bwMode="auto">
            <a:xfrm>
              <a:off x="1872" y="1920"/>
              <a:ext cx="1872" cy="1824"/>
              <a:chOff x="1056" y="1824"/>
              <a:chExt cx="1872" cy="1824"/>
            </a:xfrm>
          </p:grpSpPr>
          <p:sp>
            <p:nvSpPr>
              <p:cNvPr id="106513" name="Oval 17"/>
              <p:cNvSpPr>
                <a:spLocks noChangeArrowheads="1"/>
              </p:cNvSpPr>
              <p:nvPr/>
            </p:nvSpPr>
            <p:spPr bwMode="auto">
              <a:xfrm>
                <a:off x="1104" y="1824"/>
                <a:ext cx="1824" cy="1824"/>
              </a:xfrm>
              <a:prstGeom prst="ellipse">
                <a:avLst/>
              </a:prstGeom>
              <a:gradFill rotWithShape="1">
                <a:gsLst>
                  <a:gs pos="0">
                    <a:srgbClr val="777777"/>
                  </a:gs>
                  <a:gs pos="50000">
                    <a:srgbClr val="777777">
                      <a:gamma/>
                      <a:shade val="46275"/>
                      <a:invGamma/>
                    </a:srgbClr>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6514" name="Oval 18"/>
              <p:cNvSpPr>
                <a:spLocks noChangeArrowheads="1"/>
              </p:cNvSpPr>
              <p:nvPr/>
            </p:nvSpPr>
            <p:spPr bwMode="auto">
              <a:xfrm>
                <a:off x="1056" y="1824"/>
                <a:ext cx="1824" cy="1824"/>
              </a:xfrm>
              <a:prstGeom prst="ellipse">
                <a:avLst/>
              </a:prstGeom>
              <a:gradFill rotWithShape="1">
                <a:gsLst>
                  <a:gs pos="0">
                    <a:srgbClr val="777777"/>
                  </a:gs>
                  <a:gs pos="50000">
                    <a:schemeClr val="bg1"/>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pic>
          <p:nvPicPr>
            <p:cNvPr id="106515" name="Picture 19" descr="Dykes">
              <a:hlinkClick r:id="" action="ppaction://macro?name=PullFlower"/>
            </p:cNvPr>
            <p:cNvPicPr>
              <a:picLocks noChangeAspect="1" noChangeArrowheads="1"/>
            </p:cNvPicPr>
            <p:nvPr/>
          </p:nvPicPr>
          <p:blipFill>
            <a:blip r:embed="rId3" cstate="screen">
              <a:extLst>
                <a:ext uri="{28A0092B-C50C-407E-A947-70E740481C1C}">
                  <a14:useLocalDpi xmlns:a14="http://schemas.microsoft.com/office/drawing/2010/main"/>
                </a:ext>
              </a:extLst>
            </a:blip>
            <a:srcRect l="14815" r="11111"/>
            <a:stretch>
              <a:fillRect/>
            </a:stretch>
          </p:blipFill>
          <p:spPr bwMode="auto">
            <a:xfrm>
              <a:off x="1632" y="1872"/>
              <a:ext cx="1920" cy="1976"/>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93441" dir="1391915" algn="ctr" rotWithShape="0">
                      <a:schemeClr val="tx1">
                        <a:alpha val="50000"/>
                      </a:schemeClr>
                    </a:outerShdw>
                  </a:effectLst>
                </a14:hiddenEffects>
              </a:ext>
            </a:extLst>
          </p:spPr>
        </p:pic>
      </p:grpSp>
      <p:sp>
        <p:nvSpPr>
          <p:cNvPr id="106518" name="AutoShape 22" descr="Oak">
            <a:hlinkClick r:id="rId4" action="ppaction://hlinksldjump"/>
          </p:cNvPr>
          <p:cNvSpPr>
            <a:spLocks noChangeArrowheads="1"/>
          </p:cNvSpPr>
          <p:nvPr/>
        </p:nvSpPr>
        <p:spPr bwMode="auto">
          <a:xfrm>
            <a:off x="7086600" y="6269038"/>
            <a:ext cx="2057400" cy="588962"/>
          </a:xfrm>
          <a:prstGeom prst="bevel">
            <a:avLst>
              <a:gd name="adj" fmla="val 12500"/>
            </a:avLst>
          </a:prstGeom>
          <a:blipFill dpi="0" rotWithShape="1">
            <a:blip r:embed="rId5"/>
            <a:srcRect/>
            <a:tile tx="0" ty="0" sx="100000" sy="100000" flip="none" algn="tl"/>
          </a:blip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eaLnBrk="0" hangingPunct="0">
              <a:spcAft>
                <a:spcPct val="0"/>
              </a:spcAft>
            </a:pPr>
            <a:r>
              <a:rPr lang="en-US" altLang="en-US" sz="2400" b="0">
                <a:solidFill>
                  <a:srgbClr val="663300"/>
                </a:solidFill>
                <a:latin typeface="Arial Black" panose="020B0A04020102020204" pitchFamily="34" charset="0"/>
              </a:rPr>
              <a:t>Dykes List</a:t>
            </a:r>
          </a:p>
        </p:txBody>
      </p:sp>
      <p:pic>
        <p:nvPicPr>
          <p:cNvPr id="2" name="Picture 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8209" y="1534921"/>
            <a:ext cx="3433760" cy="5142605"/>
          </a:xfrm>
          <a:prstGeom prst="rect">
            <a:avLst/>
          </a:prstGeom>
          <a:ln w="34925">
            <a:solidFill>
              <a:srgbClr val="996600"/>
            </a:solidFill>
          </a:ln>
        </p:spPr>
      </p:pic>
    </p:spTree>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5"/>
          <p:cNvSpPr>
            <a:spLocks noGrp="1"/>
          </p:cNvSpPr>
          <p:nvPr>
            <p:ph type="ftr" sz="quarter" idx="11"/>
          </p:nvPr>
        </p:nvSpPr>
        <p:spPr/>
        <p:txBody>
          <a:bodyPr/>
          <a:lstStyle/>
          <a:p>
            <a:r>
              <a:rPr lang="en-US" altLang="en-US"/>
              <a:t>American Iris Society</a:t>
            </a:r>
          </a:p>
        </p:txBody>
      </p:sp>
      <p:sp>
        <p:nvSpPr>
          <p:cNvPr id="10242" name="title"/>
          <p:cNvSpPr>
            <a:spLocks noGrp="1" noChangeArrowheads="1"/>
          </p:cNvSpPr>
          <p:nvPr>
            <p:ph type="title"/>
          </p:nvPr>
        </p:nvSpPr>
        <p:spPr/>
        <p:txBody>
          <a:bodyPr/>
          <a:lstStyle/>
          <a:p>
            <a:r>
              <a:rPr lang="en-US" altLang="en-US"/>
              <a:t>Hello Darkness 1999</a:t>
            </a:r>
          </a:p>
        </p:txBody>
      </p:sp>
      <p:sp>
        <p:nvSpPr>
          <p:cNvPr id="10255" name="Rectangle 15"/>
          <p:cNvSpPr>
            <a:spLocks noGrp="1" noChangeArrowheads="1"/>
          </p:cNvSpPr>
          <p:nvPr>
            <p:ph sz="half" idx="1"/>
          </p:nvPr>
        </p:nvSpPr>
        <p:spPr>
          <a:xfrm>
            <a:off x="4724400" y="1524000"/>
            <a:ext cx="4419600" cy="4800600"/>
          </a:xfrm>
        </p:spPr>
        <p:txBody>
          <a:bodyPr/>
          <a:lstStyle/>
          <a:p>
            <a:pPr>
              <a:buFontTx/>
              <a:buNone/>
            </a:pPr>
            <a:r>
              <a:rPr lang="en-US" altLang="en-US" sz="2000"/>
              <a:t>Hybridizer: Schreiner, Oregon</a:t>
            </a:r>
          </a:p>
          <a:p>
            <a:pPr>
              <a:buFontTx/>
              <a:buNone/>
            </a:pPr>
            <a:r>
              <a:rPr lang="en-US" altLang="en-US" sz="2000"/>
              <a:t>TB-EM-37; R. 1992</a:t>
            </a:r>
          </a:p>
          <a:p>
            <a:pPr>
              <a:buFontTx/>
              <a:buNone/>
            </a:pPr>
            <a:r>
              <a:rPr lang="en-US" altLang="en-US" sz="2000"/>
              <a:t>Black comes about through equal parts of red, blue and yellow pigment.  The problem with irises is that there is no red pigment. </a:t>
            </a:r>
          </a:p>
          <a:p>
            <a:pPr>
              <a:buFontTx/>
              <a:buNone/>
            </a:pPr>
            <a:r>
              <a:rPr lang="en-US" altLang="en-US" sz="2000"/>
              <a:t>Irisarians have to play tricks to approach black.  Hybridizers have started with blue, bred to indigo or violet and kept saturating the color until they approach a very realistic looking black.</a:t>
            </a:r>
          </a:p>
        </p:txBody>
      </p:sp>
      <p:sp>
        <p:nvSpPr>
          <p:cNvPr id="10243" name="Rectangle 3"/>
          <p:cNvSpPr>
            <a:spLocks noGrp="1" noChangeArrowheads="1"/>
          </p:cNvSpPr>
          <p:nvPr>
            <p:ph type="body" sz="half" idx="2"/>
          </p:nvPr>
        </p:nvSpPr>
        <p:spPr>
          <a:xfrm>
            <a:off x="6938963" y="1524000"/>
            <a:ext cx="2205037" cy="4800600"/>
          </a:xfrm>
        </p:spPr>
        <p:txBody>
          <a:bodyPr/>
          <a:lstStyle/>
          <a:p>
            <a:pPr>
              <a:buFontTx/>
              <a:buNone/>
            </a:pPr>
            <a:r>
              <a:rPr lang="en-US" altLang="en-US" sz="2800"/>
              <a:t>  </a:t>
            </a:r>
          </a:p>
        </p:txBody>
      </p:sp>
      <p:grpSp>
        <p:nvGrpSpPr>
          <p:cNvPr id="10262" name="Group 22"/>
          <p:cNvGrpSpPr>
            <a:grpSpLocks/>
          </p:cNvGrpSpPr>
          <p:nvPr/>
        </p:nvGrpSpPr>
        <p:grpSpPr bwMode="auto">
          <a:xfrm>
            <a:off x="0" y="0"/>
            <a:ext cx="1600200" cy="1498600"/>
            <a:chOff x="1632" y="1872"/>
            <a:chExt cx="2112" cy="1976"/>
          </a:xfrm>
        </p:grpSpPr>
        <p:grpSp>
          <p:nvGrpSpPr>
            <p:cNvPr id="10263" name="Group 23"/>
            <p:cNvGrpSpPr>
              <a:grpSpLocks/>
            </p:cNvGrpSpPr>
            <p:nvPr/>
          </p:nvGrpSpPr>
          <p:grpSpPr bwMode="auto">
            <a:xfrm>
              <a:off x="1872" y="1920"/>
              <a:ext cx="1872" cy="1824"/>
              <a:chOff x="1056" y="1824"/>
              <a:chExt cx="1872" cy="1824"/>
            </a:xfrm>
          </p:grpSpPr>
          <p:sp>
            <p:nvSpPr>
              <p:cNvPr id="10264" name="Oval 24"/>
              <p:cNvSpPr>
                <a:spLocks noChangeArrowheads="1"/>
              </p:cNvSpPr>
              <p:nvPr/>
            </p:nvSpPr>
            <p:spPr bwMode="auto">
              <a:xfrm>
                <a:off x="1104" y="1824"/>
                <a:ext cx="1824" cy="1824"/>
              </a:xfrm>
              <a:prstGeom prst="ellipse">
                <a:avLst/>
              </a:prstGeom>
              <a:gradFill rotWithShape="1">
                <a:gsLst>
                  <a:gs pos="0">
                    <a:srgbClr val="777777"/>
                  </a:gs>
                  <a:gs pos="50000">
                    <a:srgbClr val="777777">
                      <a:gamma/>
                      <a:shade val="46275"/>
                      <a:invGamma/>
                    </a:srgbClr>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265" name="Oval 25"/>
              <p:cNvSpPr>
                <a:spLocks noChangeArrowheads="1"/>
              </p:cNvSpPr>
              <p:nvPr/>
            </p:nvSpPr>
            <p:spPr bwMode="auto">
              <a:xfrm>
                <a:off x="1056" y="1824"/>
                <a:ext cx="1824" cy="1824"/>
              </a:xfrm>
              <a:prstGeom prst="ellipse">
                <a:avLst/>
              </a:prstGeom>
              <a:gradFill rotWithShape="1">
                <a:gsLst>
                  <a:gs pos="0">
                    <a:srgbClr val="777777"/>
                  </a:gs>
                  <a:gs pos="50000">
                    <a:schemeClr val="bg1"/>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pic>
          <p:nvPicPr>
            <p:cNvPr id="10266" name="Picture 26" descr="Dykes">
              <a:hlinkClick r:id="" action="ppaction://macro?name=PullFlower"/>
            </p:cNvPr>
            <p:cNvPicPr>
              <a:picLocks noChangeAspect="1" noChangeArrowheads="1"/>
            </p:cNvPicPr>
            <p:nvPr/>
          </p:nvPicPr>
          <p:blipFill>
            <a:blip r:embed="rId3" cstate="screen">
              <a:extLst>
                <a:ext uri="{28A0092B-C50C-407E-A947-70E740481C1C}">
                  <a14:useLocalDpi xmlns:a14="http://schemas.microsoft.com/office/drawing/2010/main"/>
                </a:ext>
              </a:extLst>
            </a:blip>
            <a:srcRect l="14815" r="11111"/>
            <a:stretch>
              <a:fillRect/>
            </a:stretch>
          </p:blipFill>
          <p:spPr bwMode="auto">
            <a:xfrm>
              <a:off x="1632" y="1872"/>
              <a:ext cx="1920" cy="1976"/>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93441" dir="1391915" algn="ctr" rotWithShape="0">
                      <a:schemeClr val="tx1">
                        <a:alpha val="50000"/>
                      </a:schemeClr>
                    </a:outerShdw>
                  </a:effectLst>
                </a14:hiddenEffects>
              </a:ext>
            </a:extLst>
          </p:spPr>
        </p:pic>
      </p:grpSp>
      <p:sp>
        <p:nvSpPr>
          <p:cNvPr id="10269" name="AutoShape 29" descr="Oak">
            <a:hlinkClick r:id="rId4" action="ppaction://hlinksldjump"/>
          </p:cNvPr>
          <p:cNvSpPr>
            <a:spLocks noChangeArrowheads="1"/>
          </p:cNvSpPr>
          <p:nvPr/>
        </p:nvSpPr>
        <p:spPr bwMode="auto">
          <a:xfrm>
            <a:off x="7086600" y="6269038"/>
            <a:ext cx="2057400" cy="588962"/>
          </a:xfrm>
          <a:prstGeom prst="bevel">
            <a:avLst>
              <a:gd name="adj" fmla="val 12500"/>
            </a:avLst>
          </a:prstGeom>
          <a:blipFill dpi="0" rotWithShape="1">
            <a:blip r:embed="rId5"/>
            <a:srcRect/>
            <a:tile tx="0" ty="0" sx="100000" sy="100000" flip="none" algn="tl"/>
          </a:blip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eaLnBrk="0" hangingPunct="0">
              <a:spcAft>
                <a:spcPct val="0"/>
              </a:spcAft>
            </a:pPr>
            <a:r>
              <a:rPr lang="en-US" altLang="en-US" sz="2400" b="0">
                <a:solidFill>
                  <a:srgbClr val="663300"/>
                </a:solidFill>
                <a:latin typeface="Arial Black" panose="020B0A04020102020204" pitchFamily="34" charset="0"/>
              </a:rPr>
              <a:t>Dykes List</a:t>
            </a:r>
          </a:p>
        </p:txBody>
      </p:sp>
      <p:pic>
        <p:nvPicPr>
          <p:cNvPr id="2" name="Picture 1"/>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57200" y="1840640"/>
            <a:ext cx="3992564" cy="4014919"/>
          </a:xfrm>
          <a:prstGeom prst="rect">
            <a:avLst/>
          </a:prstGeom>
          <a:ln w="34925">
            <a:solidFill>
              <a:srgbClr val="996600"/>
            </a:solidFill>
          </a:ln>
        </p:spPr>
      </p:pic>
    </p:spTree>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a:t>American Iris Society</a:t>
            </a:r>
          </a:p>
        </p:txBody>
      </p:sp>
      <p:sp>
        <p:nvSpPr>
          <p:cNvPr id="47223" name="Rectangle 119"/>
          <p:cNvSpPr>
            <a:spLocks noGrp="1" noChangeArrowheads="1"/>
          </p:cNvSpPr>
          <p:nvPr>
            <p:ph type="title"/>
          </p:nvPr>
        </p:nvSpPr>
        <p:spPr/>
        <p:txBody>
          <a:bodyPr/>
          <a:lstStyle/>
          <a:p>
            <a:r>
              <a:rPr lang="en-US" altLang="en-US"/>
              <a:t>Dykes Description</a:t>
            </a:r>
          </a:p>
        </p:txBody>
      </p:sp>
      <p:sp>
        <p:nvSpPr>
          <p:cNvPr id="47224" name="Text Box 120"/>
          <p:cNvSpPr txBox="1">
            <a:spLocks noChangeArrowheads="1"/>
          </p:cNvSpPr>
          <p:nvPr/>
        </p:nvSpPr>
        <p:spPr bwMode="auto">
          <a:xfrm>
            <a:off x="304800" y="1828800"/>
            <a:ext cx="868680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Aft>
                <a:spcPct val="0"/>
              </a:spcAft>
            </a:pPr>
            <a:r>
              <a:rPr lang="en-US" altLang="en-US" sz="2400" b="0" dirty="0"/>
              <a:t>First awarded in 1927, the American Dykes Medal is the highest award of the AIS. Awarded to no more than one iris per year. Irises are eligible as a Dykes Medal candidate for three years following the winning of a classification medal. Only AIS registered judges may vote. </a:t>
            </a:r>
          </a:p>
          <a:p>
            <a:pPr algn="l">
              <a:spcAft>
                <a:spcPct val="0"/>
              </a:spcAft>
            </a:pPr>
            <a:r>
              <a:rPr lang="en-US" altLang="en-US" sz="2400" b="0" dirty="0"/>
              <a:t>It is awarded by the British Iris Society in honor of William R. Dykes to the best Iris developed by an American hybridizer. The candidates are chosen from the AIS Medal winners that have been bred by American (US &amp; Canadian) Hybridizers. The Medal winners are the best irises in their class. So this is the best of the best. The British Iris Society also presents Dykes Medals to Great Britain, Australia, New Zealand and previously France. </a:t>
            </a:r>
          </a:p>
        </p:txBody>
      </p:sp>
    </p:spTree>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altLang="en-US"/>
              <a:t>American Iris Society</a:t>
            </a:r>
          </a:p>
        </p:txBody>
      </p:sp>
      <p:sp>
        <p:nvSpPr>
          <p:cNvPr id="11266" name="title"/>
          <p:cNvSpPr>
            <a:spLocks noGrp="1" noChangeArrowheads="1"/>
          </p:cNvSpPr>
          <p:nvPr>
            <p:ph type="title"/>
          </p:nvPr>
        </p:nvSpPr>
        <p:spPr>
          <a:xfrm>
            <a:off x="2162175" y="0"/>
            <a:ext cx="6981825" cy="1143000"/>
          </a:xfrm>
        </p:spPr>
        <p:txBody>
          <a:bodyPr/>
          <a:lstStyle/>
          <a:p>
            <a:r>
              <a:rPr lang="en-US" altLang="en-US"/>
              <a:t>Conjuration 1998</a:t>
            </a:r>
          </a:p>
        </p:txBody>
      </p:sp>
      <p:sp>
        <p:nvSpPr>
          <p:cNvPr id="11267" name="Rectangle 3"/>
          <p:cNvSpPr>
            <a:spLocks noGrp="1" noChangeArrowheads="1"/>
          </p:cNvSpPr>
          <p:nvPr>
            <p:ph type="body" idx="1"/>
          </p:nvPr>
        </p:nvSpPr>
        <p:spPr>
          <a:xfrm>
            <a:off x="5410200" y="1676400"/>
            <a:ext cx="3733800" cy="4525963"/>
          </a:xfrm>
        </p:spPr>
        <p:txBody>
          <a:bodyPr/>
          <a:lstStyle/>
          <a:p>
            <a:pPr>
              <a:buFontTx/>
              <a:buNone/>
            </a:pPr>
            <a:r>
              <a:rPr lang="en-US" altLang="en-US"/>
              <a:t> </a:t>
            </a:r>
          </a:p>
        </p:txBody>
      </p:sp>
      <p:sp>
        <p:nvSpPr>
          <p:cNvPr id="11277" name="Rectangle 13"/>
          <p:cNvSpPr>
            <a:spLocks noChangeArrowheads="1"/>
          </p:cNvSpPr>
          <p:nvPr/>
        </p:nvSpPr>
        <p:spPr bwMode="auto">
          <a:xfrm>
            <a:off x="4800600" y="1295400"/>
            <a:ext cx="43434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spcAft>
                <a:spcPct val="0"/>
              </a:spcAft>
              <a:buChar char="•"/>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spcAft>
                <a:spcPct val="0"/>
              </a:spcAft>
              <a:buChar char="–"/>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spcAft>
                <a:spcPct val="0"/>
              </a:spcAft>
              <a:buChar char="–"/>
              <a:defRPr>
                <a:solidFill>
                  <a:schemeClr val="tx1"/>
                </a:solidFill>
                <a:latin typeface="Arial" panose="020B0604020202020204" pitchFamily="34" charset="0"/>
                <a:cs typeface="Arial" panose="020B0604020202020204" pitchFamily="34" charset="0"/>
              </a:defRPr>
            </a:lvl4pPr>
            <a:lvl5pPr marL="2057400" indent="-228600" algn="l">
              <a:lnSpc>
                <a:spcPct val="110000"/>
              </a:lnSpc>
              <a:spcBef>
                <a:spcPct val="20000"/>
              </a:spcBef>
              <a:spcAft>
                <a:spcPct val="0"/>
              </a:spcAft>
              <a:buChar char="»"/>
              <a:defRPr>
                <a:solidFill>
                  <a:schemeClr val="tx1"/>
                </a:solidFill>
                <a:latin typeface="Arial" panose="020B0604020202020204" pitchFamily="34" charset="0"/>
                <a:cs typeface="Arial" panose="020B0604020202020204" pitchFamily="34" charset="0"/>
              </a:defRPr>
            </a:lvl5pPr>
            <a:lvl6pPr marL="2514600" indent="-228600" fontAlgn="base">
              <a:lnSpc>
                <a:spcPct val="110000"/>
              </a:lnSpc>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fontAlgn="base">
              <a:lnSpc>
                <a:spcPct val="110000"/>
              </a:lnSpc>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fontAlgn="base">
              <a:lnSpc>
                <a:spcPct val="110000"/>
              </a:lnSpc>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fontAlgn="base">
              <a:lnSpc>
                <a:spcPct val="110000"/>
              </a:lnSpc>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buFontTx/>
              <a:buNone/>
            </a:pPr>
            <a:r>
              <a:rPr lang="en-US" altLang="en-US" sz="2000" b="0" dirty="0"/>
              <a:t>Hybridizer: Monty Byers, California</a:t>
            </a:r>
          </a:p>
          <a:p>
            <a:pPr>
              <a:buFontTx/>
              <a:buNone/>
            </a:pPr>
            <a:r>
              <a:rPr lang="en-US" altLang="en-US" sz="2000" b="0" dirty="0"/>
              <a:t>SA-ML-36”; R. 1988</a:t>
            </a:r>
          </a:p>
          <a:p>
            <a:pPr>
              <a:buFontTx/>
              <a:buNone/>
            </a:pPr>
            <a:r>
              <a:rPr lang="en-US" altLang="en-US" sz="2000" b="0" dirty="0"/>
              <a:t>Monty breeding interests centered around Space-Agers such as </a:t>
            </a:r>
            <a:r>
              <a:rPr lang="en-US" altLang="en-US" sz="2000" dirty="0"/>
              <a:t>Conjuration</a:t>
            </a:r>
            <a:r>
              <a:rPr lang="en-US" altLang="en-US" sz="2000" b="0" dirty="0"/>
              <a:t>. He is known for taking this class of iris, once considered just a novelty class, and mainstreaming it.   </a:t>
            </a:r>
            <a:r>
              <a:rPr lang="en-US" altLang="en-US" sz="2000" dirty="0"/>
              <a:t>Conjuration</a:t>
            </a:r>
            <a:r>
              <a:rPr lang="en-US" altLang="en-US" sz="2000" b="0" dirty="0"/>
              <a:t> won the Wister Medal </a:t>
            </a:r>
            <a:r>
              <a:rPr lang="en-US" altLang="en-US" sz="2000" b="0" i="1" dirty="0"/>
              <a:t>and</a:t>
            </a:r>
            <a:r>
              <a:rPr lang="en-US" altLang="en-US" sz="2000" b="0" dirty="0"/>
              <a:t> the DM both in 1998, a unique occurrence!  </a:t>
            </a:r>
          </a:p>
        </p:txBody>
      </p:sp>
      <p:grpSp>
        <p:nvGrpSpPr>
          <p:cNvPr id="11284" name="Group 20"/>
          <p:cNvGrpSpPr>
            <a:grpSpLocks/>
          </p:cNvGrpSpPr>
          <p:nvPr/>
        </p:nvGrpSpPr>
        <p:grpSpPr bwMode="auto">
          <a:xfrm>
            <a:off x="0" y="0"/>
            <a:ext cx="1600200" cy="1498600"/>
            <a:chOff x="1632" y="1872"/>
            <a:chExt cx="2112" cy="1976"/>
          </a:xfrm>
        </p:grpSpPr>
        <p:grpSp>
          <p:nvGrpSpPr>
            <p:cNvPr id="11285" name="Group 21"/>
            <p:cNvGrpSpPr>
              <a:grpSpLocks/>
            </p:cNvGrpSpPr>
            <p:nvPr/>
          </p:nvGrpSpPr>
          <p:grpSpPr bwMode="auto">
            <a:xfrm>
              <a:off x="1872" y="1920"/>
              <a:ext cx="1872" cy="1824"/>
              <a:chOff x="1056" y="1824"/>
              <a:chExt cx="1872" cy="1824"/>
            </a:xfrm>
          </p:grpSpPr>
          <p:sp>
            <p:nvSpPr>
              <p:cNvPr id="11286" name="Oval 22"/>
              <p:cNvSpPr>
                <a:spLocks noChangeArrowheads="1"/>
              </p:cNvSpPr>
              <p:nvPr/>
            </p:nvSpPr>
            <p:spPr bwMode="auto">
              <a:xfrm>
                <a:off x="1104" y="1824"/>
                <a:ext cx="1824" cy="1824"/>
              </a:xfrm>
              <a:prstGeom prst="ellipse">
                <a:avLst/>
              </a:prstGeom>
              <a:gradFill rotWithShape="1">
                <a:gsLst>
                  <a:gs pos="0">
                    <a:srgbClr val="777777"/>
                  </a:gs>
                  <a:gs pos="50000">
                    <a:srgbClr val="777777">
                      <a:gamma/>
                      <a:shade val="46275"/>
                      <a:invGamma/>
                    </a:srgbClr>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287" name="Oval 23"/>
              <p:cNvSpPr>
                <a:spLocks noChangeArrowheads="1"/>
              </p:cNvSpPr>
              <p:nvPr/>
            </p:nvSpPr>
            <p:spPr bwMode="auto">
              <a:xfrm>
                <a:off x="1056" y="1824"/>
                <a:ext cx="1824" cy="1824"/>
              </a:xfrm>
              <a:prstGeom prst="ellipse">
                <a:avLst/>
              </a:prstGeom>
              <a:gradFill rotWithShape="1">
                <a:gsLst>
                  <a:gs pos="0">
                    <a:srgbClr val="777777"/>
                  </a:gs>
                  <a:gs pos="50000">
                    <a:schemeClr val="bg1"/>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pic>
          <p:nvPicPr>
            <p:cNvPr id="11288" name="Picture 24" descr="Dykes">
              <a:hlinkClick r:id="" action="ppaction://macro?name=PullFlower"/>
            </p:cNvPr>
            <p:cNvPicPr>
              <a:picLocks noChangeAspect="1" noChangeArrowheads="1"/>
            </p:cNvPicPr>
            <p:nvPr/>
          </p:nvPicPr>
          <p:blipFill>
            <a:blip r:embed="rId3" cstate="screen">
              <a:extLst>
                <a:ext uri="{28A0092B-C50C-407E-A947-70E740481C1C}">
                  <a14:useLocalDpi xmlns:a14="http://schemas.microsoft.com/office/drawing/2010/main"/>
                </a:ext>
              </a:extLst>
            </a:blip>
            <a:srcRect l="14815" r="11111"/>
            <a:stretch>
              <a:fillRect/>
            </a:stretch>
          </p:blipFill>
          <p:spPr bwMode="auto">
            <a:xfrm>
              <a:off x="1632" y="1872"/>
              <a:ext cx="1920" cy="1976"/>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93441" dir="1391915" algn="ctr" rotWithShape="0">
                      <a:schemeClr val="tx1">
                        <a:alpha val="50000"/>
                      </a:schemeClr>
                    </a:outerShdw>
                  </a:effectLst>
                </a14:hiddenEffects>
              </a:ext>
            </a:extLst>
          </p:spPr>
        </p:pic>
      </p:grpSp>
      <p:sp>
        <p:nvSpPr>
          <p:cNvPr id="11291" name="AutoShape 27" descr="Oak">
            <a:hlinkClick r:id="rId4" action="ppaction://hlinksldjump"/>
          </p:cNvPr>
          <p:cNvSpPr>
            <a:spLocks noChangeArrowheads="1"/>
          </p:cNvSpPr>
          <p:nvPr/>
        </p:nvSpPr>
        <p:spPr bwMode="auto">
          <a:xfrm>
            <a:off x="7086600" y="6269038"/>
            <a:ext cx="2057400" cy="588962"/>
          </a:xfrm>
          <a:prstGeom prst="bevel">
            <a:avLst>
              <a:gd name="adj" fmla="val 12500"/>
            </a:avLst>
          </a:prstGeom>
          <a:blipFill dpi="0" rotWithShape="1">
            <a:blip r:embed="rId5"/>
            <a:srcRect/>
            <a:tile tx="0" ty="0" sx="100000" sy="100000" flip="none" algn="tl"/>
          </a:blip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eaLnBrk="0" hangingPunct="0">
              <a:spcAft>
                <a:spcPct val="0"/>
              </a:spcAft>
            </a:pPr>
            <a:r>
              <a:rPr lang="en-US" altLang="en-US" sz="2400" b="0">
                <a:solidFill>
                  <a:srgbClr val="663300"/>
                </a:solidFill>
                <a:latin typeface="Arial Black" panose="020B0A04020102020204" pitchFamily="34" charset="0"/>
              </a:rPr>
              <a:t>Dykes List</a:t>
            </a:r>
          </a:p>
        </p:txBody>
      </p:sp>
      <p:pic>
        <p:nvPicPr>
          <p:cNvPr id="11292" name="Picture 28" descr="1998 conjuration-tasco"/>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52400" y="1828800"/>
            <a:ext cx="4648200" cy="4511675"/>
          </a:xfrm>
          <a:prstGeom prst="rect">
            <a:avLst/>
          </a:prstGeom>
          <a:noFill/>
          <a:ln w="38100">
            <a:solidFill>
              <a:srgbClr val="9966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altLang="en-US"/>
              <a:t>American Iris Society</a:t>
            </a:r>
          </a:p>
        </p:txBody>
      </p:sp>
      <p:sp>
        <p:nvSpPr>
          <p:cNvPr id="12290" name="title"/>
          <p:cNvSpPr>
            <a:spLocks noGrp="1" noChangeArrowheads="1"/>
          </p:cNvSpPr>
          <p:nvPr>
            <p:ph type="title"/>
          </p:nvPr>
        </p:nvSpPr>
        <p:spPr>
          <a:xfrm>
            <a:off x="2124075" y="0"/>
            <a:ext cx="6985000" cy="1143000"/>
          </a:xfrm>
        </p:spPr>
        <p:txBody>
          <a:bodyPr/>
          <a:lstStyle/>
          <a:p>
            <a:r>
              <a:rPr lang="en-US" altLang="en-US"/>
              <a:t>Thornbird 1997</a:t>
            </a:r>
          </a:p>
        </p:txBody>
      </p:sp>
      <p:sp>
        <p:nvSpPr>
          <p:cNvPr id="12291" name="Rectangle 3"/>
          <p:cNvSpPr>
            <a:spLocks noGrp="1" noChangeArrowheads="1"/>
          </p:cNvSpPr>
          <p:nvPr>
            <p:ph type="body" idx="1"/>
          </p:nvPr>
        </p:nvSpPr>
        <p:spPr>
          <a:xfrm>
            <a:off x="5410200" y="1676400"/>
            <a:ext cx="3733800" cy="4525963"/>
          </a:xfrm>
        </p:spPr>
        <p:txBody>
          <a:bodyPr/>
          <a:lstStyle/>
          <a:p>
            <a:pPr>
              <a:buFontTx/>
              <a:buNone/>
            </a:pPr>
            <a:r>
              <a:rPr lang="en-US" altLang="en-US"/>
              <a:t> </a:t>
            </a:r>
          </a:p>
        </p:txBody>
      </p:sp>
      <p:sp>
        <p:nvSpPr>
          <p:cNvPr id="12295" name="Rectangle 7"/>
          <p:cNvSpPr>
            <a:spLocks noChangeArrowheads="1"/>
          </p:cNvSpPr>
          <p:nvPr/>
        </p:nvSpPr>
        <p:spPr bwMode="auto">
          <a:xfrm>
            <a:off x="4724400" y="1219200"/>
            <a:ext cx="4419600" cy="505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spcAft>
                <a:spcPct val="0"/>
              </a:spcAft>
              <a:buChar char="•"/>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spcAft>
                <a:spcPct val="0"/>
              </a:spcAft>
              <a:buChar char="–"/>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spcAft>
                <a:spcPct val="0"/>
              </a:spcAft>
              <a:buChar char="–"/>
              <a:defRPr>
                <a:solidFill>
                  <a:schemeClr val="tx1"/>
                </a:solidFill>
                <a:latin typeface="Arial" panose="020B0604020202020204" pitchFamily="34" charset="0"/>
                <a:cs typeface="Arial" panose="020B0604020202020204" pitchFamily="34" charset="0"/>
              </a:defRPr>
            </a:lvl4pPr>
            <a:lvl5pPr marL="2057400" indent="-228600" algn="l">
              <a:lnSpc>
                <a:spcPct val="110000"/>
              </a:lnSpc>
              <a:spcBef>
                <a:spcPct val="20000"/>
              </a:spcBef>
              <a:spcAft>
                <a:spcPct val="0"/>
              </a:spcAft>
              <a:buChar char="»"/>
              <a:defRPr>
                <a:solidFill>
                  <a:schemeClr val="tx1"/>
                </a:solidFill>
                <a:latin typeface="Arial" panose="020B0604020202020204" pitchFamily="34" charset="0"/>
                <a:cs typeface="Arial" panose="020B0604020202020204" pitchFamily="34" charset="0"/>
              </a:defRPr>
            </a:lvl5pPr>
            <a:lvl6pPr marL="2514600" indent="-228600" fontAlgn="base">
              <a:lnSpc>
                <a:spcPct val="110000"/>
              </a:lnSpc>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fontAlgn="base">
              <a:lnSpc>
                <a:spcPct val="110000"/>
              </a:lnSpc>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fontAlgn="base">
              <a:lnSpc>
                <a:spcPct val="110000"/>
              </a:lnSpc>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fontAlgn="base">
              <a:lnSpc>
                <a:spcPct val="110000"/>
              </a:lnSpc>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buFontTx/>
              <a:buNone/>
            </a:pPr>
            <a:r>
              <a:rPr lang="en-US" altLang="en-US" sz="2000" b="0"/>
              <a:t>Hybridizer: Monty Byers, California</a:t>
            </a:r>
          </a:p>
          <a:p>
            <a:pPr>
              <a:buFontTx/>
              <a:buNone/>
            </a:pPr>
            <a:r>
              <a:rPr lang="en-US" altLang="en-US" sz="2000" b="0"/>
              <a:t>SA-M-35”; R. 1988</a:t>
            </a:r>
          </a:p>
          <a:p>
            <a:pPr>
              <a:buFontTx/>
              <a:buNone/>
            </a:pPr>
            <a:r>
              <a:rPr lang="en-US" altLang="en-US" sz="2000" b="0"/>
              <a:t>Hybridizers don’t clearly understand space age genetics.  The Space Age Genetic Endeavor project is trying to generate tests in which genetic patterns and traits can be studied.</a:t>
            </a:r>
          </a:p>
          <a:p>
            <a:pPr>
              <a:buFontTx/>
              <a:buNone/>
            </a:pPr>
            <a:r>
              <a:rPr lang="en-US" altLang="en-US" sz="2000" b="0"/>
              <a:t>For examples what traits governs the horns as seen in </a:t>
            </a:r>
            <a:r>
              <a:rPr lang="en-US" altLang="en-US" sz="2000"/>
              <a:t>Thornbird</a:t>
            </a:r>
            <a:r>
              <a:rPr lang="en-US" altLang="en-US" sz="2000" b="0"/>
              <a:t> or the flounces seen in </a:t>
            </a:r>
            <a:r>
              <a:rPr lang="en-US" altLang="en-US" sz="2000"/>
              <a:t>Mesmerizer</a:t>
            </a:r>
            <a:r>
              <a:rPr lang="en-US" altLang="en-US" sz="2000" b="0"/>
              <a:t>?  What traits enhance or suppress space-ageness?</a:t>
            </a:r>
          </a:p>
        </p:txBody>
      </p:sp>
      <p:grpSp>
        <p:nvGrpSpPr>
          <p:cNvPr id="12307" name="Group 19"/>
          <p:cNvGrpSpPr>
            <a:grpSpLocks/>
          </p:cNvGrpSpPr>
          <p:nvPr/>
        </p:nvGrpSpPr>
        <p:grpSpPr bwMode="auto">
          <a:xfrm>
            <a:off x="0" y="0"/>
            <a:ext cx="1600200" cy="1498600"/>
            <a:chOff x="1632" y="1872"/>
            <a:chExt cx="2112" cy="1976"/>
          </a:xfrm>
        </p:grpSpPr>
        <p:grpSp>
          <p:nvGrpSpPr>
            <p:cNvPr id="12308" name="Group 20"/>
            <p:cNvGrpSpPr>
              <a:grpSpLocks/>
            </p:cNvGrpSpPr>
            <p:nvPr/>
          </p:nvGrpSpPr>
          <p:grpSpPr bwMode="auto">
            <a:xfrm>
              <a:off x="1872" y="1920"/>
              <a:ext cx="1872" cy="1824"/>
              <a:chOff x="1056" y="1824"/>
              <a:chExt cx="1872" cy="1824"/>
            </a:xfrm>
          </p:grpSpPr>
          <p:sp>
            <p:nvSpPr>
              <p:cNvPr id="12309" name="Oval 21"/>
              <p:cNvSpPr>
                <a:spLocks noChangeArrowheads="1"/>
              </p:cNvSpPr>
              <p:nvPr/>
            </p:nvSpPr>
            <p:spPr bwMode="auto">
              <a:xfrm>
                <a:off x="1104" y="1824"/>
                <a:ext cx="1824" cy="1824"/>
              </a:xfrm>
              <a:prstGeom prst="ellipse">
                <a:avLst/>
              </a:prstGeom>
              <a:gradFill rotWithShape="1">
                <a:gsLst>
                  <a:gs pos="0">
                    <a:srgbClr val="777777"/>
                  </a:gs>
                  <a:gs pos="50000">
                    <a:srgbClr val="777777">
                      <a:gamma/>
                      <a:shade val="46275"/>
                      <a:invGamma/>
                    </a:srgbClr>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310" name="Oval 22"/>
              <p:cNvSpPr>
                <a:spLocks noChangeArrowheads="1"/>
              </p:cNvSpPr>
              <p:nvPr/>
            </p:nvSpPr>
            <p:spPr bwMode="auto">
              <a:xfrm>
                <a:off x="1056" y="1824"/>
                <a:ext cx="1824" cy="1824"/>
              </a:xfrm>
              <a:prstGeom prst="ellipse">
                <a:avLst/>
              </a:prstGeom>
              <a:gradFill rotWithShape="1">
                <a:gsLst>
                  <a:gs pos="0">
                    <a:srgbClr val="777777"/>
                  </a:gs>
                  <a:gs pos="50000">
                    <a:schemeClr val="bg1"/>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pic>
          <p:nvPicPr>
            <p:cNvPr id="12311" name="Picture 23" descr="Dykes">
              <a:hlinkClick r:id="" action="ppaction://macro?name=PullFlower"/>
            </p:cNvPr>
            <p:cNvPicPr>
              <a:picLocks noChangeAspect="1" noChangeArrowheads="1"/>
            </p:cNvPicPr>
            <p:nvPr/>
          </p:nvPicPr>
          <p:blipFill>
            <a:blip r:embed="rId3" cstate="screen">
              <a:extLst>
                <a:ext uri="{28A0092B-C50C-407E-A947-70E740481C1C}">
                  <a14:useLocalDpi xmlns:a14="http://schemas.microsoft.com/office/drawing/2010/main"/>
                </a:ext>
              </a:extLst>
            </a:blip>
            <a:srcRect l="14815" r="11111"/>
            <a:stretch>
              <a:fillRect/>
            </a:stretch>
          </p:blipFill>
          <p:spPr bwMode="auto">
            <a:xfrm>
              <a:off x="1632" y="1872"/>
              <a:ext cx="1920" cy="1976"/>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93441" dir="1391915" algn="ctr" rotWithShape="0">
                      <a:schemeClr val="tx1">
                        <a:alpha val="50000"/>
                      </a:schemeClr>
                    </a:outerShdw>
                  </a:effectLst>
                </a14:hiddenEffects>
              </a:ext>
            </a:extLst>
          </p:spPr>
        </p:pic>
      </p:grpSp>
      <p:sp>
        <p:nvSpPr>
          <p:cNvPr id="12314" name="AutoShape 26" descr="Oak">
            <a:hlinkClick r:id="rId4" action="ppaction://hlinksldjump"/>
          </p:cNvPr>
          <p:cNvSpPr>
            <a:spLocks noChangeArrowheads="1"/>
          </p:cNvSpPr>
          <p:nvPr/>
        </p:nvSpPr>
        <p:spPr bwMode="auto">
          <a:xfrm>
            <a:off x="7086600" y="6269038"/>
            <a:ext cx="2057400" cy="588962"/>
          </a:xfrm>
          <a:prstGeom prst="bevel">
            <a:avLst>
              <a:gd name="adj" fmla="val 12500"/>
            </a:avLst>
          </a:prstGeom>
          <a:blipFill dpi="0" rotWithShape="1">
            <a:blip r:embed="rId5"/>
            <a:srcRect/>
            <a:tile tx="0" ty="0" sx="100000" sy="100000" flip="none" algn="tl"/>
          </a:blip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eaLnBrk="0" hangingPunct="0">
              <a:spcAft>
                <a:spcPct val="0"/>
              </a:spcAft>
            </a:pPr>
            <a:r>
              <a:rPr lang="en-US" altLang="en-US" sz="2400" b="0">
                <a:solidFill>
                  <a:srgbClr val="663300"/>
                </a:solidFill>
                <a:latin typeface="Arial Black" panose="020B0A04020102020204" pitchFamily="34" charset="0"/>
              </a:rPr>
              <a:t>Dykes List</a:t>
            </a:r>
          </a:p>
        </p:txBody>
      </p:sp>
      <p:pic>
        <p:nvPicPr>
          <p:cNvPr id="2" name="Picture 1"/>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83323" y="1981200"/>
            <a:ext cx="4112477" cy="4038600"/>
          </a:xfrm>
          <a:prstGeom prst="rect">
            <a:avLst/>
          </a:prstGeom>
          <a:ln w="34925">
            <a:solidFill>
              <a:srgbClr val="996600"/>
            </a:solidFill>
          </a:ln>
        </p:spPr>
      </p:pic>
    </p:spTree>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4"/>
          <p:cNvSpPr>
            <a:spLocks noGrp="1"/>
          </p:cNvSpPr>
          <p:nvPr>
            <p:ph type="ftr" sz="quarter" idx="11"/>
          </p:nvPr>
        </p:nvSpPr>
        <p:spPr/>
        <p:txBody>
          <a:bodyPr/>
          <a:lstStyle/>
          <a:p>
            <a:r>
              <a:rPr lang="en-US" altLang="en-US"/>
              <a:t>American Iris Society</a:t>
            </a:r>
          </a:p>
        </p:txBody>
      </p:sp>
      <p:sp>
        <p:nvSpPr>
          <p:cNvPr id="13314" name="title"/>
          <p:cNvSpPr>
            <a:spLocks noGrp="1" noChangeArrowheads="1"/>
          </p:cNvSpPr>
          <p:nvPr>
            <p:ph type="title"/>
          </p:nvPr>
        </p:nvSpPr>
        <p:spPr>
          <a:xfrm>
            <a:off x="2124075" y="0"/>
            <a:ext cx="6985000" cy="1143000"/>
          </a:xfrm>
        </p:spPr>
        <p:txBody>
          <a:bodyPr/>
          <a:lstStyle/>
          <a:p>
            <a:r>
              <a:rPr lang="en-US" altLang="en-US"/>
              <a:t>Before The Storm 1996</a:t>
            </a:r>
          </a:p>
        </p:txBody>
      </p:sp>
      <p:sp>
        <p:nvSpPr>
          <p:cNvPr id="13315" name="Rectangle 3"/>
          <p:cNvSpPr>
            <a:spLocks noGrp="1" noChangeArrowheads="1"/>
          </p:cNvSpPr>
          <p:nvPr>
            <p:ph type="body" idx="1"/>
          </p:nvPr>
        </p:nvSpPr>
        <p:spPr>
          <a:xfrm>
            <a:off x="5410200" y="1676400"/>
            <a:ext cx="3733800" cy="4525963"/>
          </a:xfrm>
        </p:spPr>
        <p:txBody>
          <a:bodyPr/>
          <a:lstStyle/>
          <a:p>
            <a:pPr>
              <a:buFontTx/>
              <a:buNone/>
            </a:pPr>
            <a:r>
              <a:rPr lang="en-US" altLang="en-US"/>
              <a:t> </a:t>
            </a:r>
          </a:p>
        </p:txBody>
      </p:sp>
      <p:sp>
        <p:nvSpPr>
          <p:cNvPr id="13320" name="Rectangle 8"/>
          <p:cNvSpPr>
            <a:spLocks noChangeArrowheads="1"/>
          </p:cNvSpPr>
          <p:nvPr/>
        </p:nvSpPr>
        <p:spPr bwMode="auto">
          <a:xfrm>
            <a:off x="4724400" y="1219200"/>
            <a:ext cx="4419600" cy="483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spcAft>
                <a:spcPct val="0"/>
              </a:spcAft>
              <a:buChar char="•"/>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spcAft>
                <a:spcPct val="0"/>
              </a:spcAft>
              <a:buChar char="–"/>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spcAft>
                <a:spcPct val="0"/>
              </a:spcAft>
              <a:buChar char="–"/>
              <a:defRPr>
                <a:solidFill>
                  <a:schemeClr val="tx1"/>
                </a:solidFill>
                <a:latin typeface="Arial" panose="020B0604020202020204" pitchFamily="34" charset="0"/>
                <a:cs typeface="Arial" panose="020B0604020202020204" pitchFamily="34" charset="0"/>
              </a:defRPr>
            </a:lvl4pPr>
            <a:lvl5pPr marL="2057400" indent="-228600" algn="l">
              <a:lnSpc>
                <a:spcPct val="110000"/>
              </a:lnSpc>
              <a:spcBef>
                <a:spcPct val="20000"/>
              </a:spcBef>
              <a:spcAft>
                <a:spcPct val="0"/>
              </a:spcAft>
              <a:buChar char="»"/>
              <a:defRPr>
                <a:solidFill>
                  <a:schemeClr val="tx1"/>
                </a:solidFill>
                <a:latin typeface="Arial" panose="020B0604020202020204" pitchFamily="34" charset="0"/>
                <a:cs typeface="Arial" panose="020B0604020202020204" pitchFamily="34" charset="0"/>
              </a:defRPr>
            </a:lvl5pPr>
            <a:lvl6pPr marL="2514600" indent="-228600" fontAlgn="base">
              <a:lnSpc>
                <a:spcPct val="110000"/>
              </a:lnSpc>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fontAlgn="base">
              <a:lnSpc>
                <a:spcPct val="110000"/>
              </a:lnSpc>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fontAlgn="base">
              <a:lnSpc>
                <a:spcPct val="110000"/>
              </a:lnSpc>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fontAlgn="base">
              <a:lnSpc>
                <a:spcPct val="110000"/>
              </a:lnSpc>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buFontTx/>
              <a:buNone/>
            </a:pPr>
            <a:r>
              <a:rPr lang="en-US" altLang="en-US" sz="2000" b="0"/>
              <a:t>Hybridizer: Stirling Innerst, Pennsylvania </a:t>
            </a:r>
          </a:p>
          <a:p>
            <a:pPr>
              <a:buFontTx/>
              <a:buNone/>
            </a:pPr>
            <a:r>
              <a:rPr lang="en-US" altLang="en-US" sz="2000" b="0"/>
              <a:t>TB-M-36“; R. 1988</a:t>
            </a:r>
          </a:p>
          <a:p>
            <a:pPr>
              <a:buFontTx/>
              <a:buNone/>
            </a:pPr>
            <a:r>
              <a:rPr lang="en-US" altLang="en-US" sz="2000" b="0"/>
              <a:t>There is something about black.  Throughout history mankind has always tried to breed a black flower whether it be a tulip, rose or iris.  Many a hybridizer has called a dark purple “black” as a marketing ploy.  One hybridizer sent out a strand of faux pearls if you purchase his black iris.   Now there is so much saturation of the dark purple color, that they do look black and deserve the name.</a:t>
            </a:r>
          </a:p>
        </p:txBody>
      </p:sp>
      <p:grpSp>
        <p:nvGrpSpPr>
          <p:cNvPr id="13322" name="Group 10"/>
          <p:cNvGrpSpPr>
            <a:grpSpLocks/>
          </p:cNvGrpSpPr>
          <p:nvPr/>
        </p:nvGrpSpPr>
        <p:grpSpPr bwMode="auto">
          <a:xfrm>
            <a:off x="0" y="0"/>
            <a:ext cx="1371600" cy="1284288"/>
            <a:chOff x="1632" y="1872"/>
            <a:chExt cx="2112" cy="1976"/>
          </a:xfrm>
        </p:grpSpPr>
        <p:grpSp>
          <p:nvGrpSpPr>
            <p:cNvPr id="13323" name="Group 11"/>
            <p:cNvGrpSpPr>
              <a:grpSpLocks/>
            </p:cNvGrpSpPr>
            <p:nvPr/>
          </p:nvGrpSpPr>
          <p:grpSpPr bwMode="auto">
            <a:xfrm>
              <a:off x="1872" y="1920"/>
              <a:ext cx="1872" cy="1824"/>
              <a:chOff x="1056" y="1824"/>
              <a:chExt cx="1872" cy="1824"/>
            </a:xfrm>
          </p:grpSpPr>
          <p:sp>
            <p:nvSpPr>
              <p:cNvPr id="13324" name="Oval 12"/>
              <p:cNvSpPr>
                <a:spLocks noChangeArrowheads="1"/>
              </p:cNvSpPr>
              <p:nvPr/>
            </p:nvSpPr>
            <p:spPr bwMode="auto">
              <a:xfrm>
                <a:off x="1104" y="1824"/>
                <a:ext cx="1824" cy="1824"/>
              </a:xfrm>
              <a:prstGeom prst="ellipse">
                <a:avLst/>
              </a:prstGeom>
              <a:gradFill rotWithShape="1">
                <a:gsLst>
                  <a:gs pos="0">
                    <a:srgbClr val="777777"/>
                  </a:gs>
                  <a:gs pos="50000">
                    <a:srgbClr val="777777">
                      <a:gamma/>
                      <a:shade val="46275"/>
                      <a:invGamma/>
                    </a:srgbClr>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325" name="Oval 13"/>
              <p:cNvSpPr>
                <a:spLocks noChangeArrowheads="1"/>
              </p:cNvSpPr>
              <p:nvPr/>
            </p:nvSpPr>
            <p:spPr bwMode="auto">
              <a:xfrm>
                <a:off x="1056" y="1824"/>
                <a:ext cx="1824" cy="1824"/>
              </a:xfrm>
              <a:prstGeom prst="ellipse">
                <a:avLst/>
              </a:prstGeom>
              <a:gradFill rotWithShape="1">
                <a:gsLst>
                  <a:gs pos="0">
                    <a:srgbClr val="777777"/>
                  </a:gs>
                  <a:gs pos="50000">
                    <a:schemeClr val="bg1"/>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pic>
          <p:nvPicPr>
            <p:cNvPr id="13326" name="Picture 14" descr="Dykes">
              <a:hlinkClick r:id="" action="ppaction://macro?name=PullFlower"/>
            </p:cNvPr>
            <p:cNvPicPr>
              <a:picLocks noChangeAspect="1" noChangeArrowheads="1"/>
            </p:cNvPicPr>
            <p:nvPr/>
          </p:nvPicPr>
          <p:blipFill>
            <a:blip r:embed="rId3" cstate="screen">
              <a:extLst>
                <a:ext uri="{28A0092B-C50C-407E-A947-70E740481C1C}">
                  <a14:useLocalDpi xmlns:a14="http://schemas.microsoft.com/office/drawing/2010/main"/>
                </a:ext>
              </a:extLst>
            </a:blip>
            <a:srcRect l="14815" r="11111"/>
            <a:stretch>
              <a:fillRect/>
            </a:stretch>
          </p:blipFill>
          <p:spPr bwMode="auto">
            <a:xfrm>
              <a:off x="1632" y="1872"/>
              <a:ext cx="1920" cy="1976"/>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93441" dir="1391915" algn="ctr" rotWithShape="0">
                      <a:schemeClr val="tx1">
                        <a:alpha val="50000"/>
                      </a:schemeClr>
                    </a:outerShdw>
                  </a:effectLst>
                </a14:hiddenEffects>
              </a:ext>
            </a:extLst>
          </p:spPr>
        </p:pic>
      </p:grpSp>
      <p:grpSp>
        <p:nvGrpSpPr>
          <p:cNvPr id="13327" name="Group 15"/>
          <p:cNvGrpSpPr>
            <a:grpSpLocks/>
          </p:cNvGrpSpPr>
          <p:nvPr/>
        </p:nvGrpSpPr>
        <p:grpSpPr bwMode="auto">
          <a:xfrm>
            <a:off x="0" y="0"/>
            <a:ext cx="1600200" cy="1498600"/>
            <a:chOff x="1632" y="1872"/>
            <a:chExt cx="2112" cy="1976"/>
          </a:xfrm>
        </p:grpSpPr>
        <p:grpSp>
          <p:nvGrpSpPr>
            <p:cNvPr id="13328" name="Group 16"/>
            <p:cNvGrpSpPr>
              <a:grpSpLocks/>
            </p:cNvGrpSpPr>
            <p:nvPr/>
          </p:nvGrpSpPr>
          <p:grpSpPr bwMode="auto">
            <a:xfrm>
              <a:off x="1872" y="1920"/>
              <a:ext cx="1872" cy="1824"/>
              <a:chOff x="1056" y="1824"/>
              <a:chExt cx="1872" cy="1824"/>
            </a:xfrm>
          </p:grpSpPr>
          <p:sp>
            <p:nvSpPr>
              <p:cNvPr id="13329" name="Oval 17"/>
              <p:cNvSpPr>
                <a:spLocks noChangeArrowheads="1"/>
              </p:cNvSpPr>
              <p:nvPr/>
            </p:nvSpPr>
            <p:spPr bwMode="auto">
              <a:xfrm>
                <a:off x="1104" y="1824"/>
                <a:ext cx="1824" cy="1824"/>
              </a:xfrm>
              <a:prstGeom prst="ellipse">
                <a:avLst/>
              </a:prstGeom>
              <a:gradFill rotWithShape="1">
                <a:gsLst>
                  <a:gs pos="0">
                    <a:srgbClr val="777777"/>
                  </a:gs>
                  <a:gs pos="50000">
                    <a:srgbClr val="777777">
                      <a:gamma/>
                      <a:shade val="46275"/>
                      <a:invGamma/>
                    </a:srgbClr>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330" name="Oval 18"/>
              <p:cNvSpPr>
                <a:spLocks noChangeArrowheads="1"/>
              </p:cNvSpPr>
              <p:nvPr/>
            </p:nvSpPr>
            <p:spPr bwMode="auto">
              <a:xfrm>
                <a:off x="1056" y="1824"/>
                <a:ext cx="1824" cy="1824"/>
              </a:xfrm>
              <a:prstGeom prst="ellipse">
                <a:avLst/>
              </a:prstGeom>
              <a:gradFill rotWithShape="1">
                <a:gsLst>
                  <a:gs pos="0">
                    <a:srgbClr val="777777"/>
                  </a:gs>
                  <a:gs pos="50000">
                    <a:schemeClr val="bg1"/>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pic>
          <p:nvPicPr>
            <p:cNvPr id="13331" name="Picture 19" descr="Dykes">
              <a:hlinkClick r:id="" action="ppaction://macro?name=PullFlower"/>
            </p:cNvPr>
            <p:cNvPicPr>
              <a:picLocks noChangeAspect="1" noChangeArrowheads="1"/>
            </p:cNvPicPr>
            <p:nvPr/>
          </p:nvPicPr>
          <p:blipFill>
            <a:blip r:embed="rId3" cstate="screen">
              <a:extLst>
                <a:ext uri="{28A0092B-C50C-407E-A947-70E740481C1C}">
                  <a14:useLocalDpi xmlns:a14="http://schemas.microsoft.com/office/drawing/2010/main"/>
                </a:ext>
              </a:extLst>
            </a:blip>
            <a:srcRect l="14815" r="11111"/>
            <a:stretch>
              <a:fillRect/>
            </a:stretch>
          </p:blipFill>
          <p:spPr bwMode="auto">
            <a:xfrm>
              <a:off x="1632" y="1872"/>
              <a:ext cx="1920" cy="1976"/>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93441" dir="1391915" algn="ctr" rotWithShape="0">
                      <a:schemeClr val="tx1">
                        <a:alpha val="50000"/>
                      </a:schemeClr>
                    </a:outerShdw>
                  </a:effectLst>
                </a14:hiddenEffects>
              </a:ext>
            </a:extLst>
          </p:spPr>
        </p:pic>
      </p:grpSp>
      <p:sp>
        <p:nvSpPr>
          <p:cNvPr id="13334" name="AutoShape 22" descr="Oak">
            <a:hlinkClick r:id="rId4" action="ppaction://hlinksldjump"/>
          </p:cNvPr>
          <p:cNvSpPr>
            <a:spLocks noChangeArrowheads="1"/>
          </p:cNvSpPr>
          <p:nvPr/>
        </p:nvSpPr>
        <p:spPr bwMode="auto">
          <a:xfrm>
            <a:off x="7086600" y="6269038"/>
            <a:ext cx="2057400" cy="588962"/>
          </a:xfrm>
          <a:prstGeom prst="bevel">
            <a:avLst>
              <a:gd name="adj" fmla="val 12500"/>
            </a:avLst>
          </a:prstGeom>
          <a:blipFill dpi="0" rotWithShape="1">
            <a:blip r:embed="rId5"/>
            <a:srcRect/>
            <a:tile tx="0" ty="0" sx="100000" sy="100000" flip="none" algn="tl"/>
          </a:blip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eaLnBrk="0" hangingPunct="0">
              <a:spcAft>
                <a:spcPct val="0"/>
              </a:spcAft>
            </a:pPr>
            <a:r>
              <a:rPr lang="en-US" altLang="en-US" sz="2400" b="0">
                <a:solidFill>
                  <a:srgbClr val="663300"/>
                </a:solidFill>
                <a:latin typeface="Arial Black" panose="020B0A04020102020204" pitchFamily="34" charset="0"/>
              </a:rPr>
              <a:t>Dykes List</a:t>
            </a:r>
          </a:p>
        </p:txBody>
      </p:sp>
      <p:pic>
        <p:nvPicPr>
          <p:cNvPr id="13335" name="Picture 23" descr="1996 before-the-storm1-mu"/>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52400" y="1885950"/>
            <a:ext cx="4495800" cy="4495800"/>
          </a:xfrm>
          <a:prstGeom prst="rect">
            <a:avLst/>
          </a:prstGeom>
          <a:noFill/>
          <a:ln w="38100">
            <a:solidFill>
              <a:srgbClr val="9966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altLang="en-US"/>
              <a:t>American Iris Society</a:t>
            </a:r>
          </a:p>
        </p:txBody>
      </p:sp>
      <p:sp>
        <p:nvSpPr>
          <p:cNvPr id="189442" name="title"/>
          <p:cNvSpPr>
            <a:spLocks noGrp="1" noChangeArrowheads="1"/>
          </p:cNvSpPr>
          <p:nvPr>
            <p:ph type="title"/>
          </p:nvPr>
        </p:nvSpPr>
        <p:spPr>
          <a:xfrm>
            <a:off x="2124075" y="0"/>
            <a:ext cx="6985000" cy="1143000"/>
          </a:xfrm>
        </p:spPr>
        <p:txBody>
          <a:bodyPr/>
          <a:lstStyle/>
          <a:p>
            <a:r>
              <a:rPr lang="en-US" altLang="en-US"/>
              <a:t>Honky Tonk Blues 1995</a:t>
            </a:r>
          </a:p>
        </p:txBody>
      </p:sp>
      <p:sp>
        <p:nvSpPr>
          <p:cNvPr id="189443" name="Rectangle 3"/>
          <p:cNvSpPr>
            <a:spLocks noGrp="1" noChangeArrowheads="1"/>
          </p:cNvSpPr>
          <p:nvPr>
            <p:ph type="body" idx="1"/>
          </p:nvPr>
        </p:nvSpPr>
        <p:spPr>
          <a:xfrm>
            <a:off x="5410200" y="1676400"/>
            <a:ext cx="3733800" cy="4525963"/>
          </a:xfrm>
        </p:spPr>
        <p:txBody>
          <a:bodyPr/>
          <a:lstStyle/>
          <a:p>
            <a:pPr>
              <a:buFontTx/>
              <a:buNone/>
            </a:pPr>
            <a:r>
              <a:rPr lang="en-US" altLang="en-US"/>
              <a:t> </a:t>
            </a:r>
          </a:p>
        </p:txBody>
      </p:sp>
      <p:sp>
        <p:nvSpPr>
          <p:cNvPr id="189444" name="Rectangle 4"/>
          <p:cNvSpPr>
            <a:spLocks noChangeArrowheads="1"/>
          </p:cNvSpPr>
          <p:nvPr/>
        </p:nvSpPr>
        <p:spPr bwMode="auto">
          <a:xfrm>
            <a:off x="4800600" y="1752600"/>
            <a:ext cx="4343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spcAft>
                <a:spcPct val="0"/>
              </a:spcAft>
              <a:buChar char="•"/>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spcAft>
                <a:spcPct val="0"/>
              </a:spcAft>
              <a:buChar char="–"/>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spcAft>
                <a:spcPct val="0"/>
              </a:spcAft>
              <a:buChar char="–"/>
              <a:defRPr>
                <a:solidFill>
                  <a:schemeClr val="tx1"/>
                </a:solidFill>
                <a:latin typeface="Arial" panose="020B0604020202020204" pitchFamily="34" charset="0"/>
                <a:cs typeface="Arial" panose="020B0604020202020204" pitchFamily="34" charset="0"/>
              </a:defRPr>
            </a:lvl4pPr>
            <a:lvl5pPr marL="2057400" indent="-228600" algn="l">
              <a:lnSpc>
                <a:spcPct val="110000"/>
              </a:lnSpc>
              <a:spcBef>
                <a:spcPct val="20000"/>
              </a:spcBef>
              <a:spcAft>
                <a:spcPct val="0"/>
              </a:spcAft>
              <a:buChar char="»"/>
              <a:defRPr>
                <a:solidFill>
                  <a:schemeClr val="tx1"/>
                </a:solidFill>
                <a:latin typeface="Arial" panose="020B0604020202020204" pitchFamily="34" charset="0"/>
                <a:cs typeface="Arial" panose="020B0604020202020204" pitchFamily="34" charset="0"/>
              </a:defRPr>
            </a:lvl5pPr>
            <a:lvl6pPr marL="2514600" indent="-228600" fontAlgn="base">
              <a:lnSpc>
                <a:spcPct val="110000"/>
              </a:lnSpc>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fontAlgn="base">
              <a:lnSpc>
                <a:spcPct val="110000"/>
              </a:lnSpc>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fontAlgn="base">
              <a:lnSpc>
                <a:spcPct val="110000"/>
              </a:lnSpc>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fontAlgn="base">
              <a:lnSpc>
                <a:spcPct val="110000"/>
              </a:lnSpc>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buFontTx/>
              <a:buNone/>
            </a:pPr>
            <a:r>
              <a:rPr lang="en-US" altLang="en-US" sz="2000" b="0"/>
              <a:t>Hybridizer: R. Schreiner, Oregon</a:t>
            </a:r>
          </a:p>
          <a:p>
            <a:pPr>
              <a:buFontTx/>
              <a:buNone/>
            </a:pPr>
            <a:r>
              <a:rPr lang="en-US" altLang="en-US" sz="2000" b="0"/>
              <a:t>TB-M-37"; R. 1988. </a:t>
            </a:r>
          </a:p>
          <a:p>
            <a:pPr>
              <a:buFontTx/>
              <a:buNone/>
            </a:pPr>
            <a:r>
              <a:rPr lang="en-US" altLang="en-US" sz="2000"/>
              <a:t>Honky Tonk Blues</a:t>
            </a:r>
            <a:r>
              <a:rPr lang="en-US" altLang="en-US" sz="2000" b="0"/>
              <a:t> has standards that are a deeper blue than the falls.  This iris is often used in the quest of reverse amoenas such as the 2004 DM winner </a:t>
            </a:r>
            <a:r>
              <a:rPr lang="en-US" altLang="en-US" sz="2000"/>
              <a:t>Crowned Heads</a:t>
            </a:r>
            <a:r>
              <a:rPr lang="en-US" altLang="en-US" sz="2000" b="0"/>
              <a:t>.</a:t>
            </a:r>
          </a:p>
        </p:txBody>
      </p:sp>
      <p:grpSp>
        <p:nvGrpSpPr>
          <p:cNvPr id="189451" name="Group 11"/>
          <p:cNvGrpSpPr>
            <a:grpSpLocks/>
          </p:cNvGrpSpPr>
          <p:nvPr/>
        </p:nvGrpSpPr>
        <p:grpSpPr bwMode="auto">
          <a:xfrm>
            <a:off x="0" y="0"/>
            <a:ext cx="1600200" cy="1498600"/>
            <a:chOff x="1632" y="1872"/>
            <a:chExt cx="2112" cy="1976"/>
          </a:xfrm>
        </p:grpSpPr>
        <p:grpSp>
          <p:nvGrpSpPr>
            <p:cNvPr id="189452" name="Group 12"/>
            <p:cNvGrpSpPr>
              <a:grpSpLocks/>
            </p:cNvGrpSpPr>
            <p:nvPr/>
          </p:nvGrpSpPr>
          <p:grpSpPr bwMode="auto">
            <a:xfrm>
              <a:off x="1872" y="1920"/>
              <a:ext cx="1872" cy="1824"/>
              <a:chOff x="1056" y="1824"/>
              <a:chExt cx="1872" cy="1824"/>
            </a:xfrm>
          </p:grpSpPr>
          <p:sp>
            <p:nvSpPr>
              <p:cNvPr id="189453" name="Oval 13"/>
              <p:cNvSpPr>
                <a:spLocks noChangeArrowheads="1"/>
              </p:cNvSpPr>
              <p:nvPr/>
            </p:nvSpPr>
            <p:spPr bwMode="auto">
              <a:xfrm>
                <a:off x="1104" y="1824"/>
                <a:ext cx="1824" cy="1824"/>
              </a:xfrm>
              <a:prstGeom prst="ellipse">
                <a:avLst/>
              </a:prstGeom>
              <a:gradFill rotWithShape="1">
                <a:gsLst>
                  <a:gs pos="0">
                    <a:srgbClr val="777777"/>
                  </a:gs>
                  <a:gs pos="50000">
                    <a:srgbClr val="777777">
                      <a:gamma/>
                      <a:shade val="46275"/>
                      <a:invGamma/>
                    </a:srgbClr>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89454" name="Oval 14"/>
              <p:cNvSpPr>
                <a:spLocks noChangeArrowheads="1"/>
              </p:cNvSpPr>
              <p:nvPr/>
            </p:nvSpPr>
            <p:spPr bwMode="auto">
              <a:xfrm>
                <a:off x="1056" y="1824"/>
                <a:ext cx="1824" cy="1824"/>
              </a:xfrm>
              <a:prstGeom prst="ellipse">
                <a:avLst/>
              </a:prstGeom>
              <a:gradFill rotWithShape="1">
                <a:gsLst>
                  <a:gs pos="0">
                    <a:srgbClr val="777777"/>
                  </a:gs>
                  <a:gs pos="50000">
                    <a:schemeClr val="bg1"/>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pic>
          <p:nvPicPr>
            <p:cNvPr id="189455" name="Picture 15" descr="Dykes">
              <a:hlinkClick r:id="" action="ppaction://macro?name=PullFlower"/>
            </p:cNvPr>
            <p:cNvPicPr>
              <a:picLocks noChangeAspect="1" noChangeArrowheads="1"/>
            </p:cNvPicPr>
            <p:nvPr/>
          </p:nvPicPr>
          <p:blipFill>
            <a:blip r:embed="rId3" cstate="screen">
              <a:extLst>
                <a:ext uri="{28A0092B-C50C-407E-A947-70E740481C1C}">
                  <a14:useLocalDpi xmlns:a14="http://schemas.microsoft.com/office/drawing/2010/main"/>
                </a:ext>
              </a:extLst>
            </a:blip>
            <a:srcRect l="14815" r="11111"/>
            <a:stretch>
              <a:fillRect/>
            </a:stretch>
          </p:blipFill>
          <p:spPr bwMode="auto">
            <a:xfrm>
              <a:off x="1632" y="1872"/>
              <a:ext cx="1920" cy="1976"/>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93441" dir="1391915" algn="ctr" rotWithShape="0">
                      <a:schemeClr val="tx1">
                        <a:alpha val="50000"/>
                      </a:schemeClr>
                    </a:outerShdw>
                  </a:effectLst>
                </a14:hiddenEffects>
              </a:ext>
            </a:extLst>
          </p:spPr>
        </p:pic>
      </p:grpSp>
      <p:sp>
        <p:nvSpPr>
          <p:cNvPr id="189458" name="AutoShape 18" descr="Oak">
            <a:hlinkClick r:id="rId4" action="ppaction://hlinksldjump"/>
          </p:cNvPr>
          <p:cNvSpPr>
            <a:spLocks noChangeArrowheads="1"/>
          </p:cNvSpPr>
          <p:nvPr/>
        </p:nvSpPr>
        <p:spPr bwMode="auto">
          <a:xfrm>
            <a:off x="7086600" y="6269038"/>
            <a:ext cx="2057400" cy="588962"/>
          </a:xfrm>
          <a:prstGeom prst="bevel">
            <a:avLst>
              <a:gd name="adj" fmla="val 12500"/>
            </a:avLst>
          </a:prstGeom>
          <a:blipFill dpi="0" rotWithShape="1">
            <a:blip r:embed="rId5"/>
            <a:srcRect/>
            <a:tile tx="0" ty="0" sx="100000" sy="100000" flip="none" algn="tl"/>
          </a:blip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eaLnBrk="0" hangingPunct="0">
              <a:spcAft>
                <a:spcPct val="0"/>
              </a:spcAft>
            </a:pPr>
            <a:r>
              <a:rPr lang="en-US" altLang="en-US" sz="2400" b="0">
                <a:solidFill>
                  <a:srgbClr val="663300"/>
                </a:solidFill>
                <a:latin typeface="Arial Black" panose="020B0A04020102020204" pitchFamily="34" charset="0"/>
              </a:rPr>
              <a:t>Dykes List</a:t>
            </a:r>
          </a:p>
        </p:txBody>
      </p:sp>
      <p:pic>
        <p:nvPicPr>
          <p:cNvPr id="2" name="Picture 1"/>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42084" y="1865180"/>
            <a:ext cx="4463313" cy="3965840"/>
          </a:xfrm>
          <a:prstGeom prst="rect">
            <a:avLst/>
          </a:prstGeom>
          <a:ln w="34925">
            <a:solidFill>
              <a:srgbClr val="996600"/>
            </a:solidFill>
          </a:ln>
        </p:spPr>
      </p:pic>
    </p:spTree>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altLang="en-US"/>
              <a:t>American Iris Society</a:t>
            </a:r>
          </a:p>
        </p:txBody>
      </p:sp>
      <p:sp>
        <p:nvSpPr>
          <p:cNvPr id="15362" name="title"/>
          <p:cNvSpPr>
            <a:spLocks noGrp="1" noChangeArrowheads="1"/>
          </p:cNvSpPr>
          <p:nvPr>
            <p:ph type="title"/>
          </p:nvPr>
        </p:nvSpPr>
        <p:spPr>
          <a:xfrm>
            <a:off x="1531938" y="0"/>
            <a:ext cx="6985000" cy="1143000"/>
          </a:xfrm>
        </p:spPr>
        <p:txBody>
          <a:bodyPr/>
          <a:lstStyle/>
          <a:p>
            <a:r>
              <a:rPr lang="en-US" altLang="en-US"/>
              <a:t>Silverado</a:t>
            </a:r>
            <a:r>
              <a:rPr lang="en-US" altLang="en-US" sz="4000"/>
              <a:t> 1994</a:t>
            </a:r>
          </a:p>
        </p:txBody>
      </p:sp>
      <p:sp>
        <p:nvSpPr>
          <p:cNvPr id="15363" name="Rectangle 3"/>
          <p:cNvSpPr>
            <a:spLocks noGrp="1" noChangeArrowheads="1"/>
          </p:cNvSpPr>
          <p:nvPr>
            <p:ph type="body" idx="1"/>
          </p:nvPr>
        </p:nvSpPr>
        <p:spPr>
          <a:xfrm>
            <a:off x="5410200" y="1676400"/>
            <a:ext cx="3733800" cy="4525963"/>
          </a:xfrm>
        </p:spPr>
        <p:txBody>
          <a:bodyPr/>
          <a:lstStyle/>
          <a:p>
            <a:pPr>
              <a:buFontTx/>
              <a:buNone/>
            </a:pPr>
            <a:r>
              <a:rPr lang="en-US" altLang="en-US"/>
              <a:t> </a:t>
            </a:r>
          </a:p>
        </p:txBody>
      </p:sp>
      <p:sp>
        <p:nvSpPr>
          <p:cNvPr id="15371" name="Rectangle 11"/>
          <p:cNvSpPr>
            <a:spLocks noChangeArrowheads="1"/>
          </p:cNvSpPr>
          <p:nvPr/>
        </p:nvSpPr>
        <p:spPr bwMode="auto">
          <a:xfrm>
            <a:off x="4724400" y="1295400"/>
            <a:ext cx="4419600" cy="498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spcAft>
                <a:spcPct val="0"/>
              </a:spcAft>
              <a:buChar char="•"/>
              <a:defRPr sz="2800">
                <a:solidFill>
                  <a:schemeClr val="tx1"/>
                </a:solidFill>
                <a:latin typeface="Arial" panose="020B0604020202020204" pitchFamily="34" charset="0"/>
                <a:cs typeface="Arial" panose="020B0604020202020204" pitchFamily="34" charset="0"/>
              </a:defRPr>
            </a:lvl1pPr>
            <a:lvl2pPr marL="742950" indent="-285750" algn="l">
              <a:spcBef>
                <a:spcPct val="20000"/>
              </a:spcBef>
              <a:spcAft>
                <a:spcPct val="0"/>
              </a:spcAft>
              <a:buChar char="–"/>
              <a:defRPr sz="2400">
                <a:solidFill>
                  <a:schemeClr val="tx1"/>
                </a:solidFill>
                <a:latin typeface="Arial" panose="020B0604020202020204" pitchFamily="34" charset="0"/>
                <a:cs typeface="Arial" panose="020B0604020202020204" pitchFamily="34" charset="0"/>
              </a:defRPr>
            </a:lvl2pPr>
            <a:lvl3pPr marL="1143000" indent="-228600" algn="l">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3pPr>
            <a:lvl4pPr marL="1600200" indent="-228600" algn="l">
              <a:spcBef>
                <a:spcPct val="20000"/>
              </a:spcBef>
              <a:spcAft>
                <a:spcPct val="0"/>
              </a:spcAft>
              <a:buChar char="–"/>
              <a:defRPr>
                <a:solidFill>
                  <a:schemeClr val="tx1"/>
                </a:solidFill>
                <a:latin typeface="Arial" panose="020B0604020202020204" pitchFamily="34" charset="0"/>
                <a:cs typeface="Arial" panose="020B0604020202020204" pitchFamily="34" charset="0"/>
              </a:defRPr>
            </a:lvl4pPr>
            <a:lvl5pPr marL="2057400" indent="-228600" algn="l">
              <a:lnSpc>
                <a:spcPct val="110000"/>
              </a:lnSpc>
              <a:spcBef>
                <a:spcPct val="20000"/>
              </a:spcBef>
              <a:spcAft>
                <a:spcPct val="0"/>
              </a:spcAft>
              <a:buChar char="»"/>
              <a:defRPr>
                <a:solidFill>
                  <a:schemeClr val="tx1"/>
                </a:solidFill>
                <a:latin typeface="Arial" panose="020B0604020202020204" pitchFamily="34" charset="0"/>
                <a:cs typeface="Arial" panose="020B0604020202020204" pitchFamily="34" charset="0"/>
              </a:defRPr>
            </a:lvl5pPr>
            <a:lvl6pPr marL="2514600" indent="-228600" fontAlgn="base">
              <a:lnSpc>
                <a:spcPct val="110000"/>
              </a:lnSpc>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fontAlgn="base">
              <a:lnSpc>
                <a:spcPct val="110000"/>
              </a:lnSpc>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fontAlgn="base">
              <a:lnSpc>
                <a:spcPct val="110000"/>
              </a:lnSpc>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fontAlgn="base">
              <a:lnSpc>
                <a:spcPct val="110000"/>
              </a:lnSpc>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buFontTx/>
              <a:buNone/>
            </a:pPr>
            <a:r>
              <a:rPr lang="en-US" altLang="en-US" sz="2000" b="0"/>
              <a:t>Hybridizer: Schreiner's, Oregon</a:t>
            </a:r>
          </a:p>
          <a:p>
            <a:pPr>
              <a:buFontTx/>
              <a:buNone/>
            </a:pPr>
            <a:r>
              <a:rPr lang="en-US" altLang="en-US" sz="2000" b="0"/>
              <a:t>TB-M-38“; R. 1987 </a:t>
            </a:r>
          </a:p>
          <a:p>
            <a:pPr>
              <a:buFontTx/>
              <a:buNone/>
            </a:pPr>
            <a:r>
              <a:rPr lang="en-US" altLang="en-US" sz="2000" b="0"/>
              <a:t>Schreiners is the largest national retail grower of Iris with 200 acres of growing fields and 10 viewing acres open to the public. Schreiner's Iris Gardens sells over 3.5 million rhizomes annually, primarily from national and international catalog mail orders, and employs a crew of 150 during the shipping and planting season. </a:t>
            </a:r>
          </a:p>
        </p:txBody>
      </p:sp>
      <p:grpSp>
        <p:nvGrpSpPr>
          <p:cNvPr id="15378" name="Group 18"/>
          <p:cNvGrpSpPr>
            <a:grpSpLocks/>
          </p:cNvGrpSpPr>
          <p:nvPr/>
        </p:nvGrpSpPr>
        <p:grpSpPr bwMode="auto">
          <a:xfrm>
            <a:off x="0" y="0"/>
            <a:ext cx="1600200" cy="1498600"/>
            <a:chOff x="1632" y="1872"/>
            <a:chExt cx="2112" cy="1976"/>
          </a:xfrm>
        </p:grpSpPr>
        <p:grpSp>
          <p:nvGrpSpPr>
            <p:cNvPr id="15379" name="Group 19"/>
            <p:cNvGrpSpPr>
              <a:grpSpLocks/>
            </p:cNvGrpSpPr>
            <p:nvPr/>
          </p:nvGrpSpPr>
          <p:grpSpPr bwMode="auto">
            <a:xfrm>
              <a:off x="1872" y="1920"/>
              <a:ext cx="1872" cy="1824"/>
              <a:chOff x="1056" y="1824"/>
              <a:chExt cx="1872" cy="1824"/>
            </a:xfrm>
          </p:grpSpPr>
          <p:sp>
            <p:nvSpPr>
              <p:cNvPr id="15380" name="Oval 20"/>
              <p:cNvSpPr>
                <a:spLocks noChangeArrowheads="1"/>
              </p:cNvSpPr>
              <p:nvPr/>
            </p:nvSpPr>
            <p:spPr bwMode="auto">
              <a:xfrm>
                <a:off x="1104" y="1824"/>
                <a:ext cx="1824" cy="1824"/>
              </a:xfrm>
              <a:prstGeom prst="ellipse">
                <a:avLst/>
              </a:prstGeom>
              <a:gradFill rotWithShape="1">
                <a:gsLst>
                  <a:gs pos="0">
                    <a:srgbClr val="777777"/>
                  </a:gs>
                  <a:gs pos="50000">
                    <a:srgbClr val="777777">
                      <a:gamma/>
                      <a:shade val="46275"/>
                      <a:invGamma/>
                    </a:srgbClr>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5381" name="Oval 21"/>
              <p:cNvSpPr>
                <a:spLocks noChangeArrowheads="1"/>
              </p:cNvSpPr>
              <p:nvPr/>
            </p:nvSpPr>
            <p:spPr bwMode="auto">
              <a:xfrm>
                <a:off x="1056" y="1824"/>
                <a:ext cx="1824" cy="1824"/>
              </a:xfrm>
              <a:prstGeom prst="ellipse">
                <a:avLst/>
              </a:prstGeom>
              <a:gradFill rotWithShape="1">
                <a:gsLst>
                  <a:gs pos="0">
                    <a:srgbClr val="777777"/>
                  </a:gs>
                  <a:gs pos="50000">
                    <a:schemeClr val="bg1"/>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pic>
          <p:nvPicPr>
            <p:cNvPr id="15382" name="Picture 22" descr="Dykes">
              <a:hlinkClick r:id="" action="ppaction://macro?name=PullFlower"/>
            </p:cNvPr>
            <p:cNvPicPr>
              <a:picLocks noChangeAspect="1" noChangeArrowheads="1"/>
            </p:cNvPicPr>
            <p:nvPr/>
          </p:nvPicPr>
          <p:blipFill>
            <a:blip r:embed="rId3" cstate="screen">
              <a:extLst>
                <a:ext uri="{28A0092B-C50C-407E-A947-70E740481C1C}">
                  <a14:useLocalDpi xmlns:a14="http://schemas.microsoft.com/office/drawing/2010/main"/>
                </a:ext>
              </a:extLst>
            </a:blip>
            <a:srcRect l="14815" r="11111"/>
            <a:stretch>
              <a:fillRect/>
            </a:stretch>
          </p:blipFill>
          <p:spPr bwMode="auto">
            <a:xfrm>
              <a:off x="1632" y="1872"/>
              <a:ext cx="1920" cy="1976"/>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93441" dir="1391915" algn="ctr" rotWithShape="0">
                      <a:schemeClr val="tx1">
                        <a:alpha val="50000"/>
                      </a:schemeClr>
                    </a:outerShdw>
                  </a:effectLst>
                </a14:hiddenEffects>
              </a:ext>
            </a:extLst>
          </p:spPr>
        </p:pic>
      </p:grpSp>
      <p:sp>
        <p:nvSpPr>
          <p:cNvPr id="15385" name="AutoShape 25" descr="Oak">
            <a:hlinkClick r:id="rId4" action="ppaction://hlinksldjump"/>
          </p:cNvPr>
          <p:cNvSpPr>
            <a:spLocks noChangeArrowheads="1"/>
          </p:cNvSpPr>
          <p:nvPr/>
        </p:nvSpPr>
        <p:spPr bwMode="auto">
          <a:xfrm>
            <a:off x="7086600" y="6269038"/>
            <a:ext cx="2057400" cy="588962"/>
          </a:xfrm>
          <a:prstGeom prst="bevel">
            <a:avLst>
              <a:gd name="adj" fmla="val 12500"/>
            </a:avLst>
          </a:prstGeom>
          <a:blipFill dpi="0" rotWithShape="1">
            <a:blip r:embed="rId5"/>
            <a:srcRect/>
            <a:tile tx="0" ty="0" sx="100000" sy="100000" flip="none" algn="tl"/>
          </a:blip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eaLnBrk="0" hangingPunct="0">
              <a:spcAft>
                <a:spcPct val="0"/>
              </a:spcAft>
            </a:pPr>
            <a:r>
              <a:rPr lang="en-US" altLang="en-US" sz="2400" b="0">
                <a:solidFill>
                  <a:srgbClr val="663300"/>
                </a:solidFill>
                <a:latin typeface="Arial Black" panose="020B0A04020102020204" pitchFamily="34" charset="0"/>
              </a:rPr>
              <a:t>Dykes List</a:t>
            </a:r>
          </a:p>
        </p:txBody>
      </p:sp>
      <p:pic>
        <p:nvPicPr>
          <p:cNvPr id="2" name="Picture 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8296" y="1843881"/>
            <a:ext cx="4191000" cy="4191000"/>
          </a:xfrm>
          <a:prstGeom prst="rect">
            <a:avLst/>
          </a:prstGeom>
          <a:solidFill>
            <a:srgbClr val="996600"/>
          </a:solidFill>
          <a:ln w="34925">
            <a:solidFill>
              <a:srgbClr val="996600"/>
            </a:solidFill>
          </a:ln>
        </p:spPr>
      </p:pic>
    </p:spTree>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altLang="en-US"/>
              <a:t>American Iris Society</a:t>
            </a:r>
          </a:p>
        </p:txBody>
      </p:sp>
      <p:sp>
        <p:nvSpPr>
          <p:cNvPr id="179202" name="title"/>
          <p:cNvSpPr>
            <a:spLocks noGrp="1" noChangeArrowheads="1"/>
          </p:cNvSpPr>
          <p:nvPr>
            <p:ph type="title"/>
          </p:nvPr>
        </p:nvSpPr>
        <p:spPr>
          <a:xfrm>
            <a:off x="2162175" y="0"/>
            <a:ext cx="6981825" cy="1143000"/>
          </a:xfrm>
        </p:spPr>
        <p:txBody>
          <a:bodyPr/>
          <a:lstStyle/>
          <a:p>
            <a:r>
              <a:rPr lang="en-US" altLang="en-US"/>
              <a:t>Edith Wolford 1993</a:t>
            </a:r>
          </a:p>
        </p:txBody>
      </p:sp>
      <p:sp>
        <p:nvSpPr>
          <p:cNvPr id="179203" name="Rectangle 3"/>
          <p:cNvSpPr>
            <a:spLocks noGrp="1" noChangeArrowheads="1"/>
          </p:cNvSpPr>
          <p:nvPr>
            <p:ph type="body" idx="1"/>
          </p:nvPr>
        </p:nvSpPr>
        <p:spPr>
          <a:xfrm>
            <a:off x="5410200" y="1676400"/>
            <a:ext cx="3733800" cy="4525963"/>
          </a:xfrm>
        </p:spPr>
        <p:txBody>
          <a:bodyPr/>
          <a:lstStyle/>
          <a:p>
            <a:pPr>
              <a:buFontTx/>
              <a:buNone/>
            </a:pPr>
            <a:r>
              <a:rPr lang="en-US" altLang="en-US"/>
              <a:t> </a:t>
            </a:r>
          </a:p>
        </p:txBody>
      </p:sp>
      <p:sp>
        <p:nvSpPr>
          <p:cNvPr id="179204" name="Rectangle 4"/>
          <p:cNvSpPr>
            <a:spLocks noChangeArrowheads="1"/>
          </p:cNvSpPr>
          <p:nvPr/>
        </p:nvSpPr>
        <p:spPr bwMode="auto">
          <a:xfrm>
            <a:off x="4343400" y="1371600"/>
            <a:ext cx="4800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spcAft>
                <a:spcPct val="0"/>
              </a:spcAft>
              <a:buChar char="•"/>
              <a:defRPr sz="3200">
                <a:solidFill>
                  <a:schemeClr val="tx1"/>
                </a:solidFill>
                <a:latin typeface="Arial" panose="020B0604020202020204" pitchFamily="34" charset="0"/>
                <a:cs typeface="Arial" panose="020B0604020202020204" pitchFamily="34" charset="0"/>
              </a:defRPr>
            </a:lvl1pPr>
            <a:lvl2pPr marL="742950" indent="-285750" algn="l">
              <a:spcBef>
                <a:spcPct val="20000"/>
              </a:spcBef>
              <a:spcAft>
                <a:spcPct val="0"/>
              </a:spcAft>
              <a:buChar char="–"/>
              <a:defRPr sz="2800">
                <a:solidFill>
                  <a:schemeClr val="tx1"/>
                </a:solidFill>
                <a:latin typeface="Arial" panose="020B0604020202020204" pitchFamily="34" charset="0"/>
                <a:cs typeface="Arial" panose="020B0604020202020204" pitchFamily="34" charset="0"/>
              </a:defRPr>
            </a:lvl2pPr>
            <a:lvl3pPr marL="1143000" indent="-228600" algn="l">
              <a:spcBef>
                <a:spcPct val="20000"/>
              </a:spcBef>
              <a:spcAft>
                <a:spcPct val="0"/>
              </a:spcAft>
              <a:buChar char="•"/>
              <a:defRPr sz="2400">
                <a:solidFill>
                  <a:schemeClr val="tx1"/>
                </a:solidFill>
                <a:latin typeface="Arial" panose="020B0604020202020204" pitchFamily="34" charset="0"/>
                <a:cs typeface="Arial" panose="020B0604020202020204" pitchFamily="34" charset="0"/>
              </a:defRPr>
            </a:lvl3pPr>
            <a:lvl4pPr marL="1600200" indent="-228600" algn="l">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4pPr>
            <a:lvl5pPr marL="2057400" indent="-228600" algn="l">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5pPr>
            <a:lvl6pPr marL="25146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en-US" altLang="en-US" sz="2000" b="0" dirty="0"/>
              <a:t>Hybridizer: Ben Hagar; California</a:t>
            </a:r>
          </a:p>
          <a:p>
            <a:pPr>
              <a:buFontTx/>
              <a:buNone/>
            </a:pPr>
            <a:r>
              <a:rPr lang="en-US" altLang="en-US" sz="2000" b="0" dirty="0"/>
              <a:t>TB-M;</a:t>
            </a:r>
          </a:p>
          <a:p>
            <a:pPr>
              <a:buFontTx/>
              <a:buNone/>
            </a:pPr>
            <a:r>
              <a:rPr lang="en-US" altLang="en-US" sz="2000" b="0" dirty="0"/>
              <a:t>  Ben was an all-around </a:t>
            </a:r>
            <a:r>
              <a:rPr lang="en-US" altLang="en-US" sz="2000" b="0" dirty="0" err="1"/>
              <a:t>irisarian</a:t>
            </a:r>
            <a:r>
              <a:rPr lang="en-US" altLang="en-US" sz="2000" b="0" dirty="0"/>
              <a:t> and worked on other types of irises other than </a:t>
            </a:r>
            <a:r>
              <a:rPr lang="en-US" altLang="en-US" sz="2000" b="0" dirty="0" err="1"/>
              <a:t>TBs.</a:t>
            </a:r>
            <a:r>
              <a:rPr lang="en-US" altLang="en-US" sz="2000" b="0" dirty="0"/>
              <a:t>   Ben has won about every medal the AIS has to offer including this 3</a:t>
            </a:r>
            <a:r>
              <a:rPr lang="en-US" altLang="en-US" sz="2000" b="0" baseline="30000" dirty="0"/>
              <a:t>rd</a:t>
            </a:r>
            <a:r>
              <a:rPr lang="en-US" altLang="en-US" sz="2000" b="0" dirty="0"/>
              <a:t> Dykes medal for </a:t>
            </a:r>
            <a:r>
              <a:rPr lang="en-US" altLang="en-US" sz="2000" dirty="0"/>
              <a:t>Edith Wolford</a:t>
            </a:r>
            <a:r>
              <a:rPr lang="en-US" altLang="en-US" sz="2000" b="0" dirty="0"/>
              <a:t>.  A listing of all his awards would probably take several slides.   By his death in 1999, he had made more than 6700 crosses.  He had a saying, half in jest, that if it stood still long enough, he would pollinate it!</a:t>
            </a:r>
          </a:p>
        </p:txBody>
      </p:sp>
      <p:grpSp>
        <p:nvGrpSpPr>
          <p:cNvPr id="179211" name="Group 11"/>
          <p:cNvGrpSpPr>
            <a:grpSpLocks/>
          </p:cNvGrpSpPr>
          <p:nvPr/>
        </p:nvGrpSpPr>
        <p:grpSpPr bwMode="auto">
          <a:xfrm>
            <a:off x="0" y="0"/>
            <a:ext cx="1600200" cy="1498600"/>
            <a:chOff x="1632" y="1872"/>
            <a:chExt cx="2112" cy="1976"/>
          </a:xfrm>
        </p:grpSpPr>
        <p:grpSp>
          <p:nvGrpSpPr>
            <p:cNvPr id="179212" name="Group 12"/>
            <p:cNvGrpSpPr>
              <a:grpSpLocks/>
            </p:cNvGrpSpPr>
            <p:nvPr/>
          </p:nvGrpSpPr>
          <p:grpSpPr bwMode="auto">
            <a:xfrm>
              <a:off x="1872" y="1920"/>
              <a:ext cx="1872" cy="1824"/>
              <a:chOff x="1056" y="1824"/>
              <a:chExt cx="1872" cy="1824"/>
            </a:xfrm>
          </p:grpSpPr>
          <p:sp>
            <p:nvSpPr>
              <p:cNvPr id="179213" name="Oval 13"/>
              <p:cNvSpPr>
                <a:spLocks noChangeArrowheads="1"/>
              </p:cNvSpPr>
              <p:nvPr/>
            </p:nvSpPr>
            <p:spPr bwMode="auto">
              <a:xfrm>
                <a:off x="1104" y="1824"/>
                <a:ext cx="1824" cy="1824"/>
              </a:xfrm>
              <a:prstGeom prst="ellipse">
                <a:avLst/>
              </a:prstGeom>
              <a:gradFill rotWithShape="1">
                <a:gsLst>
                  <a:gs pos="0">
                    <a:srgbClr val="777777"/>
                  </a:gs>
                  <a:gs pos="50000">
                    <a:srgbClr val="777777">
                      <a:gamma/>
                      <a:shade val="46275"/>
                      <a:invGamma/>
                    </a:srgbClr>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79214" name="Oval 14"/>
              <p:cNvSpPr>
                <a:spLocks noChangeArrowheads="1"/>
              </p:cNvSpPr>
              <p:nvPr/>
            </p:nvSpPr>
            <p:spPr bwMode="auto">
              <a:xfrm>
                <a:off x="1056" y="1824"/>
                <a:ext cx="1824" cy="1824"/>
              </a:xfrm>
              <a:prstGeom prst="ellipse">
                <a:avLst/>
              </a:prstGeom>
              <a:gradFill rotWithShape="1">
                <a:gsLst>
                  <a:gs pos="0">
                    <a:srgbClr val="777777"/>
                  </a:gs>
                  <a:gs pos="50000">
                    <a:schemeClr val="bg1"/>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pic>
          <p:nvPicPr>
            <p:cNvPr id="179215" name="Picture 15" descr="Dykes">
              <a:hlinkClick r:id="" action="ppaction://macro?name=PullFlower"/>
            </p:cNvPr>
            <p:cNvPicPr>
              <a:picLocks noChangeAspect="1" noChangeArrowheads="1"/>
            </p:cNvPicPr>
            <p:nvPr/>
          </p:nvPicPr>
          <p:blipFill>
            <a:blip r:embed="rId3" cstate="screen">
              <a:extLst>
                <a:ext uri="{28A0092B-C50C-407E-A947-70E740481C1C}">
                  <a14:useLocalDpi xmlns:a14="http://schemas.microsoft.com/office/drawing/2010/main"/>
                </a:ext>
              </a:extLst>
            </a:blip>
            <a:srcRect l="14815" r="11111"/>
            <a:stretch>
              <a:fillRect/>
            </a:stretch>
          </p:blipFill>
          <p:spPr bwMode="auto">
            <a:xfrm>
              <a:off x="1632" y="1872"/>
              <a:ext cx="1920" cy="1976"/>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93441" dir="1391915" algn="ctr" rotWithShape="0">
                      <a:schemeClr val="tx1">
                        <a:alpha val="50000"/>
                      </a:schemeClr>
                    </a:outerShdw>
                  </a:effectLst>
                </a14:hiddenEffects>
              </a:ext>
            </a:extLst>
          </p:spPr>
        </p:pic>
      </p:grpSp>
      <p:sp>
        <p:nvSpPr>
          <p:cNvPr id="179218" name="AutoShape 18" descr="Oak">
            <a:hlinkClick r:id="rId4" action="ppaction://hlinksldjump"/>
          </p:cNvPr>
          <p:cNvSpPr>
            <a:spLocks noChangeArrowheads="1"/>
          </p:cNvSpPr>
          <p:nvPr/>
        </p:nvSpPr>
        <p:spPr bwMode="auto">
          <a:xfrm>
            <a:off x="7086600" y="6269038"/>
            <a:ext cx="2057400" cy="588962"/>
          </a:xfrm>
          <a:prstGeom prst="bevel">
            <a:avLst>
              <a:gd name="adj" fmla="val 12500"/>
            </a:avLst>
          </a:prstGeom>
          <a:blipFill dpi="0" rotWithShape="1">
            <a:blip r:embed="rId5"/>
            <a:srcRect/>
            <a:tile tx="0" ty="0" sx="100000" sy="100000" flip="none" algn="tl"/>
          </a:blip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eaLnBrk="0" hangingPunct="0">
              <a:spcAft>
                <a:spcPct val="0"/>
              </a:spcAft>
            </a:pPr>
            <a:r>
              <a:rPr lang="en-US" altLang="en-US" sz="2400" b="0">
                <a:solidFill>
                  <a:srgbClr val="663300"/>
                </a:solidFill>
                <a:latin typeface="Arial Black" panose="020B0A04020102020204" pitchFamily="34" charset="0"/>
              </a:rPr>
              <a:t>Dykes List</a:t>
            </a:r>
          </a:p>
        </p:txBody>
      </p:sp>
      <p:pic>
        <p:nvPicPr>
          <p:cNvPr id="2" name="Picture 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5398" y="1523654"/>
            <a:ext cx="3402872" cy="5102189"/>
          </a:xfrm>
          <a:prstGeom prst="rect">
            <a:avLst/>
          </a:prstGeom>
          <a:ln w="34925">
            <a:solidFill>
              <a:srgbClr val="996600"/>
            </a:solidFill>
          </a:ln>
        </p:spPr>
      </p:pic>
    </p:spTree>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altLang="en-US"/>
              <a:t>American Iris Society</a:t>
            </a:r>
          </a:p>
        </p:txBody>
      </p:sp>
      <p:sp>
        <p:nvSpPr>
          <p:cNvPr id="162818" name="title"/>
          <p:cNvSpPr>
            <a:spLocks noGrp="1" noChangeArrowheads="1"/>
          </p:cNvSpPr>
          <p:nvPr>
            <p:ph type="title"/>
          </p:nvPr>
        </p:nvSpPr>
        <p:spPr>
          <a:xfrm>
            <a:off x="2133600" y="0"/>
            <a:ext cx="6750050" cy="1219200"/>
          </a:xfrm>
        </p:spPr>
        <p:txBody>
          <a:bodyPr/>
          <a:lstStyle/>
          <a:p>
            <a:r>
              <a:rPr lang="en-US" altLang="en-US" dirty="0"/>
              <a:t>Dusky Challenger 1992 </a:t>
            </a:r>
          </a:p>
        </p:txBody>
      </p:sp>
      <p:sp>
        <p:nvSpPr>
          <p:cNvPr id="162819" name="Rectangle 3"/>
          <p:cNvSpPr>
            <a:spLocks noGrp="1" noChangeArrowheads="1"/>
          </p:cNvSpPr>
          <p:nvPr>
            <p:ph type="body" idx="1"/>
          </p:nvPr>
        </p:nvSpPr>
        <p:spPr>
          <a:xfrm>
            <a:off x="5410200" y="1676400"/>
            <a:ext cx="3733800" cy="4525963"/>
          </a:xfrm>
        </p:spPr>
        <p:txBody>
          <a:bodyPr/>
          <a:lstStyle/>
          <a:p>
            <a:pPr>
              <a:buFontTx/>
              <a:buNone/>
            </a:pPr>
            <a:r>
              <a:rPr lang="en-US" altLang="en-US"/>
              <a:t> </a:t>
            </a:r>
          </a:p>
        </p:txBody>
      </p:sp>
      <p:sp>
        <p:nvSpPr>
          <p:cNvPr id="162820" name="Rectangle 4"/>
          <p:cNvSpPr>
            <a:spLocks noChangeArrowheads="1"/>
          </p:cNvSpPr>
          <p:nvPr/>
        </p:nvSpPr>
        <p:spPr bwMode="auto">
          <a:xfrm>
            <a:off x="4389438" y="1676400"/>
            <a:ext cx="4754562"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spcAft>
                <a:spcPct val="0"/>
              </a:spcAft>
              <a:buChar char="•"/>
              <a:defRPr sz="3200">
                <a:solidFill>
                  <a:schemeClr val="tx1"/>
                </a:solidFill>
                <a:latin typeface="Arial" panose="020B0604020202020204" pitchFamily="34" charset="0"/>
                <a:cs typeface="Arial" panose="020B0604020202020204" pitchFamily="34" charset="0"/>
              </a:defRPr>
            </a:lvl1pPr>
            <a:lvl2pPr marL="742950" indent="-285750" algn="l">
              <a:spcBef>
                <a:spcPct val="20000"/>
              </a:spcBef>
              <a:spcAft>
                <a:spcPct val="0"/>
              </a:spcAft>
              <a:buChar char="–"/>
              <a:defRPr sz="2800">
                <a:solidFill>
                  <a:schemeClr val="tx1"/>
                </a:solidFill>
                <a:latin typeface="Arial" panose="020B0604020202020204" pitchFamily="34" charset="0"/>
                <a:cs typeface="Arial" panose="020B0604020202020204" pitchFamily="34" charset="0"/>
              </a:defRPr>
            </a:lvl2pPr>
            <a:lvl3pPr marL="1143000" indent="-228600" algn="l">
              <a:spcBef>
                <a:spcPct val="20000"/>
              </a:spcBef>
              <a:spcAft>
                <a:spcPct val="0"/>
              </a:spcAft>
              <a:buChar char="•"/>
              <a:defRPr sz="2400">
                <a:solidFill>
                  <a:schemeClr val="tx1"/>
                </a:solidFill>
                <a:latin typeface="Arial" panose="020B0604020202020204" pitchFamily="34" charset="0"/>
                <a:cs typeface="Arial" panose="020B0604020202020204" pitchFamily="34" charset="0"/>
              </a:defRPr>
            </a:lvl3pPr>
            <a:lvl4pPr marL="1600200" indent="-228600" algn="l">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4pPr>
            <a:lvl5pPr marL="2057400" indent="-228600" algn="l">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5pPr>
            <a:lvl6pPr marL="25146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en-US" altLang="en-US" sz="2000" b="0" dirty="0"/>
              <a:t>Hybridizer: Schreiner's</a:t>
            </a:r>
          </a:p>
          <a:p>
            <a:pPr>
              <a:buFontTx/>
              <a:buNone/>
            </a:pPr>
            <a:r>
              <a:rPr lang="en-US" altLang="en-US" sz="2000" b="0" dirty="0"/>
              <a:t>TB-ML-39”; R. 1986</a:t>
            </a:r>
          </a:p>
          <a:p>
            <a:pPr>
              <a:buFontTx/>
              <a:buNone/>
            </a:pPr>
            <a:r>
              <a:rPr lang="en-US" altLang="en-US" sz="2000" b="0" dirty="0"/>
              <a:t> </a:t>
            </a:r>
            <a:r>
              <a:rPr lang="en-US" altLang="en-US" sz="2000" dirty="0"/>
              <a:t>Dusky Challenger</a:t>
            </a:r>
            <a:r>
              <a:rPr lang="en-US" altLang="en-US" sz="2000" b="0" dirty="0"/>
              <a:t> is probably the most popular iris of modern times.  It has led the AIS popularity poll for over 20 years.  </a:t>
            </a:r>
            <a:r>
              <a:rPr lang="en-US" altLang="en-US" sz="2000" dirty="0"/>
              <a:t>Dusky Challenger’s</a:t>
            </a:r>
            <a:r>
              <a:rPr lang="en-US" altLang="en-US" sz="2000" b="0" dirty="0"/>
              <a:t> large 7 inch flowers are the results of hybridizers breeding for larger flowers for the past 100 years.  Flowers were typically 4-inches long at the turn of the last century.  How big will the flowers be in another 100 years?</a:t>
            </a:r>
          </a:p>
        </p:txBody>
      </p:sp>
      <p:grpSp>
        <p:nvGrpSpPr>
          <p:cNvPr id="162827" name="Group 11"/>
          <p:cNvGrpSpPr>
            <a:grpSpLocks/>
          </p:cNvGrpSpPr>
          <p:nvPr/>
        </p:nvGrpSpPr>
        <p:grpSpPr bwMode="auto">
          <a:xfrm>
            <a:off x="0" y="0"/>
            <a:ext cx="1600200" cy="1498600"/>
            <a:chOff x="1632" y="1872"/>
            <a:chExt cx="2112" cy="1976"/>
          </a:xfrm>
        </p:grpSpPr>
        <p:grpSp>
          <p:nvGrpSpPr>
            <p:cNvPr id="162828" name="Group 12"/>
            <p:cNvGrpSpPr>
              <a:grpSpLocks/>
            </p:cNvGrpSpPr>
            <p:nvPr/>
          </p:nvGrpSpPr>
          <p:grpSpPr bwMode="auto">
            <a:xfrm>
              <a:off x="1872" y="1920"/>
              <a:ext cx="1872" cy="1824"/>
              <a:chOff x="1056" y="1824"/>
              <a:chExt cx="1872" cy="1824"/>
            </a:xfrm>
          </p:grpSpPr>
          <p:sp>
            <p:nvSpPr>
              <p:cNvPr id="162829" name="Oval 13"/>
              <p:cNvSpPr>
                <a:spLocks noChangeArrowheads="1"/>
              </p:cNvSpPr>
              <p:nvPr/>
            </p:nvSpPr>
            <p:spPr bwMode="auto">
              <a:xfrm>
                <a:off x="1104" y="1824"/>
                <a:ext cx="1824" cy="1824"/>
              </a:xfrm>
              <a:prstGeom prst="ellipse">
                <a:avLst/>
              </a:prstGeom>
              <a:gradFill rotWithShape="1">
                <a:gsLst>
                  <a:gs pos="0">
                    <a:srgbClr val="777777"/>
                  </a:gs>
                  <a:gs pos="50000">
                    <a:srgbClr val="777777">
                      <a:gamma/>
                      <a:shade val="46275"/>
                      <a:invGamma/>
                    </a:srgbClr>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62830" name="Oval 14"/>
              <p:cNvSpPr>
                <a:spLocks noChangeArrowheads="1"/>
              </p:cNvSpPr>
              <p:nvPr/>
            </p:nvSpPr>
            <p:spPr bwMode="auto">
              <a:xfrm>
                <a:off x="1056" y="1824"/>
                <a:ext cx="1824" cy="1824"/>
              </a:xfrm>
              <a:prstGeom prst="ellipse">
                <a:avLst/>
              </a:prstGeom>
              <a:gradFill rotWithShape="1">
                <a:gsLst>
                  <a:gs pos="0">
                    <a:srgbClr val="777777"/>
                  </a:gs>
                  <a:gs pos="50000">
                    <a:schemeClr val="bg1"/>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pic>
          <p:nvPicPr>
            <p:cNvPr id="162831" name="Picture 15" descr="Dykes">
              <a:hlinkClick r:id="" action="ppaction://macro?name=PullFlower"/>
            </p:cNvPr>
            <p:cNvPicPr>
              <a:picLocks noChangeAspect="1" noChangeArrowheads="1"/>
            </p:cNvPicPr>
            <p:nvPr/>
          </p:nvPicPr>
          <p:blipFill>
            <a:blip r:embed="rId3" cstate="screen">
              <a:extLst>
                <a:ext uri="{28A0092B-C50C-407E-A947-70E740481C1C}">
                  <a14:useLocalDpi xmlns:a14="http://schemas.microsoft.com/office/drawing/2010/main"/>
                </a:ext>
              </a:extLst>
            </a:blip>
            <a:srcRect l="14815" r="11111"/>
            <a:stretch>
              <a:fillRect/>
            </a:stretch>
          </p:blipFill>
          <p:spPr bwMode="auto">
            <a:xfrm>
              <a:off x="1632" y="1872"/>
              <a:ext cx="1920" cy="1976"/>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93441" dir="1391915" algn="ctr" rotWithShape="0">
                      <a:schemeClr val="tx1">
                        <a:alpha val="50000"/>
                      </a:schemeClr>
                    </a:outerShdw>
                  </a:effectLst>
                </a14:hiddenEffects>
              </a:ext>
            </a:extLst>
          </p:spPr>
        </p:pic>
      </p:grpSp>
      <p:sp>
        <p:nvSpPr>
          <p:cNvPr id="162834" name="AutoShape 18" descr="Oak">
            <a:hlinkClick r:id="rId4" action="ppaction://hlinksldjump"/>
          </p:cNvPr>
          <p:cNvSpPr>
            <a:spLocks noChangeArrowheads="1"/>
          </p:cNvSpPr>
          <p:nvPr/>
        </p:nvSpPr>
        <p:spPr bwMode="auto">
          <a:xfrm>
            <a:off x="7086600" y="6269038"/>
            <a:ext cx="2057400" cy="588962"/>
          </a:xfrm>
          <a:prstGeom prst="bevel">
            <a:avLst>
              <a:gd name="adj" fmla="val 12500"/>
            </a:avLst>
          </a:prstGeom>
          <a:blipFill dpi="0" rotWithShape="1">
            <a:blip r:embed="rId5"/>
            <a:srcRect/>
            <a:tile tx="0" ty="0" sx="100000" sy="100000" flip="none" algn="tl"/>
          </a:blip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eaLnBrk="0" hangingPunct="0">
              <a:spcAft>
                <a:spcPct val="0"/>
              </a:spcAft>
            </a:pPr>
            <a:r>
              <a:rPr lang="en-US" altLang="en-US" sz="2400" b="0">
                <a:solidFill>
                  <a:srgbClr val="663300"/>
                </a:solidFill>
                <a:latin typeface="Arial Black" panose="020B0A04020102020204" pitchFamily="34" charset="0"/>
              </a:rPr>
              <a:t>Dykes List</a:t>
            </a:r>
          </a:p>
        </p:txBody>
      </p:sp>
      <p:pic>
        <p:nvPicPr>
          <p:cNvPr id="2" name="Picture 1"/>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8392" y="2192718"/>
            <a:ext cx="4002608" cy="3750883"/>
          </a:xfrm>
          <a:prstGeom prst="rect">
            <a:avLst/>
          </a:prstGeom>
          <a:ln w="34925">
            <a:solidFill>
              <a:srgbClr val="996600"/>
            </a:solidFill>
          </a:ln>
        </p:spPr>
      </p:pic>
    </p:spTree>
  </p:cSld>
  <p:clrMapOvr>
    <a:masterClrMapping/>
  </p:clrMapOvr>
  <p:transition advClick="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altLang="en-US"/>
              <a:t>American Iris Society</a:t>
            </a:r>
          </a:p>
        </p:txBody>
      </p:sp>
      <p:sp>
        <p:nvSpPr>
          <p:cNvPr id="154626" name="title"/>
          <p:cNvSpPr>
            <a:spLocks noGrp="1" noChangeArrowheads="1"/>
          </p:cNvSpPr>
          <p:nvPr>
            <p:ph type="title"/>
          </p:nvPr>
        </p:nvSpPr>
        <p:spPr>
          <a:xfrm>
            <a:off x="1871663" y="0"/>
            <a:ext cx="6983412" cy="1143000"/>
          </a:xfrm>
        </p:spPr>
        <p:txBody>
          <a:bodyPr/>
          <a:lstStyle/>
          <a:p>
            <a:r>
              <a:rPr lang="en-US" altLang="en-US"/>
              <a:t>Everything Plus 1991</a:t>
            </a:r>
          </a:p>
        </p:txBody>
      </p:sp>
      <p:sp>
        <p:nvSpPr>
          <p:cNvPr id="154627" name="Rectangle 3"/>
          <p:cNvSpPr>
            <a:spLocks noGrp="1" noChangeArrowheads="1"/>
          </p:cNvSpPr>
          <p:nvPr>
            <p:ph type="body" idx="1"/>
          </p:nvPr>
        </p:nvSpPr>
        <p:spPr>
          <a:xfrm>
            <a:off x="5410200" y="1676400"/>
            <a:ext cx="3733800" cy="4525963"/>
          </a:xfrm>
        </p:spPr>
        <p:txBody>
          <a:bodyPr/>
          <a:lstStyle/>
          <a:p>
            <a:pPr>
              <a:buFontTx/>
              <a:buNone/>
            </a:pPr>
            <a:r>
              <a:rPr lang="en-US" altLang="en-US"/>
              <a:t> </a:t>
            </a:r>
          </a:p>
        </p:txBody>
      </p:sp>
      <p:sp>
        <p:nvSpPr>
          <p:cNvPr id="154628" name="Rectangle 4"/>
          <p:cNvSpPr>
            <a:spLocks noChangeArrowheads="1"/>
          </p:cNvSpPr>
          <p:nvPr/>
        </p:nvSpPr>
        <p:spPr bwMode="auto">
          <a:xfrm>
            <a:off x="4572000" y="1600200"/>
            <a:ext cx="45720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spcAft>
                <a:spcPct val="0"/>
              </a:spcAft>
              <a:buChar char="•"/>
              <a:defRPr sz="3200">
                <a:solidFill>
                  <a:schemeClr val="tx1"/>
                </a:solidFill>
                <a:latin typeface="Arial" panose="020B0604020202020204" pitchFamily="34" charset="0"/>
                <a:cs typeface="Arial" panose="020B0604020202020204" pitchFamily="34" charset="0"/>
              </a:defRPr>
            </a:lvl1pPr>
            <a:lvl2pPr marL="742950" indent="-285750" algn="l">
              <a:spcBef>
                <a:spcPct val="20000"/>
              </a:spcBef>
              <a:spcAft>
                <a:spcPct val="0"/>
              </a:spcAft>
              <a:buChar char="–"/>
              <a:defRPr sz="2800">
                <a:solidFill>
                  <a:schemeClr val="tx1"/>
                </a:solidFill>
                <a:latin typeface="Arial" panose="020B0604020202020204" pitchFamily="34" charset="0"/>
                <a:cs typeface="Arial" panose="020B0604020202020204" pitchFamily="34" charset="0"/>
              </a:defRPr>
            </a:lvl2pPr>
            <a:lvl3pPr marL="1143000" indent="-228600" algn="l">
              <a:spcBef>
                <a:spcPct val="20000"/>
              </a:spcBef>
              <a:spcAft>
                <a:spcPct val="0"/>
              </a:spcAft>
              <a:buChar char="•"/>
              <a:defRPr sz="2400">
                <a:solidFill>
                  <a:schemeClr val="tx1"/>
                </a:solidFill>
                <a:latin typeface="Arial" panose="020B0604020202020204" pitchFamily="34" charset="0"/>
                <a:cs typeface="Arial" panose="020B0604020202020204" pitchFamily="34" charset="0"/>
              </a:defRPr>
            </a:lvl3pPr>
            <a:lvl4pPr marL="1600200" indent="-228600" algn="l">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4pPr>
            <a:lvl5pPr marL="2057400" indent="-228600" algn="l">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5pPr>
            <a:lvl6pPr marL="25146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en-US" altLang="en-US" sz="2000" b="0"/>
              <a:t>Hybridizer: Niswonger</a:t>
            </a:r>
          </a:p>
          <a:p>
            <a:pPr>
              <a:buFontTx/>
              <a:buNone/>
            </a:pPr>
            <a:r>
              <a:rPr lang="en-US" altLang="en-US" sz="2000" b="0"/>
              <a:t>TB-M-</a:t>
            </a:r>
          </a:p>
          <a:p>
            <a:pPr>
              <a:buFontTx/>
              <a:buNone/>
            </a:pPr>
            <a:r>
              <a:rPr lang="en-US" altLang="en-US" sz="2000" b="0"/>
              <a:t> Almost all of our modem bearded hybrids are tetraploid, only the MTB's are still largely diploid. An iris that is tetraploid has thicker wider heavier leaves, the flower parts are thicker and larger and because the petals are thicker the color is often deeper and brighter. The plant is not usually much taller but is stiffer and wider.</a:t>
            </a:r>
            <a:br>
              <a:rPr lang="en-US" altLang="en-US" sz="2000" b="0"/>
            </a:br>
            <a:endParaRPr lang="en-US" altLang="en-US" sz="2000" b="0"/>
          </a:p>
        </p:txBody>
      </p:sp>
      <p:grpSp>
        <p:nvGrpSpPr>
          <p:cNvPr id="154640" name="Group 16"/>
          <p:cNvGrpSpPr>
            <a:grpSpLocks/>
          </p:cNvGrpSpPr>
          <p:nvPr/>
        </p:nvGrpSpPr>
        <p:grpSpPr bwMode="auto">
          <a:xfrm>
            <a:off x="0" y="0"/>
            <a:ext cx="1600200" cy="1498600"/>
            <a:chOff x="1632" y="1872"/>
            <a:chExt cx="2112" cy="1976"/>
          </a:xfrm>
        </p:grpSpPr>
        <p:grpSp>
          <p:nvGrpSpPr>
            <p:cNvPr id="154641" name="Group 17"/>
            <p:cNvGrpSpPr>
              <a:grpSpLocks/>
            </p:cNvGrpSpPr>
            <p:nvPr/>
          </p:nvGrpSpPr>
          <p:grpSpPr bwMode="auto">
            <a:xfrm>
              <a:off x="1872" y="1920"/>
              <a:ext cx="1872" cy="1824"/>
              <a:chOff x="1056" y="1824"/>
              <a:chExt cx="1872" cy="1824"/>
            </a:xfrm>
          </p:grpSpPr>
          <p:sp>
            <p:nvSpPr>
              <p:cNvPr id="154642" name="Oval 18"/>
              <p:cNvSpPr>
                <a:spLocks noChangeArrowheads="1"/>
              </p:cNvSpPr>
              <p:nvPr/>
            </p:nvSpPr>
            <p:spPr bwMode="auto">
              <a:xfrm>
                <a:off x="1104" y="1824"/>
                <a:ext cx="1824" cy="1824"/>
              </a:xfrm>
              <a:prstGeom prst="ellipse">
                <a:avLst/>
              </a:prstGeom>
              <a:gradFill rotWithShape="1">
                <a:gsLst>
                  <a:gs pos="0">
                    <a:srgbClr val="777777"/>
                  </a:gs>
                  <a:gs pos="50000">
                    <a:srgbClr val="777777">
                      <a:gamma/>
                      <a:shade val="46275"/>
                      <a:invGamma/>
                    </a:srgbClr>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54643" name="Oval 19"/>
              <p:cNvSpPr>
                <a:spLocks noChangeArrowheads="1"/>
              </p:cNvSpPr>
              <p:nvPr/>
            </p:nvSpPr>
            <p:spPr bwMode="auto">
              <a:xfrm>
                <a:off x="1056" y="1824"/>
                <a:ext cx="1824" cy="1824"/>
              </a:xfrm>
              <a:prstGeom prst="ellipse">
                <a:avLst/>
              </a:prstGeom>
              <a:gradFill rotWithShape="1">
                <a:gsLst>
                  <a:gs pos="0">
                    <a:srgbClr val="777777"/>
                  </a:gs>
                  <a:gs pos="50000">
                    <a:schemeClr val="bg1"/>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pic>
          <p:nvPicPr>
            <p:cNvPr id="154644" name="Picture 20" descr="Dykes">
              <a:hlinkClick r:id="" action="ppaction://macro?name=PullFlower"/>
            </p:cNvPr>
            <p:cNvPicPr>
              <a:picLocks noChangeAspect="1" noChangeArrowheads="1"/>
            </p:cNvPicPr>
            <p:nvPr/>
          </p:nvPicPr>
          <p:blipFill>
            <a:blip r:embed="rId3" cstate="screen">
              <a:extLst>
                <a:ext uri="{28A0092B-C50C-407E-A947-70E740481C1C}">
                  <a14:useLocalDpi xmlns:a14="http://schemas.microsoft.com/office/drawing/2010/main"/>
                </a:ext>
              </a:extLst>
            </a:blip>
            <a:srcRect l="14815" r="11111"/>
            <a:stretch>
              <a:fillRect/>
            </a:stretch>
          </p:blipFill>
          <p:spPr bwMode="auto">
            <a:xfrm>
              <a:off x="1632" y="1872"/>
              <a:ext cx="1920" cy="1976"/>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93441" dir="1391915" algn="ctr" rotWithShape="0">
                      <a:schemeClr val="tx1">
                        <a:alpha val="50000"/>
                      </a:schemeClr>
                    </a:outerShdw>
                  </a:effectLst>
                </a14:hiddenEffects>
              </a:ext>
            </a:extLst>
          </p:spPr>
        </p:pic>
      </p:grpSp>
      <p:sp>
        <p:nvSpPr>
          <p:cNvPr id="154647" name="AutoShape 23" descr="Oak">
            <a:hlinkClick r:id="rId4" action="ppaction://hlinksldjump"/>
          </p:cNvPr>
          <p:cNvSpPr>
            <a:spLocks noChangeArrowheads="1"/>
          </p:cNvSpPr>
          <p:nvPr/>
        </p:nvSpPr>
        <p:spPr bwMode="auto">
          <a:xfrm>
            <a:off x="7086600" y="6269038"/>
            <a:ext cx="2057400" cy="588962"/>
          </a:xfrm>
          <a:prstGeom prst="bevel">
            <a:avLst>
              <a:gd name="adj" fmla="val 12500"/>
            </a:avLst>
          </a:prstGeom>
          <a:blipFill dpi="0" rotWithShape="1">
            <a:blip r:embed="rId5"/>
            <a:srcRect/>
            <a:tile tx="0" ty="0" sx="100000" sy="100000" flip="none" algn="tl"/>
          </a:blip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eaLnBrk="0" hangingPunct="0">
              <a:spcAft>
                <a:spcPct val="0"/>
              </a:spcAft>
            </a:pPr>
            <a:r>
              <a:rPr lang="en-US" altLang="en-US" sz="2400" b="0">
                <a:solidFill>
                  <a:srgbClr val="663300"/>
                </a:solidFill>
                <a:latin typeface="Arial Black" panose="020B0A04020102020204" pitchFamily="34" charset="0"/>
              </a:rPr>
              <a:t>Dykes List</a:t>
            </a:r>
          </a:p>
        </p:txBody>
      </p:sp>
      <p:pic>
        <p:nvPicPr>
          <p:cNvPr id="2" name="Picture 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0652" y="1466068"/>
            <a:ext cx="3877948" cy="5170597"/>
          </a:xfrm>
          <a:prstGeom prst="rect">
            <a:avLst/>
          </a:prstGeom>
          <a:ln w="34925">
            <a:solidFill>
              <a:srgbClr val="996600"/>
            </a:solidFill>
          </a:ln>
        </p:spPr>
      </p:pic>
    </p:spTree>
  </p:cSld>
  <p:clrMapOvr>
    <a:masterClrMapping/>
  </p:clrMapOvr>
  <p:transition advClick="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altLang="en-US"/>
              <a:t>American Iris Society</a:t>
            </a:r>
          </a:p>
        </p:txBody>
      </p:sp>
      <p:sp>
        <p:nvSpPr>
          <p:cNvPr id="156674" name="title"/>
          <p:cNvSpPr>
            <a:spLocks noGrp="1" noChangeArrowheads="1"/>
          </p:cNvSpPr>
          <p:nvPr>
            <p:ph type="title"/>
          </p:nvPr>
        </p:nvSpPr>
        <p:spPr>
          <a:xfrm>
            <a:off x="2162175" y="0"/>
            <a:ext cx="6551613" cy="1143000"/>
          </a:xfrm>
        </p:spPr>
        <p:txBody>
          <a:bodyPr/>
          <a:lstStyle/>
          <a:p>
            <a:r>
              <a:rPr lang="en-US" altLang="en-US"/>
              <a:t>Jesse's Song 1990</a:t>
            </a:r>
          </a:p>
        </p:txBody>
      </p:sp>
      <p:sp>
        <p:nvSpPr>
          <p:cNvPr id="156675" name="Rectangle 3"/>
          <p:cNvSpPr>
            <a:spLocks noGrp="1" noChangeArrowheads="1"/>
          </p:cNvSpPr>
          <p:nvPr>
            <p:ph type="body" idx="1"/>
          </p:nvPr>
        </p:nvSpPr>
        <p:spPr>
          <a:xfrm>
            <a:off x="5410200" y="1676400"/>
            <a:ext cx="3733800" cy="4525963"/>
          </a:xfrm>
        </p:spPr>
        <p:txBody>
          <a:bodyPr/>
          <a:lstStyle/>
          <a:p>
            <a:pPr>
              <a:buFontTx/>
              <a:buNone/>
            </a:pPr>
            <a:r>
              <a:rPr lang="en-US" altLang="en-US"/>
              <a:t> </a:t>
            </a:r>
          </a:p>
        </p:txBody>
      </p:sp>
      <p:sp>
        <p:nvSpPr>
          <p:cNvPr id="156676" name="Rectangle 4"/>
          <p:cNvSpPr>
            <a:spLocks noChangeArrowheads="1"/>
          </p:cNvSpPr>
          <p:nvPr/>
        </p:nvSpPr>
        <p:spPr bwMode="auto">
          <a:xfrm>
            <a:off x="4572000" y="1295400"/>
            <a:ext cx="45720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spcAft>
                <a:spcPct val="0"/>
              </a:spcAft>
              <a:buChar char="•"/>
              <a:defRPr sz="3200">
                <a:solidFill>
                  <a:schemeClr val="tx1"/>
                </a:solidFill>
                <a:latin typeface="Arial" panose="020B0604020202020204" pitchFamily="34" charset="0"/>
                <a:cs typeface="Arial" panose="020B0604020202020204" pitchFamily="34" charset="0"/>
              </a:defRPr>
            </a:lvl1pPr>
            <a:lvl2pPr marL="742950" indent="-285750" algn="l">
              <a:spcBef>
                <a:spcPct val="20000"/>
              </a:spcBef>
              <a:spcAft>
                <a:spcPct val="0"/>
              </a:spcAft>
              <a:buChar char="–"/>
              <a:defRPr sz="2800">
                <a:solidFill>
                  <a:schemeClr val="tx1"/>
                </a:solidFill>
                <a:latin typeface="Arial" panose="020B0604020202020204" pitchFamily="34" charset="0"/>
                <a:cs typeface="Arial" panose="020B0604020202020204" pitchFamily="34" charset="0"/>
              </a:defRPr>
            </a:lvl2pPr>
            <a:lvl3pPr marL="1143000" indent="-228600" algn="l">
              <a:spcBef>
                <a:spcPct val="20000"/>
              </a:spcBef>
              <a:spcAft>
                <a:spcPct val="0"/>
              </a:spcAft>
              <a:buChar char="•"/>
              <a:defRPr sz="2400">
                <a:solidFill>
                  <a:schemeClr val="tx1"/>
                </a:solidFill>
                <a:latin typeface="Arial" panose="020B0604020202020204" pitchFamily="34" charset="0"/>
                <a:cs typeface="Arial" panose="020B0604020202020204" pitchFamily="34" charset="0"/>
              </a:defRPr>
            </a:lvl3pPr>
            <a:lvl4pPr marL="1600200" indent="-228600" algn="l">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4pPr>
            <a:lvl5pPr marL="2057400" indent="-228600" algn="l">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5pPr>
            <a:lvl6pPr marL="25146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en-US" altLang="en-US" sz="2000" b="0"/>
              <a:t>Hybridizer: B. Williamson</a:t>
            </a:r>
          </a:p>
          <a:p>
            <a:pPr>
              <a:buFontTx/>
              <a:buNone/>
            </a:pPr>
            <a:r>
              <a:rPr lang="en-US" altLang="en-US" sz="2000" b="0"/>
              <a:t>TB-M-36; R. 1979</a:t>
            </a:r>
          </a:p>
          <a:p>
            <a:pPr>
              <a:buFontTx/>
              <a:buNone/>
            </a:pPr>
            <a:r>
              <a:rPr lang="en-US" altLang="en-US" sz="2000" b="0"/>
              <a:t>Many of the garden irises at the turn of the century was diploids.   The diploids evolved in northern Europe where the conditions were cold and wet.  While the tetraploids was found in eastern Mediterranean climate which is hotter and drier.  Early hybridizers crossed the diploids with tetraploids and occasionally came up with a hybrid that was fertile.  All modern irises including </a:t>
            </a:r>
            <a:r>
              <a:rPr lang="en-US" altLang="en-US" sz="2000"/>
              <a:t>Jesse’s Song</a:t>
            </a:r>
            <a:r>
              <a:rPr lang="en-US" altLang="en-US" sz="2000" b="0"/>
              <a:t> are descended from these hybrids.</a:t>
            </a:r>
          </a:p>
        </p:txBody>
      </p:sp>
      <p:grpSp>
        <p:nvGrpSpPr>
          <p:cNvPr id="156683" name="Group 11"/>
          <p:cNvGrpSpPr>
            <a:grpSpLocks/>
          </p:cNvGrpSpPr>
          <p:nvPr/>
        </p:nvGrpSpPr>
        <p:grpSpPr bwMode="auto">
          <a:xfrm>
            <a:off x="0" y="0"/>
            <a:ext cx="1600200" cy="1498600"/>
            <a:chOff x="1632" y="1872"/>
            <a:chExt cx="2112" cy="1976"/>
          </a:xfrm>
        </p:grpSpPr>
        <p:grpSp>
          <p:nvGrpSpPr>
            <p:cNvPr id="156684" name="Group 12"/>
            <p:cNvGrpSpPr>
              <a:grpSpLocks/>
            </p:cNvGrpSpPr>
            <p:nvPr/>
          </p:nvGrpSpPr>
          <p:grpSpPr bwMode="auto">
            <a:xfrm>
              <a:off x="1872" y="1920"/>
              <a:ext cx="1872" cy="1824"/>
              <a:chOff x="1056" y="1824"/>
              <a:chExt cx="1872" cy="1824"/>
            </a:xfrm>
          </p:grpSpPr>
          <p:sp>
            <p:nvSpPr>
              <p:cNvPr id="156685" name="Oval 13"/>
              <p:cNvSpPr>
                <a:spLocks noChangeArrowheads="1"/>
              </p:cNvSpPr>
              <p:nvPr/>
            </p:nvSpPr>
            <p:spPr bwMode="auto">
              <a:xfrm>
                <a:off x="1104" y="1824"/>
                <a:ext cx="1824" cy="1824"/>
              </a:xfrm>
              <a:prstGeom prst="ellipse">
                <a:avLst/>
              </a:prstGeom>
              <a:gradFill rotWithShape="1">
                <a:gsLst>
                  <a:gs pos="0">
                    <a:srgbClr val="777777"/>
                  </a:gs>
                  <a:gs pos="50000">
                    <a:srgbClr val="777777">
                      <a:gamma/>
                      <a:shade val="46275"/>
                      <a:invGamma/>
                    </a:srgbClr>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56686" name="Oval 14"/>
              <p:cNvSpPr>
                <a:spLocks noChangeArrowheads="1"/>
              </p:cNvSpPr>
              <p:nvPr/>
            </p:nvSpPr>
            <p:spPr bwMode="auto">
              <a:xfrm>
                <a:off x="1056" y="1824"/>
                <a:ext cx="1824" cy="1824"/>
              </a:xfrm>
              <a:prstGeom prst="ellipse">
                <a:avLst/>
              </a:prstGeom>
              <a:gradFill rotWithShape="1">
                <a:gsLst>
                  <a:gs pos="0">
                    <a:srgbClr val="777777"/>
                  </a:gs>
                  <a:gs pos="50000">
                    <a:schemeClr val="bg1"/>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pic>
          <p:nvPicPr>
            <p:cNvPr id="156687" name="Picture 15" descr="Dykes">
              <a:hlinkClick r:id="" action="ppaction://macro?name=PullFlower"/>
            </p:cNvPr>
            <p:cNvPicPr>
              <a:picLocks noChangeAspect="1" noChangeArrowheads="1"/>
            </p:cNvPicPr>
            <p:nvPr/>
          </p:nvPicPr>
          <p:blipFill>
            <a:blip r:embed="rId3" cstate="screen">
              <a:extLst>
                <a:ext uri="{28A0092B-C50C-407E-A947-70E740481C1C}">
                  <a14:useLocalDpi xmlns:a14="http://schemas.microsoft.com/office/drawing/2010/main"/>
                </a:ext>
              </a:extLst>
            </a:blip>
            <a:srcRect l="14815" r="11111"/>
            <a:stretch>
              <a:fillRect/>
            </a:stretch>
          </p:blipFill>
          <p:spPr bwMode="auto">
            <a:xfrm>
              <a:off x="1632" y="1872"/>
              <a:ext cx="1920" cy="1976"/>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93441" dir="1391915" algn="ctr" rotWithShape="0">
                      <a:schemeClr val="tx1">
                        <a:alpha val="50000"/>
                      </a:schemeClr>
                    </a:outerShdw>
                  </a:effectLst>
                </a14:hiddenEffects>
              </a:ext>
            </a:extLst>
          </p:spPr>
        </p:pic>
      </p:grpSp>
      <p:sp>
        <p:nvSpPr>
          <p:cNvPr id="156690" name="AutoShape 18" descr="Oak">
            <a:hlinkClick r:id="rId4" action="ppaction://hlinksldjump"/>
          </p:cNvPr>
          <p:cNvSpPr>
            <a:spLocks noChangeArrowheads="1"/>
          </p:cNvSpPr>
          <p:nvPr/>
        </p:nvSpPr>
        <p:spPr bwMode="auto">
          <a:xfrm>
            <a:off x="7086600" y="6269038"/>
            <a:ext cx="2057400" cy="588962"/>
          </a:xfrm>
          <a:prstGeom prst="bevel">
            <a:avLst>
              <a:gd name="adj" fmla="val 12500"/>
            </a:avLst>
          </a:prstGeom>
          <a:blipFill dpi="0" rotWithShape="1">
            <a:blip r:embed="rId5"/>
            <a:srcRect/>
            <a:tile tx="0" ty="0" sx="100000" sy="100000" flip="none" algn="tl"/>
          </a:blip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eaLnBrk="0" hangingPunct="0">
              <a:spcAft>
                <a:spcPct val="0"/>
              </a:spcAft>
            </a:pPr>
            <a:r>
              <a:rPr lang="en-US" altLang="en-US" sz="2400" b="0" dirty="0">
                <a:solidFill>
                  <a:srgbClr val="663300"/>
                </a:solidFill>
                <a:latin typeface="Arial Black" panose="020B0A04020102020204" pitchFamily="34" charset="0"/>
              </a:rPr>
              <a:t>Dykes List</a:t>
            </a:r>
          </a:p>
        </p:txBody>
      </p:sp>
      <p:pic>
        <p:nvPicPr>
          <p:cNvPr id="2" name="Picture 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252" y="2514600"/>
            <a:ext cx="4802024" cy="3200400"/>
          </a:xfrm>
          <a:prstGeom prst="rect">
            <a:avLst/>
          </a:prstGeom>
          <a:ln w="34925">
            <a:solidFill>
              <a:srgbClr val="996600"/>
            </a:solidFill>
          </a:ln>
        </p:spPr>
      </p:pic>
    </p:spTree>
  </p:cSld>
  <p:clrMapOvr>
    <a:masterClrMapping/>
  </p:clrMapOvr>
  <p:transition advClick="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altLang="en-US"/>
              <a:t>American Iris Society</a:t>
            </a:r>
          </a:p>
        </p:txBody>
      </p:sp>
      <p:sp>
        <p:nvSpPr>
          <p:cNvPr id="158722" name="title"/>
          <p:cNvSpPr>
            <a:spLocks noGrp="1" noChangeArrowheads="1"/>
          </p:cNvSpPr>
          <p:nvPr>
            <p:ph type="title"/>
          </p:nvPr>
        </p:nvSpPr>
        <p:spPr>
          <a:xfrm>
            <a:off x="2124075" y="0"/>
            <a:ext cx="6985000" cy="1143000"/>
          </a:xfrm>
        </p:spPr>
        <p:txBody>
          <a:bodyPr/>
          <a:lstStyle/>
          <a:p>
            <a:r>
              <a:rPr lang="en-US" altLang="en-US"/>
              <a:t>Titan's Glory 1988</a:t>
            </a:r>
          </a:p>
        </p:txBody>
      </p:sp>
      <p:sp>
        <p:nvSpPr>
          <p:cNvPr id="158723" name="Rectangle 3"/>
          <p:cNvSpPr>
            <a:spLocks noGrp="1" noChangeArrowheads="1"/>
          </p:cNvSpPr>
          <p:nvPr>
            <p:ph type="body" idx="1"/>
          </p:nvPr>
        </p:nvSpPr>
        <p:spPr>
          <a:xfrm>
            <a:off x="5410200" y="1676400"/>
            <a:ext cx="3733800" cy="4525963"/>
          </a:xfrm>
        </p:spPr>
        <p:txBody>
          <a:bodyPr/>
          <a:lstStyle/>
          <a:p>
            <a:pPr>
              <a:buFontTx/>
              <a:buNone/>
            </a:pPr>
            <a:r>
              <a:rPr lang="en-US" altLang="en-US"/>
              <a:t> </a:t>
            </a:r>
          </a:p>
        </p:txBody>
      </p:sp>
      <p:sp>
        <p:nvSpPr>
          <p:cNvPr id="158724" name="Rectangle 4"/>
          <p:cNvSpPr>
            <a:spLocks noChangeArrowheads="1"/>
          </p:cNvSpPr>
          <p:nvPr/>
        </p:nvSpPr>
        <p:spPr bwMode="auto">
          <a:xfrm>
            <a:off x="4572000" y="1219200"/>
            <a:ext cx="4572000" cy="490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spcAft>
                <a:spcPct val="0"/>
              </a:spcAft>
              <a:buChar char="•"/>
              <a:defRPr sz="3200">
                <a:solidFill>
                  <a:schemeClr val="tx1"/>
                </a:solidFill>
                <a:latin typeface="Arial" panose="020B0604020202020204" pitchFamily="34" charset="0"/>
                <a:cs typeface="Arial" panose="020B0604020202020204" pitchFamily="34" charset="0"/>
              </a:defRPr>
            </a:lvl1pPr>
            <a:lvl2pPr marL="742950" indent="-285750" algn="l">
              <a:spcBef>
                <a:spcPct val="20000"/>
              </a:spcBef>
              <a:spcAft>
                <a:spcPct val="0"/>
              </a:spcAft>
              <a:buChar char="–"/>
              <a:defRPr sz="2800">
                <a:solidFill>
                  <a:schemeClr val="tx1"/>
                </a:solidFill>
                <a:latin typeface="Arial" panose="020B0604020202020204" pitchFamily="34" charset="0"/>
                <a:cs typeface="Arial" panose="020B0604020202020204" pitchFamily="34" charset="0"/>
              </a:defRPr>
            </a:lvl2pPr>
            <a:lvl3pPr marL="1143000" indent="-228600" algn="l">
              <a:spcBef>
                <a:spcPct val="20000"/>
              </a:spcBef>
              <a:spcAft>
                <a:spcPct val="0"/>
              </a:spcAft>
              <a:buChar char="•"/>
              <a:defRPr sz="2400">
                <a:solidFill>
                  <a:schemeClr val="tx1"/>
                </a:solidFill>
                <a:latin typeface="Arial" panose="020B0604020202020204" pitchFamily="34" charset="0"/>
                <a:cs typeface="Arial" panose="020B0604020202020204" pitchFamily="34" charset="0"/>
              </a:defRPr>
            </a:lvl3pPr>
            <a:lvl4pPr marL="1600200" indent="-228600" algn="l">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4pPr>
            <a:lvl5pPr marL="2057400" indent="-228600" algn="l">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5pPr>
            <a:lvl6pPr marL="25146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en-US" altLang="en-US" sz="2000" b="0"/>
              <a:t>Hybridizer: Schreiner's, Oregon</a:t>
            </a:r>
          </a:p>
          <a:p>
            <a:pPr>
              <a:buFontTx/>
              <a:buNone/>
            </a:pPr>
            <a:r>
              <a:rPr lang="en-US" altLang="en-US" sz="2000" b="0"/>
              <a:t>TB-EM-37; R. 1981</a:t>
            </a:r>
          </a:p>
          <a:p>
            <a:pPr>
              <a:buFontTx/>
              <a:buNone/>
            </a:pPr>
            <a:r>
              <a:rPr lang="en-US" altLang="en-US" sz="2000" b="0"/>
              <a:t>The post war years after World War II saw the migration of iris growers towards the hospitable climate of the Pacific Coast.  Fertile land was cheap (way back then) and cheap land meant that irisarians could now grow seedlings in the thousands.  Plus, the short mild winters meant that seedlings could be brought into bloom in 2 years instead of 3-4 years in Midwest gardens.  There also wasn’t as much frost damage.</a:t>
            </a:r>
          </a:p>
        </p:txBody>
      </p:sp>
      <p:grpSp>
        <p:nvGrpSpPr>
          <p:cNvPr id="158731" name="Group 11"/>
          <p:cNvGrpSpPr>
            <a:grpSpLocks/>
          </p:cNvGrpSpPr>
          <p:nvPr/>
        </p:nvGrpSpPr>
        <p:grpSpPr bwMode="auto">
          <a:xfrm>
            <a:off x="0" y="0"/>
            <a:ext cx="1600200" cy="1498600"/>
            <a:chOff x="1632" y="1872"/>
            <a:chExt cx="2112" cy="1976"/>
          </a:xfrm>
        </p:grpSpPr>
        <p:grpSp>
          <p:nvGrpSpPr>
            <p:cNvPr id="158732" name="Group 12"/>
            <p:cNvGrpSpPr>
              <a:grpSpLocks/>
            </p:cNvGrpSpPr>
            <p:nvPr/>
          </p:nvGrpSpPr>
          <p:grpSpPr bwMode="auto">
            <a:xfrm>
              <a:off x="1872" y="1920"/>
              <a:ext cx="1872" cy="1824"/>
              <a:chOff x="1056" y="1824"/>
              <a:chExt cx="1872" cy="1824"/>
            </a:xfrm>
          </p:grpSpPr>
          <p:sp>
            <p:nvSpPr>
              <p:cNvPr id="158733" name="Oval 13"/>
              <p:cNvSpPr>
                <a:spLocks noChangeArrowheads="1"/>
              </p:cNvSpPr>
              <p:nvPr/>
            </p:nvSpPr>
            <p:spPr bwMode="auto">
              <a:xfrm>
                <a:off x="1104" y="1824"/>
                <a:ext cx="1824" cy="1824"/>
              </a:xfrm>
              <a:prstGeom prst="ellipse">
                <a:avLst/>
              </a:prstGeom>
              <a:gradFill rotWithShape="1">
                <a:gsLst>
                  <a:gs pos="0">
                    <a:srgbClr val="777777"/>
                  </a:gs>
                  <a:gs pos="50000">
                    <a:srgbClr val="777777">
                      <a:gamma/>
                      <a:shade val="46275"/>
                      <a:invGamma/>
                    </a:srgbClr>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58734" name="Oval 14"/>
              <p:cNvSpPr>
                <a:spLocks noChangeArrowheads="1"/>
              </p:cNvSpPr>
              <p:nvPr/>
            </p:nvSpPr>
            <p:spPr bwMode="auto">
              <a:xfrm>
                <a:off x="1056" y="1824"/>
                <a:ext cx="1824" cy="1824"/>
              </a:xfrm>
              <a:prstGeom prst="ellipse">
                <a:avLst/>
              </a:prstGeom>
              <a:gradFill rotWithShape="1">
                <a:gsLst>
                  <a:gs pos="0">
                    <a:srgbClr val="777777"/>
                  </a:gs>
                  <a:gs pos="50000">
                    <a:schemeClr val="bg1"/>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pic>
          <p:nvPicPr>
            <p:cNvPr id="158735" name="Picture 15" descr="Dykes">
              <a:hlinkClick r:id="" action="ppaction://macro?name=PullFlower"/>
            </p:cNvPr>
            <p:cNvPicPr>
              <a:picLocks noChangeAspect="1" noChangeArrowheads="1"/>
            </p:cNvPicPr>
            <p:nvPr/>
          </p:nvPicPr>
          <p:blipFill>
            <a:blip r:embed="rId3" cstate="screen">
              <a:extLst>
                <a:ext uri="{28A0092B-C50C-407E-A947-70E740481C1C}">
                  <a14:useLocalDpi xmlns:a14="http://schemas.microsoft.com/office/drawing/2010/main"/>
                </a:ext>
              </a:extLst>
            </a:blip>
            <a:srcRect l="14815" r="11111"/>
            <a:stretch>
              <a:fillRect/>
            </a:stretch>
          </p:blipFill>
          <p:spPr bwMode="auto">
            <a:xfrm>
              <a:off x="1632" y="1872"/>
              <a:ext cx="1920" cy="1976"/>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93441" dir="1391915" algn="ctr" rotWithShape="0">
                      <a:schemeClr val="tx1">
                        <a:alpha val="50000"/>
                      </a:schemeClr>
                    </a:outerShdw>
                  </a:effectLst>
                </a14:hiddenEffects>
              </a:ext>
            </a:extLst>
          </p:spPr>
        </p:pic>
      </p:grpSp>
      <p:sp>
        <p:nvSpPr>
          <p:cNvPr id="158738" name="AutoShape 18" descr="Oak">
            <a:hlinkClick r:id="rId4" action="ppaction://hlinksldjump"/>
          </p:cNvPr>
          <p:cNvSpPr>
            <a:spLocks noChangeArrowheads="1"/>
          </p:cNvSpPr>
          <p:nvPr/>
        </p:nvSpPr>
        <p:spPr bwMode="auto">
          <a:xfrm>
            <a:off x="7086600" y="6269038"/>
            <a:ext cx="2057400" cy="588962"/>
          </a:xfrm>
          <a:prstGeom prst="bevel">
            <a:avLst>
              <a:gd name="adj" fmla="val 12500"/>
            </a:avLst>
          </a:prstGeom>
          <a:blipFill dpi="0" rotWithShape="1">
            <a:blip r:embed="rId5"/>
            <a:srcRect/>
            <a:tile tx="0" ty="0" sx="100000" sy="100000" flip="none" algn="tl"/>
          </a:blip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eaLnBrk="0" hangingPunct="0">
              <a:spcAft>
                <a:spcPct val="0"/>
              </a:spcAft>
            </a:pPr>
            <a:r>
              <a:rPr lang="en-US" altLang="en-US" sz="2400" b="0">
                <a:solidFill>
                  <a:srgbClr val="663300"/>
                </a:solidFill>
                <a:latin typeface="Arial Black" panose="020B0A04020102020204" pitchFamily="34" charset="0"/>
              </a:rPr>
              <a:t>Dykes List</a:t>
            </a:r>
          </a:p>
        </p:txBody>
      </p:sp>
      <p:pic>
        <p:nvPicPr>
          <p:cNvPr id="158739" name="Picture 19" descr="1988 titans-glory-rm"/>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33400" y="1600200"/>
            <a:ext cx="3441700" cy="4933950"/>
          </a:xfrm>
          <a:prstGeom prst="rect">
            <a:avLst/>
          </a:prstGeom>
          <a:noFill/>
          <a:ln w="38100">
            <a:solidFill>
              <a:srgbClr val="9966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a:t>American Iris Society</a:t>
            </a:r>
          </a:p>
        </p:txBody>
      </p:sp>
      <p:sp>
        <p:nvSpPr>
          <p:cNvPr id="183298" name="Rectangle 2"/>
          <p:cNvSpPr>
            <a:spLocks noGrp="1" noChangeArrowheads="1"/>
          </p:cNvSpPr>
          <p:nvPr>
            <p:ph type="title"/>
          </p:nvPr>
        </p:nvSpPr>
        <p:spPr/>
        <p:txBody>
          <a:bodyPr/>
          <a:lstStyle/>
          <a:p>
            <a:r>
              <a:rPr lang="en-US" altLang="en-US"/>
              <a:t>Story</a:t>
            </a:r>
          </a:p>
        </p:txBody>
      </p:sp>
      <p:sp>
        <p:nvSpPr>
          <p:cNvPr id="183299" name="Rectangle 3"/>
          <p:cNvSpPr>
            <a:spLocks noGrp="1" noChangeArrowheads="1"/>
          </p:cNvSpPr>
          <p:nvPr>
            <p:ph type="body" idx="1"/>
          </p:nvPr>
        </p:nvSpPr>
        <p:spPr>
          <a:xfrm>
            <a:off x="685800" y="1295400"/>
            <a:ext cx="8229600" cy="5334000"/>
          </a:xfrm>
        </p:spPr>
        <p:txBody>
          <a:bodyPr/>
          <a:lstStyle/>
          <a:p>
            <a:pPr>
              <a:buFontTx/>
              <a:buNone/>
            </a:pPr>
            <a:r>
              <a:rPr lang="en-US" altLang="en-US" sz="2800"/>
              <a:t>   The Dykes medal winners reads like a story about the revolution caused by the inclusion of the tetraploids (4 sets of chromosomes) into hybridizing programs. Most of the original hybridizers did not know about genetics.  They just followed their tuition and used a great deal of luck.  The story of the Dykes is a story about the development of pure whites, pinks and tall yellows.  It’s a story about the quest for the blackest black, a true rose red and unusual patterns.  Finally it is a story about developing a plant that can be grown throughout the country.</a:t>
            </a:r>
          </a:p>
        </p:txBody>
      </p:sp>
    </p:spTree>
  </p:cSld>
  <p:clrMapOvr>
    <a:masterClrMapping/>
  </p:clrMapOvr>
  <p:transition advClick="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altLang="en-US"/>
              <a:t>American Iris Society</a:t>
            </a:r>
          </a:p>
        </p:txBody>
      </p:sp>
      <p:sp>
        <p:nvSpPr>
          <p:cNvPr id="160770" name="title"/>
          <p:cNvSpPr>
            <a:spLocks noGrp="1" noChangeArrowheads="1"/>
          </p:cNvSpPr>
          <p:nvPr>
            <p:ph type="title"/>
          </p:nvPr>
        </p:nvSpPr>
        <p:spPr>
          <a:xfrm>
            <a:off x="2124075" y="0"/>
            <a:ext cx="6985000" cy="1143000"/>
          </a:xfrm>
        </p:spPr>
        <p:txBody>
          <a:bodyPr/>
          <a:lstStyle/>
          <a:p>
            <a:r>
              <a:rPr lang="en-US" altLang="en-US"/>
              <a:t>Song of Norway 1986</a:t>
            </a:r>
          </a:p>
        </p:txBody>
      </p:sp>
      <p:sp>
        <p:nvSpPr>
          <p:cNvPr id="160771" name="Rectangle 3"/>
          <p:cNvSpPr>
            <a:spLocks noGrp="1" noChangeArrowheads="1"/>
          </p:cNvSpPr>
          <p:nvPr>
            <p:ph type="body" idx="1"/>
          </p:nvPr>
        </p:nvSpPr>
        <p:spPr>
          <a:xfrm>
            <a:off x="5410200" y="1676400"/>
            <a:ext cx="3733800" cy="4525963"/>
          </a:xfrm>
        </p:spPr>
        <p:txBody>
          <a:bodyPr/>
          <a:lstStyle/>
          <a:p>
            <a:pPr>
              <a:buFontTx/>
              <a:buNone/>
            </a:pPr>
            <a:r>
              <a:rPr lang="en-US" altLang="en-US"/>
              <a:t> </a:t>
            </a:r>
          </a:p>
        </p:txBody>
      </p:sp>
      <p:sp>
        <p:nvSpPr>
          <p:cNvPr id="160772" name="Rectangle 4"/>
          <p:cNvSpPr>
            <a:spLocks noChangeArrowheads="1"/>
          </p:cNvSpPr>
          <p:nvPr/>
        </p:nvSpPr>
        <p:spPr bwMode="auto">
          <a:xfrm>
            <a:off x="4343400" y="1219200"/>
            <a:ext cx="48006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spcAft>
                <a:spcPct val="0"/>
              </a:spcAft>
              <a:buChar char="•"/>
              <a:defRPr sz="3200">
                <a:solidFill>
                  <a:schemeClr val="tx1"/>
                </a:solidFill>
                <a:latin typeface="Arial" panose="020B0604020202020204" pitchFamily="34" charset="0"/>
                <a:cs typeface="Arial" panose="020B0604020202020204" pitchFamily="34" charset="0"/>
              </a:defRPr>
            </a:lvl1pPr>
            <a:lvl2pPr marL="742950" indent="-285750" algn="l">
              <a:spcBef>
                <a:spcPct val="20000"/>
              </a:spcBef>
              <a:spcAft>
                <a:spcPct val="0"/>
              </a:spcAft>
              <a:buChar char="–"/>
              <a:defRPr sz="2800">
                <a:solidFill>
                  <a:schemeClr val="tx1"/>
                </a:solidFill>
                <a:latin typeface="Arial" panose="020B0604020202020204" pitchFamily="34" charset="0"/>
                <a:cs typeface="Arial" panose="020B0604020202020204" pitchFamily="34" charset="0"/>
              </a:defRPr>
            </a:lvl2pPr>
            <a:lvl3pPr marL="1143000" indent="-228600" algn="l">
              <a:spcBef>
                <a:spcPct val="20000"/>
              </a:spcBef>
              <a:spcAft>
                <a:spcPct val="0"/>
              </a:spcAft>
              <a:buChar char="•"/>
              <a:defRPr sz="2400">
                <a:solidFill>
                  <a:schemeClr val="tx1"/>
                </a:solidFill>
                <a:latin typeface="Arial" panose="020B0604020202020204" pitchFamily="34" charset="0"/>
                <a:cs typeface="Arial" panose="020B0604020202020204" pitchFamily="34" charset="0"/>
              </a:defRPr>
            </a:lvl3pPr>
            <a:lvl4pPr marL="1600200" indent="-228600" algn="l">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4pPr>
            <a:lvl5pPr marL="2057400" indent="-228600" algn="l">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5pPr>
            <a:lvl6pPr marL="25146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en-US" altLang="en-US" sz="2000" b="0"/>
              <a:t>Hybridizer: W. Luihn</a:t>
            </a:r>
          </a:p>
          <a:p>
            <a:pPr>
              <a:buFontTx/>
              <a:buNone/>
            </a:pPr>
            <a:r>
              <a:rPr lang="en-US" altLang="en-US" sz="2000" b="0"/>
              <a:t>TB-EML-38; R. 1977</a:t>
            </a:r>
          </a:p>
          <a:p>
            <a:pPr>
              <a:buFontTx/>
              <a:buNone/>
            </a:pPr>
            <a:r>
              <a:rPr lang="en-US" altLang="en-US" sz="2000" b="0"/>
              <a:t>Say you (as a 2-chromozome set diploid) have a blue-eyed mom and brown eyed dad.  Your eyes will be either one of three colors; blue, brown or hazel.  Now suppose you were a tetraploid with 4-sets of chromosomes.  There could be 15 possible combinations leading to your eye color.  Sometimes the highest dosage of a trait is expressed.  Other times all 4 chromosomes must have the trait.  This is true for pink irises.  Three just won’t make the pink.   </a:t>
            </a:r>
          </a:p>
        </p:txBody>
      </p:sp>
      <p:grpSp>
        <p:nvGrpSpPr>
          <p:cNvPr id="160779" name="Group 11"/>
          <p:cNvGrpSpPr>
            <a:grpSpLocks/>
          </p:cNvGrpSpPr>
          <p:nvPr/>
        </p:nvGrpSpPr>
        <p:grpSpPr bwMode="auto">
          <a:xfrm>
            <a:off x="0" y="0"/>
            <a:ext cx="1600200" cy="1498600"/>
            <a:chOff x="1632" y="1872"/>
            <a:chExt cx="2112" cy="1976"/>
          </a:xfrm>
        </p:grpSpPr>
        <p:grpSp>
          <p:nvGrpSpPr>
            <p:cNvPr id="160780" name="Group 12"/>
            <p:cNvGrpSpPr>
              <a:grpSpLocks/>
            </p:cNvGrpSpPr>
            <p:nvPr/>
          </p:nvGrpSpPr>
          <p:grpSpPr bwMode="auto">
            <a:xfrm>
              <a:off x="1872" y="1920"/>
              <a:ext cx="1872" cy="1824"/>
              <a:chOff x="1056" y="1824"/>
              <a:chExt cx="1872" cy="1824"/>
            </a:xfrm>
          </p:grpSpPr>
          <p:sp>
            <p:nvSpPr>
              <p:cNvPr id="160781" name="Oval 13"/>
              <p:cNvSpPr>
                <a:spLocks noChangeArrowheads="1"/>
              </p:cNvSpPr>
              <p:nvPr/>
            </p:nvSpPr>
            <p:spPr bwMode="auto">
              <a:xfrm>
                <a:off x="1104" y="1824"/>
                <a:ext cx="1824" cy="1824"/>
              </a:xfrm>
              <a:prstGeom prst="ellipse">
                <a:avLst/>
              </a:prstGeom>
              <a:gradFill rotWithShape="1">
                <a:gsLst>
                  <a:gs pos="0">
                    <a:srgbClr val="777777"/>
                  </a:gs>
                  <a:gs pos="50000">
                    <a:srgbClr val="777777">
                      <a:gamma/>
                      <a:shade val="46275"/>
                      <a:invGamma/>
                    </a:srgbClr>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60782" name="Oval 14"/>
              <p:cNvSpPr>
                <a:spLocks noChangeArrowheads="1"/>
              </p:cNvSpPr>
              <p:nvPr/>
            </p:nvSpPr>
            <p:spPr bwMode="auto">
              <a:xfrm>
                <a:off x="1056" y="1824"/>
                <a:ext cx="1824" cy="1824"/>
              </a:xfrm>
              <a:prstGeom prst="ellipse">
                <a:avLst/>
              </a:prstGeom>
              <a:gradFill rotWithShape="1">
                <a:gsLst>
                  <a:gs pos="0">
                    <a:srgbClr val="777777"/>
                  </a:gs>
                  <a:gs pos="50000">
                    <a:schemeClr val="bg1"/>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pic>
          <p:nvPicPr>
            <p:cNvPr id="160783" name="Picture 15" descr="Dykes">
              <a:hlinkClick r:id="" action="ppaction://macro?name=PullFlower"/>
            </p:cNvPr>
            <p:cNvPicPr>
              <a:picLocks noChangeAspect="1" noChangeArrowheads="1"/>
            </p:cNvPicPr>
            <p:nvPr/>
          </p:nvPicPr>
          <p:blipFill>
            <a:blip r:embed="rId3" cstate="screen">
              <a:extLst>
                <a:ext uri="{28A0092B-C50C-407E-A947-70E740481C1C}">
                  <a14:useLocalDpi xmlns:a14="http://schemas.microsoft.com/office/drawing/2010/main"/>
                </a:ext>
              </a:extLst>
            </a:blip>
            <a:srcRect l="14815" r="11111"/>
            <a:stretch>
              <a:fillRect/>
            </a:stretch>
          </p:blipFill>
          <p:spPr bwMode="auto">
            <a:xfrm>
              <a:off x="1632" y="1872"/>
              <a:ext cx="1920" cy="1976"/>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93441" dir="1391915" algn="ctr" rotWithShape="0">
                      <a:schemeClr val="tx1">
                        <a:alpha val="50000"/>
                      </a:schemeClr>
                    </a:outerShdw>
                  </a:effectLst>
                </a14:hiddenEffects>
              </a:ext>
            </a:extLst>
          </p:spPr>
        </p:pic>
      </p:grpSp>
      <p:sp>
        <p:nvSpPr>
          <p:cNvPr id="160786" name="AutoShape 18" descr="Oak">
            <a:hlinkClick r:id="rId4" action="ppaction://hlinksldjump"/>
          </p:cNvPr>
          <p:cNvSpPr>
            <a:spLocks noChangeArrowheads="1"/>
          </p:cNvSpPr>
          <p:nvPr/>
        </p:nvSpPr>
        <p:spPr bwMode="auto">
          <a:xfrm>
            <a:off x="7086600" y="6269038"/>
            <a:ext cx="2057400" cy="588962"/>
          </a:xfrm>
          <a:prstGeom prst="bevel">
            <a:avLst>
              <a:gd name="adj" fmla="val 12500"/>
            </a:avLst>
          </a:prstGeom>
          <a:blipFill dpi="0" rotWithShape="1">
            <a:blip r:embed="rId5"/>
            <a:srcRect/>
            <a:tile tx="0" ty="0" sx="100000" sy="100000" flip="none" algn="tl"/>
          </a:blip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eaLnBrk="0" hangingPunct="0">
              <a:spcAft>
                <a:spcPct val="0"/>
              </a:spcAft>
            </a:pPr>
            <a:r>
              <a:rPr lang="en-US" altLang="en-US" sz="2400" b="0">
                <a:solidFill>
                  <a:srgbClr val="663300"/>
                </a:solidFill>
                <a:latin typeface="Arial Black" panose="020B0A04020102020204" pitchFamily="34" charset="0"/>
              </a:rPr>
              <a:t>Dykes List</a:t>
            </a:r>
          </a:p>
        </p:txBody>
      </p:sp>
      <p:pic>
        <p:nvPicPr>
          <p:cNvPr id="2" name="Picture 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5400000">
            <a:off x="181841" y="2322443"/>
            <a:ext cx="4191000" cy="4191000"/>
          </a:xfrm>
          <a:prstGeom prst="rect">
            <a:avLst/>
          </a:prstGeom>
          <a:ln w="34925">
            <a:solidFill>
              <a:srgbClr val="996600"/>
            </a:solidFill>
          </a:ln>
        </p:spPr>
      </p:pic>
    </p:spTree>
  </p:cSld>
  <p:clrMapOvr>
    <a:masterClrMapping/>
  </p:clrMapOvr>
  <p:transition advClick="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altLang="en-US"/>
              <a:t>American Iris Society</a:t>
            </a:r>
          </a:p>
        </p:txBody>
      </p:sp>
      <p:sp>
        <p:nvSpPr>
          <p:cNvPr id="164866" name="title"/>
          <p:cNvSpPr>
            <a:spLocks noGrp="1" noChangeArrowheads="1"/>
          </p:cNvSpPr>
          <p:nvPr>
            <p:ph type="title"/>
          </p:nvPr>
        </p:nvSpPr>
        <p:spPr>
          <a:xfrm>
            <a:off x="2162175" y="0"/>
            <a:ext cx="6551613" cy="1143000"/>
          </a:xfrm>
        </p:spPr>
        <p:txBody>
          <a:bodyPr/>
          <a:lstStyle/>
          <a:p>
            <a:r>
              <a:rPr lang="en-US" altLang="en-US"/>
              <a:t>Beverly Sills 1985</a:t>
            </a:r>
          </a:p>
        </p:txBody>
      </p:sp>
      <p:sp>
        <p:nvSpPr>
          <p:cNvPr id="164867" name="Rectangle 3"/>
          <p:cNvSpPr>
            <a:spLocks noGrp="1" noChangeArrowheads="1"/>
          </p:cNvSpPr>
          <p:nvPr>
            <p:ph type="body" idx="1"/>
          </p:nvPr>
        </p:nvSpPr>
        <p:spPr>
          <a:xfrm>
            <a:off x="5105400" y="1299127"/>
            <a:ext cx="3733800" cy="4525963"/>
          </a:xfrm>
        </p:spPr>
        <p:txBody>
          <a:bodyPr/>
          <a:lstStyle/>
          <a:p>
            <a:pPr>
              <a:buFontTx/>
              <a:buNone/>
            </a:pPr>
            <a:r>
              <a:rPr lang="en-US" altLang="en-US"/>
              <a:t> </a:t>
            </a:r>
          </a:p>
        </p:txBody>
      </p:sp>
      <p:sp>
        <p:nvSpPr>
          <p:cNvPr id="164868" name="Rectangle 4"/>
          <p:cNvSpPr>
            <a:spLocks noChangeArrowheads="1"/>
          </p:cNvSpPr>
          <p:nvPr/>
        </p:nvSpPr>
        <p:spPr bwMode="auto">
          <a:xfrm>
            <a:off x="4572000" y="1600200"/>
            <a:ext cx="45720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spcAft>
                <a:spcPct val="0"/>
              </a:spcAft>
              <a:buChar char="•"/>
              <a:defRPr sz="3200">
                <a:solidFill>
                  <a:schemeClr val="tx1"/>
                </a:solidFill>
                <a:latin typeface="Arial" panose="020B0604020202020204" pitchFamily="34" charset="0"/>
                <a:cs typeface="Arial" panose="020B0604020202020204" pitchFamily="34" charset="0"/>
              </a:defRPr>
            </a:lvl1pPr>
            <a:lvl2pPr marL="742950" indent="-285750" algn="l">
              <a:spcBef>
                <a:spcPct val="20000"/>
              </a:spcBef>
              <a:spcAft>
                <a:spcPct val="0"/>
              </a:spcAft>
              <a:buChar char="–"/>
              <a:defRPr sz="2800">
                <a:solidFill>
                  <a:schemeClr val="tx1"/>
                </a:solidFill>
                <a:latin typeface="Arial" panose="020B0604020202020204" pitchFamily="34" charset="0"/>
                <a:cs typeface="Arial" panose="020B0604020202020204" pitchFamily="34" charset="0"/>
              </a:defRPr>
            </a:lvl2pPr>
            <a:lvl3pPr marL="1143000" indent="-228600" algn="l">
              <a:spcBef>
                <a:spcPct val="20000"/>
              </a:spcBef>
              <a:spcAft>
                <a:spcPct val="0"/>
              </a:spcAft>
              <a:buChar char="•"/>
              <a:defRPr sz="2400">
                <a:solidFill>
                  <a:schemeClr val="tx1"/>
                </a:solidFill>
                <a:latin typeface="Arial" panose="020B0604020202020204" pitchFamily="34" charset="0"/>
                <a:cs typeface="Arial" panose="020B0604020202020204" pitchFamily="34" charset="0"/>
              </a:defRPr>
            </a:lvl3pPr>
            <a:lvl4pPr marL="1600200" indent="-228600" algn="l">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4pPr>
            <a:lvl5pPr marL="2057400" indent="-228600" algn="l">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5pPr>
            <a:lvl6pPr marL="25146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en-US" altLang="en-US" sz="2000" b="0" dirty="0"/>
              <a:t>Hybridizer: Ben Hager </a:t>
            </a:r>
          </a:p>
          <a:p>
            <a:pPr>
              <a:buFontTx/>
              <a:buNone/>
            </a:pPr>
            <a:r>
              <a:rPr lang="en-US" altLang="en-US" sz="2000" b="0" dirty="0"/>
              <a:t>TB-M-36; R. 1978</a:t>
            </a:r>
          </a:p>
          <a:p>
            <a:pPr>
              <a:buFontTx/>
              <a:buNone/>
            </a:pPr>
            <a:r>
              <a:rPr lang="en-US" altLang="en-US" sz="2000" b="0" dirty="0"/>
              <a:t>Tangerine-bearded pinks and pink blends have won 5 DM over the years.  </a:t>
            </a:r>
            <a:r>
              <a:rPr lang="en-US" altLang="en-US" sz="2000" dirty="0"/>
              <a:t>Beverly Sills</a:t>
            </a:r>
            <a:r>
              <a:rPr lang="en-US" altLang="en-US" sz="2000" b="0" dirty="0"/>
              <a:t> has the other 4 pink DM in its inheritance.  We now know that it takes the presence of four sets of chromosomes, each with a pink “trait” to generate the recessive pink color.  This is why it never appeared until hybridizers started using tetraploids.</a:t>
            </a:r>
          </a:p>
        </p:txBody>
      </p:sp>
      <p:grpSp>
        <p:nvGrpSpPr>
          <p:cNvPr id="164875" name="Group 11"/>
          <p:cNvGrpSpPr>
            <a:grpSpLocks/>
          </p:cNvGrpSpPr>
          <p:nvPr/>
        </p:nvGrpSpPr>
        <p:grpSpPr bwMode="auto">
          <a:xfrm>
            <a:off x="0" y="0"/>
            <a:ext cx="1600200" cy="1498600"/>
            <a:chOff x="1632" y="1872"/>
            <a:chExt cx="2112" cy="1976"/>
          </a:xfrm>
        </p:grpSpPr>
        <p:grpSp>
          <p:nvGrpSpPr>
            <p:cNvPr id="164876" name="Group 12"/>
            <p:cNvGrpSpPr>
              <a:grpSpLocks/>
            </p:cNvGrpSpPr>
            <p:nvPr/>
          </p:nvGrpSpPr>
          <p:grpSpPr bwMode="auto">
            <a:xfrm>
              <a:off x="1872" y="1920"/>
              <a:ext cx="1872" cy="1824"/>
              <a:chOff x="1056" y="1824"/>
              <a:chExt cx="1872" cy="1824"/>
            </a:xfrm>
          </p:grpSpPr>
          <p:sp>
            <p:nvSpPr>
              <p:cNvPr id="164877" name="Oval 13"/>
              <p:cNvSpPr>
                <a:spLocks noChangeArrowheads="1"/>
              </p:cNvSpPr>
              <p:nvPr/>
            </p:nvSpPr>
            <p:spPr bwMode="auto">
              <a:xfrm>
                <a:off x="1104" y="1824"/>
                <a:ext cx="1824" cy="1824"/>
              </a:xfrm>
              <a:prstGeom prst="ellipse">
                <a:avLst/>
              </a:prstGeom>
              <a:gradFill rotWithShape="1">
                <a:gsLst>
                  <a:gs pos="0">
                    <a:srgbClr val="777777"/>
                  </a:gs>
                  <a:gs pos="50000">
                    <a:srgbClr val="777777">
                      <a:gamma/>
                      <a:shade val="46275"/>
                      <a:invGamma/>
                    </a:srgbClr>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64878" name="Oval 14"/>
              <p:cNvSpPr>
                <a:spLocks noChangeArrowheads="1"/>
              </p:cNvSpPr>
              <p:nvPr/>
            </p:nvSpPr>
            <p:spPr bwMode="auto">
              <a:xfrm>
                <a:off x="1056" y="1824"/>
                <a:ext cx="1824" cy="1824"/>
              </a:xfrm>
              <a:prstGeom prst="ellipse">
                <a:avLst/>
              </a:prstGeom>
              <a:gradFill rotWithShape="1">
                <a:gsLst>
                  <a:gs pos="0">
                    <a:srgbClr val="777777"/>
                  </a:gs>
                  <a:gs pos="50000">
                    <a:schemeClr val="bg1"/>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pic>
          <p:nvPicPr>
            <p:cNvPr id="164879" name="Picture 15" descr="Dykes">
              <a:hlinkClick r:id="" action="ppaction://macro?name=PullFlower"/>
            </p:cNvPr>
            <p:cNvPicPr>
              <a:picLocks noChangeAspect="1" noChangeArrowheads="1"/>
            </p:cNvPicPr>
            <p:nvPr/>
          </p:nvPicPr>
          <p:blipFill>
            <a:blip r:embed="rId3" cstate="screen">
              <a:extLst>
                <a:ext uri="{28A0092B-C50C-407E-A947-70E740481C1C}">
                  <a14:useLocalDpi xmlns:a14="http://schemas.microsoft.com/office/drawing/2010/main"/>
                </a:ext>
              </a:extLst>
            </a:blip>
            <a:srcRect l="14815" r="11111"/>
            <a:stretch>
              <a:fillRect/>
            </a:stretch>
          </p:blipFill>
          <p:spPr bwMode="auto">
            <a:xfrm>
              <a:off x="1632" y="1872"/>
              <a:ext cx="1920" cy="1976"/>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93441" dir="1391915" algn="ctr" rotWithShape="0">
                      <a:schemeClr val="tx1">
                        <a:alpha val="50000"/>
                      </a:schemeClr>
                    </a:outerShdw>
                  </a:effectLst>
                </a14:hiddenEffects>
              </a:ext>
            </a:extLst>
          </p:spPr>
        </p:pic>
      </p:grpSp>
      <p:sp>
        <p:nvSpPr>
          <p:cNvPr id="164882" name="AutoShape 18" descr="Oak">
            <a:hlinkClick r:id="rId4" action="ppaction://hlinksldjump"/>
          </p:cNvPr>
          <p:cNvSpPr>
            <a:spLocks noChangeArrowheads="1"/>
          </p:cNvSpPr>
          <p:nvPr/>
        </p:nvSpPr>
        <p:spPr bwMode="auto">
          <a:xfrm>
            <a:off x="7086600" y="6269038"/>
            <a:ext cx="2057400" cy="588962"/>
          </a:xfrm>
          <a:prstGeom prst="bevel">
            <a:avLst>
              <a:gd name="adj" fmla="val 12500"/>
            </a:avLst>
          </a:prstGeom>
          <a:blipFill dpi="0" rotWithShape="1">
            <a:blip r:embed="rId5"/>
            <a:srcRect/>
            <a:tile tx="0" ty="0" sx="100000" sy="100000" flip="none" algn="tl"/>
          </a:blip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eaLnBrk="0" hangingPunct="0">
              <a:spcAft>
                <a:spcPct val="0"/>
              </a:spcAft>
            </a:pPr>
            <a:r>
              <a:rPr lang="en-US" altLang="en-US" sz="2400" b="0">
                <a:solidFill>
                  <a:srgbClr val="663300"/>
                </a:solidFill>
                <a:latin typeface="Arial Black" panose="020B0A04020102020204" pitchFamily="34" charset="0"/>
              </a:rPr>
              <a:t>Dykes List</a:t>
            </a:r>
          </a:p>
        </p:txBody>
      </p:sp>
      <p:pic>
        <p:nvPicPr>
          <p:cNvPr id="2" name="Picture 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8774" y="2228962"/>
            <a:ext cx="3984625" cy="3973401"/>
          </a:xfrm>
          <a:prstGeom prst="rect">
            <a:avLst/>
          </a:prstGeom>
          <a:ln w="34925">
            <a:solidFill>
              <a:srgbClr val="996600"/>
            </a:solidFill>
          </a:ln>
        </p:spPr>
      </p:pic>
    </p:spTree>
  </p:cSld>
  <p:clrMapOvr>
    <a:masterClrMapping/>
  </p:clrMapOvr>
  <p:transition advClick="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altLang="en-US"/>
              <a:t>American Iris Society</a:t>
            </a:r>
          </a:p>
        </p:txBody>
      </p:sp>
      <p:sp>
        <p:nvSpPr>
          <p:cNvPr id="166914" name="title"/>
          <p:cNvSpPr>
            <a:spLocks noGrp="1" noChangeArrowheads="1"/>
          </p:cNvSpPr>
          <p:nvPr>
            <p:ph type="title"/>
          </p:nvPr>
        </p:nvSpPr>
        <p:spPr>
          <a:xfrm>
            <a:off x="2039938" y="0"/>
            <a:ext cx="6985000" cy="1143000"/>
          </a:xfrm>
        </p:spPr>
        <p:txBody>
          <a:bodyPr/>
          <a:lstStyle/>
          <a:p>
            <a:r>
              <a:rPr lang="en-US" altLang="en-US"/>
              <a:t>Victoria Falls 1984</a:t>
            </a:r>
          </a:p>
        </p:txBody>
      </p:sp>
      <p:sp>
        <p:nvSpPr>
          <p:cNvPr id="166915" name="Rectangle 3"/>
          <p:cNvSpPr>
            <a:spLocks noGrp="1" noChangeArrowheads="1"/>
          </p:cNvSpPr>
          <p:nvPr>
            <p:ph type="body" idx="1"/>
          </p:nvPr>
        </p:nvSpPr>
        <p:spPr>
          <a:xfrm>
            <a:off x="5410200" y="1676400"/>
            <a:ext cx="3733800" cy="4525963"/>
          </a:xfrm>
        </p:spPr>
        <p:txBody>
          <a:bodyPr/>
          <a:lstStyle/>
          <a:p>
            <a:pPr>
              <a:buFontTx/>
              <a:buNone/>
            </a:pPr>
            <a:r>
              <a:rPr lang="en-US" altLang="en-US"/>
              <a:t> </a:t>
            </a:r>
          </a:p>
        </p:txBody>
      </p:sp>
      <p:sp>
        <p:nvSpPr>
          <p:cNvPr id="166916" name="Rectangle 4"/>
          <p:cNvSpPr>
            <a:spLocks noChangeArrowheads="1"/>
          </p:cNvSpPr>
          <p:nvPr/>
        </p:nvSpPr>
        <p:spPr bwMode="auto">
          <a:xfrm>
            <a:off x="4648200" y="1219200"/>
            <a:ext cx="44958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spcAft>
                <a:spcPct val="0"/>
              </a:spcAft>
              <a:buChar char="•"/>
              <a:defRPr sz="3200">
                <a:solidFill>
                  <a:schemeClr val="tx1"/>
                </a:solidFill>
                <a:latin typeface="Arial" panose="020B0604020202020204" pitchFamily="34" charset="0"/>
                <a:cs typeface="Arial" panose="020B0604020202020204" pitchFamily="34" charset="0"/>
              </a:defRPr>
            </a:lvl1pPr>
            <a:lvl2pPr marL="742950" indent="-285750" algn="l">
              <a:spcBef>
                <a:spcPct val="20000"/>
              </a:spcBef>
              <a:spcAft>
                <a:spcPct val="0"/>
              </a:spcAft>
              <a:buChar char="–"/>
              <a:defRPr sz="2800">
                <a:solidFill>
                  <a:schemeClr val="tx1"/>
                </a:solidFill>
                <a:latin typeface="Arial" panose="020B0604020202020204" pitchFamily="34" charset="0"/>
                <a:cs typeface="Arial" panose="020B0604020202020204" pitchFamily="34" charset="0"/>
              </a:defRPr>
            </a:lvl2pPr>
            <a:lvl3pPr marL="1143000" indent="-228600" algn="l">
              <a:spcBef>
                <a:spcPct val="20000"/>
              </a:spcBef>
              <a:spcAft>
                <a:spcPct val="0"/>
              </a:spcAft>
              <a:buChar char="•"/>
              <a:defRPr sz="2400">
                <a:solidFill>
                  <a:schemeClr val="tx1"/>
                </a:solidFill>
                <a:latin typeface="Arial" panose="020B0604020202020204" pitchFamily="34" charset="0"/>
                <a:cs typeface="Arial" panose="020B0604020202020204" pitchFamily="34" charset="0"/>
              </a:defRPr>
            </a:lvl3pPr>
            <a:lvl4pPr marL="1600200" indent="-228600" algn="l">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4pPr>
            <a:lvl5pPr marL="2057400" indent="-228600" algn="l">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5pPr>
            <a:lvl6pPr marL="25146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en-US" altLang="en-US" sz="2000" b="0"/>
              <a:t>Hybridizer: Schreiner, Oregon </a:t>
            </a:r>
          </a:p>
          <a:p>
            <a:pPr>
              <a:buFontTx/>
              <a:buNone/>
            </a:pPr>
            <a:r>
              <a:rPr lang="en-US" altLang="en-US" sz="2000" b="0"/>
              <a:t>TB-EML-40; R. 1977</a:t>
            </a:r>
          </a:p>
          <a:p>
            <a:pPr>
              <a:buFontTx/>
              <a:buNone/>
            </a:pPr>
            <a:r>
              <a:rPr lang="en-US" altLang="en-US" sz="2000" b="0"/>
              <a:t>The Schreiner family have about 11 Dykes to their credit. Schreiner's Iris Gardens began as a hobby during World War I when Francis Xavier Schreiner started growing Irises in St. Paul, Minnesota; a testament to the fact that bearded Iris will grow in a variety of climates. Upon his death in 1931, Francis' children continued the business and after much searching, chose to move the gardens to Oregon.  </a:t>
            </a:r>
          </a:p>
        </p:txBody>
      </p:sp>
      <p:grpSp>
        <p:nvGrpSpPr>
          <p:cNvPr id="166923" name="Group 11"/>
          <p:cNvGrpSpPr>
            <a:grpSpLocks/>
          </p:cNvGrpSpPr>
          <p:nvPr/>
        </p:nvGrpSpPr>
        <p:grpSpPr bwMode="auto">
          <a:xfrm>
            <a:off x="0" y="0"/>
            <a:ext cx="1600200" cy="1498600"/>
            <a:chOff x="1632" y="1872"/>
            <a:chExt cx="2112" cy="1976"/>
          </a:xfrm>
        </p:grpSpPr>
        <p:grpSp>
          <p:nvGrpSpPr>
            <p:cNvPr id="166924" name="Group 12"/>
            <p:cNvGrpSpPr>
              <a:grpSpLocks/>
            </p:cNvGrpSpPr>
            <p:nvPr/>
          </p:nvGrpSpPr>
          <p:grpSpPr bwMode="auto">
            <a:xfrm>
              <a:off x="1872" y="1920"/>
              <a:ext cx="1872" cy="1824"/>
              <a:chOff x="1056" y="1824"/>
              <a:chExt cx="1872" cy="1824"/>
            </a:xfrm>
          </p:grpSpPr>
          <p:sp>
            <p:nvSpPr>
              <p:cNvPr id="166925" name="Oval 13"/>
              <p:cNvSpPr>
                <a:spLocks noChangeArrowheads="1"/>
              </p:cNvSpPr>
              <p:nvPr/>
            </p:nvSpPr>
            <p:spPr bwMode="auto">
              <a:xfrm>
                <a:off x="1104" y="1824"/>
                <a:ext cx="1824" cy="1824"/>
              </a:xfrm>
              <a:prstGeom prst="ellipse">
                <a:avLst/>
              </a:prstGeom>
              <a:gradFill rotWithShape="1">
                <a:gsLst>
                  <a:gs pos="0">
                    <a:srgbClr val="777777"/>
                  </a:gs>
                  <a:gs pos="50000">
                    <a:srgbClr val="777777">
                      <a:gamma/>
                      <a:shade val="46275"/>
                      <a:invGamma/>
                    </a:srgbClr>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66926" name="Oval 14"/>
              <p:cNvSpPr>
                <a:spLocks noChangeArrowheads="1"/>
              </p:cNvSpPr>
              <p:nvPr/>
            </p:nvSpPr>
            <p:spPr bwMode="auto">
              <a:xfrm>
                <a:off x="1056" y="1824"/>
                <a:ext cx="1824" cy="1824"/>
              </a:xfrm>
              <a:prstGeom prst="ellipse">
                <a:avLst/>
              </a:prstGeom>
              <a:gradFill rotWithShape="1">
                <a:gsLst>
                  <a:gs pos="0">
                    <a:srgbClr val="777777"/>
                  </a:gs>
                  <a:gs pos="50000">
                    <a:schemeClr val="bg1"/>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pic>
          <p:nvPicPr>
            <p:cNvPr id="166927" name="Picture 15" descr="Dykes">
              <a:hlinkClick r:id="" action="ppaction://macro?name=PullFlower"/>
            </p:cNvPr>
            <p:cNvPicPr>
              <a:picLocks noChangeAspect="1" noChangeArrowheads="1"/>
            </p:cNvPicPr>
            <p:nvPr/>
          </p:nvPicPr>
          <p:blipFill>
            <a:blip r:embed="rId3" cstate="screen">
              <a:extLst>
                <a:ext uri="{28A0092B-C50C-407E-A947-70E740481C1C}">
                  <a14:useLocalDpi xmlns:a14="http://schemas.microsoft.com/office/drawing/2010/main"/>
                </a:ext>
              </a:extLst>
            </a:blip>
            <a:srcRect l="14815" r="11111"/>
            <a:stretch>
              <a:fillRect/>
            </a:stretch>
          </p:blipFill>
          <p:spPr bwMode="auto">
            <a:xfrm>
              <a:off x="1632" y="1872"/>
              <a:ext cx="1920" cy="1976"/>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93441" dir="1391915" algn="ctr" rotWithShape="0">
                      <a:schemeClr val="tx1">
                        <a:alpha val="50000"/>
                      </a:schemeClr>
                    </a:outerShdw>
                  </a:effectLst>
                </a14:hiddenEffects>
              </a:ext>
            </a:extLst>
          </p:spPr>
        </p:pic>
      </p:grpSp>
      <p:sp>
        <p:nvSpPr>
          <p:cNvPr id="166930" name="AutoShape 18" descr="Oak">
            <a:hlinkClick r:id="rId4" action="ppaction://hlinksldjump"/>
          </p:cNvPr>
          <p:cNvSpPr>
            <a:spLocks noChangeArrowheads="1"/>
          </p:cNvSpPr>
          <p:nvPr/>
        </p:nvSpPr>
        <p:spPr bwMode="auto">
          <a:xfrm>
            <a:off x="7086600" y="6269038"/>
            <a:ext cx="2057400" cy="588962"/>
          </a:xfrm>
          <a:prstGeom prst="bevel">
            <a:avLst>
              <a:gd name="adj" fmla="val 12500"/>
            </a:avLst>
          </a:prstGeom>
          <a:blipFill dpi="0" rotWithShape="1">
            <a:blip r:embed="rId5"/>
            <a:srcRect/>
            <a:tile tx="0" ty="0" sx="100000" sy="100000" flip="none" algn="tl"/>
          </a:blip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eaLnBrk="0" hangingPunct="0">
              <a:spcAft>
                <a:spcPct val="0"/>
              </a:spcAft>
            </a:pPr>
            <a:r>
              <a:rPr lang="en-US" altLang="en-US" sz="2400" b="0">
                <a:solidFill>
                  <a:srgbClr val="663300"/>
                </a:solidFill>
                <a:latin typeface="Arial Black" panose="020B0A04020102020204" pitchFamily="34" charset="0"/>
              </a:rPr>
              <a:t>Dykes List</a:t>
            </a:r>
          </a:p>
        </p:txBody>
      </p:sp>
      <p:pic>
        <p:nvPicPr>
          <p:cNvPr id="3" name="Picture 2"/>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63538" y="1676399"/>
            <a:ext cx="4056062" cy="4840357"/>
          </a:xfrm>
          <a:prstGeom prst="rect">
            <a:avLst/>
          </a:prstGeom>
          <a:ln w="34925">
            <a:solidFill>
              <a:srgbClr val="996600"/>
            </a:solidFill>
          </a:ln>
        </p:spPr>
      </p:pic>
    </p:spTree>
  </p:cSld>
  <p:clrMapOvr>
    <a:masterClrMapping/>
  </p:clrMapOvr>
  <p:transition advClick="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altLang="en-US"/>
              <a:t>American Iris Society</a:t>
            </a:r>
          </a:p>
        </p:txBody>
      </p:sp>
      <p:sp>
        <p:nvSpPr>
          <p:cNvPr id="168962" name="title"/>
          <p:cNvSpPr>
            <a:spLocks noGrp="1" noChangeArrowheads="1"/>
          </p:cNvSpPr>
          <p:nvPr>
            <p:ph type="title"/>
          </p:nvPr>
        </p:nvSpPr>
        <p:spPr>
          <a:xfrm>
            <a:off x="2124075" y="0"/>
            <a:ext cx="6985000" cy="1143000"/>
          </a:xfrm>
        </p:spPr>
        <p:txBody>
          <a:bodyPr/>
          <a:lstStyle/>
          <a:p>
            <a:r>
              <a:rPr lang="en-US" altLang="en-US"/>
              <a:t>Ruffled Ballet 1983</a:t>
            </a:r>
          </a:p>
        </p:txBody>
      </p:sp>
      <p:sp>
        <p:nvSpPr>
          <p:cNvPr id="168963" name="Rectangle 3"/>
          <p:cNvSpPr>
            <a:spLocks noGrp="1" noChangeArrowheads="1"/>
          </p:cNvSpPr>
          <p:nvPr>
            <p:ph type="body" idx="1"/>
          </p:nvPr>
        </p:nvSpPr>
        <p:spPr>
          <a:xfrm>
            <a:off x="5410200" y="1676400"/>
            <a:ext cx="3733800" cy="4525963"/>
          </a:xfrm>
        </p:spPr>
        <p:txBody>
          <a:bodyPr/>
          <a:lstStyle/>
          <a:p>
            <a:pPr>
              <a:buFontTx/>
              <a:buNone/>
            </a:pPr>
            <a:r>
              <a:rPr lang="en-US" altLang="en-US"/>
              <a:t> </a:t>
            </a:r>
          </a:p>
        </p:txBody>
      </p:sp>
      <p:sp>
        <p:nvSpPr>
          <p:cNvPr id="168964" name="Rectangle 4"/>
          <p:cNvSpPr>
            <a:spLocks noChangeArrowheads="1"/>
          </p:cNvSpPr>
          <p:nvPr/>
        </p:nvSpPr>
        <p:spPr bwMode="auto">
          <a:xfrm>
            <a:off x="4572000" y="1600200"/>
            <a:ext cx="45720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spcAft>
                <a:spcPct val="0"/>
              </a:spcAft>
              <a:buChar char="•"/>
              <a:defRPr sz="3200">
                <a:solidFill>
                  <a:schemeClr val="tx1"/>
                </a:solidFill>
                <a:latin typeface="Arial" panose="020B0604020202020204" pitchFamily="34" charset="0"/>
                <a:cs typeface="Arial" panose="020B0604020202020204" pitchFamily="34" charset="0"/>
              </a:defRPr>
            </a:lvl1pPr>
            <a:lvl2pPr marL="742950" indent="-285750" algn="l">
              <a:spcBef>
                <a:spcPct val="20000"/>
              </a:spcBef>
              <a:spcAft>
                <a:spcPct val="0"/>
              </a:spcAft>
              <a:buChar char="–"/>
              <a:defRPr sz="2800">
                <a:solidFill>
                  <a:schemeClr val="tx1"/>
                </a:solidFill>
                <a:latin typeface="Arial" panose="020B0604020202020204" pitchFamily="34" charset="0"/>
                <a:cs typeface="Arial" panose="020B0604020202020204" pitchFamily="34" charset="0"/>
              </a:defRPr>
            </a:lvl2pPr>
            <a:lvl3pPr marL="1143000" indent="-228600" algn="l">
              <a:spcBef>
                <a:spcPct val="20000"/>
              </a:spcBef>
              <a:spcAft>
                <a:spcPct val="0"/>
              </a:spcAft>
              <a:buChar char="•"/>
              <a:defRPr sz="2400">
                <a:solidFill>
                  <a:schemeClr val="tx1"/>
                </a:solidFill>
                <a:latin typeface="Arial" panose="020B0604020202020204" pitchFamily="34" charset="0"/>
                <a:cs typeface="Arial" panose="020B0604020202020204" pitchFamily="34" charset="0"/>
              </a:defRPr>
            </a:lvl3pPr>
            <a:lvl4pPr marL="1600200" indent="-228600" algn="l">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4pPr>
            <a:lvl5pPr marL="2057400" indent="-228600" algn="l">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5pPr>
            <a:lvl6pPr marL="25146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en-US" altLang="en-US" sz="2000" b="0"/>
              <a:t>Hybridizer: Elvan Roderick</a:t>
            </a:r>
          </a:p>
          <a:p>
            <a:pPr>
              <a:buFontTx/>
              <a:buNone/>
            </a:pPr>
            <a:r>
              <a:rPr lang="en-US" altLang="en-US" sz="2000" b="0"/>
              <a:t>TB-ML-30; R. 1973 </a:t>
            </a:r>
          </a:p>
          <a:p>
            <a:pPr>
              <a:buFontTx/>
              <a:buNone/>
            </a:pPr>
            <a:r>
              <a:rPr lang="en-US" altLang="en-US" sz="2000" b="0"/>
              <a:t>Earlier tetraploid/diploid hybrids often retained the Near East tetraploid preference for hotter and drier climates.  They tended to rot in many parts of the country.  However, they were so pretty and big that hybridizers persevered and hybrids started to emerge that like their diploid ancestors could hand cold and rainy weather.</a:t>
            </a:r>
          </a:p>
          <a:p>
            <a:pPr>
              <a:buFontTx/>
              <a:buNone/>
            </a:pPr>
            <a:endParaRPr lang="en-US" altLang="en-US" sz="2000" b="0"/>
          </a:p>
        </p:txBody>
      </p:sp>
      <p:grpSp>
        <p:nvGrpSpPr>
          <p:cNvPr id="168971" name="Group 11"/>
          <p:cNvGrpSpPr>
            <a:grpSpLocks/>
          </p:cNvGrpSpPr>
          <p:nvPr/>
        </p:nvGrpSpPr>
        <p:grpSpPr bwMode="auto">
          <a:xfrm>
            <a:off x="0" y="0"/>
            <a:ext cx="1600200" cy="1498600"/>
            <a:chOff x="1632" y="1872"/>
            <a:chExt cx="2112" cy="1976"/>
          </a:xfrm>
        </p:grpSpPr>
        <p:grpSp>
          <p:nvGrpSpPr>
            <p:cNvPr id="168972" name="Group 12"/>
            <p:cNvGrpSpPr>
              <a:grpSpLocks/>
            </p:cNvGrpSpPr>
            <p:nvPr/>
          </p:nvGrpSpPr>
          <p:grpSpPr bwMode="auto">
            <a:xfrm>
              <a:off x="1872" y="1920"/>
              <a:ext cx="1872" cy="1824"/>
              <a:chOff x="1056" y="1824"/>
              <a:chExt cx="1872" cy="1824"/>
            </a:xfrm>
          </p:grpSpPr>
          <p:sp>
            <p:nvSpPr>
              <p:cNvPr id="168973" name="Oval 13"/>
              <p:cNvSpPr>
                <a:spLocks noChangeArrowheads="1"/>
              </p:cNvSpPr>
              <p:nvPr/>
            </p:nvSpPr>
            <p:spPr bwMode="auto">
              <a:xfrm>
                <a:off x="1104" y="1824"/>
                <a:ext cx="1824" cy="1824"/>
              </a:xfrm>
              <a:prstGeom prst="ellipse">
                <a:avLst/>
              </a:prstGeom>
              <a:gradFill rotWithShape="1">
                <a:gsLst>
                  <a:gs pos="0">
                    <a:srgbClr val="777777"/>
                  </a:gs>
                  <a:gs pos="50000">
                    <a:srgbClr val="777777">
                      <a:gamma/>
                      <a:shade val="46275"/>
                      <a:invGamma/>
                    </a:srgbClr>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68974" name="Oval 14"/>
              <p:cNvSpPr>
                <a:spLocks noChangeArrowheads="1"/>
              </p:cNvSpPr>
              <p:nvPr/>
            </p:nvSpPr>
            <p:spPr bwMode="auto">
              <a:xfrm>
                <a:off x="1056" y="1824"/>
                <a:ext cx="1824" cy="1824"/>
              </a:xfrm>
              <a:prstGeom prst="ellipse">
                <a:avLst/>
              </a:prstGeom>
              <a:gradFill rotWithShape="1">
                <a:gsLst>
                  <a:gs pos="0">
                    <a:srgbClr val="777777"/>
                  </a:gs>
                  <a:gs pos="50000">
                    <a:schemeClr val="bg1"/>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pic>
          <p:nvPicPr>
            <p:cNvPr id="168975" name="Picture 15" descr="Dykes">
              <a:hlinkClick r:id="" action="ppaction://macro?name=PullFlower"/>
            </p:cNvPr>
            <p:cNvPicPr>
              <a:picLocks noChangeAspect="1" noChangeArrowheads="1"/>
            </p:cNvPicPr>
            <p:nvPr/>
          </p:nvPicPr>
          <p:blipFill>
            <a:blip r:embed="rId3" cstate="screen">
              <a:extLst>
                <a:ext uri="{28A0092B-C50C-407E-A947-70E740481C1C}">
                  <a14:useLocalDpi xmlns:a14="http://schemas.microsoft.com/office/drawing/2010/main"/>
                </a:ext>
              </a:extLst>
            </a:blip>
            <a:srcRect l="14815" r="11111"/>
            <a:stretch>
              <a:fillRect/>
            </a:stretch>
          </p:blipFill>
          <p:spPr bwMode="auto">
            <a:xfrm>
              <a:off x="1632" y="1872"/>
              <a:ext cx="1920" cy="1976"/>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93441" dir="1391915" algn="ctr" rotWithShape="0">
                      <a:schemeClr val="tx1">
                        <a:alpha val="50000"/>
                      </a:schemeClr>
                    </a:outerShdw>
                  </a:effectLst>
                </a14:hiddenEffects>
              </a:ext>
            </a:extLst>
          </p:spPr>
        </p:pic>
      </p:grpSp>
      <p:sp>
        <p:nvSpPr>
          <p:cNvPr id="168978" name="AutoShape 18" descr="Oak">
            <a:hlinkClick r:id="rId4" action="ppaction://hlinksldjump"/>
          </p:cNvPr>
          <p:cNvSpPr>
            <a:spLocks noChangeArrowheads="1"/>
          </p:cNvSpPr>
          <p:nvPr/>
        </p:nvSpPr>
        <p:spPr bwMode="auto">
          <a:xfrm>
            <a:off x="7086600" y="6269038"/>
            <a:ext cx="2057400" cy="588962"/>
          </a:xfrm>
          <a:prstGeom prst="bevel">
            <a:avLst>
              <a:gd name="adj" fmla="val 12500"/>
            </a:avLst>
          </a:prstGeom>
          <a:blipFill dpi="0" rotWithShape="1">
            <a:blip r:embed="rId5"/>
            <a:srcRect/>
            <a:tile tx="0" ty="0" sx="100000" sy="100000" flip="none" algn="tl"/>
          </a:blip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eaLnBrk="0" hangingPunct="0">
              <a:spcAft>
                <a:spcPct val="0"/>
              </a:spcAft>
            </a:pPr>
            <a:r>
              <a:rPr lang="en-US" altLang="en-US" sz="2400" b="0">
                <a:solidFill>
                  <a:srgbClr val="663300"/>
                </a:solidFill>
                <a:latin typeface="Arial Black" panose="020B0A04020102020204" pitchFamily="34" charset="0"/>
              </a:rPr>
              <a:t>Dykes List</a:t>
            </a:r>
          </a:p>
        </p:txBody>
      </p:sp>
      <p:pic>
        <p:nvPicPr>
          <p:cNvPr id="2" name="Picture 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8182" y="2773363"/>
            <a:ext cx="4387618" cy="3429000"/>
          </a:xfrm>
          <a:prstGeom prst="rect">
            <a:avLst/>
          </a:prstGeom>
          <a:noFill/>
          <a:ln w="34925">
            <a:solidFill>
              <a:srgbClr val="996600"/>
            </a:solidFill>
          </a:ln>
        </p:spPr>
      </p:pic>
    </p:spTree>
  </p:cSld>
  <p:clrMapOvr>
    <a:masterClrMapping/>
  </p:clrMapOvr>
  <p:transition advClick="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altLang="en-US"/>
              <a:t>American Iris Society</a:t>
            </a:r>
          </a:p>
        </p:txBody>
      </p:sp>
      <p:sp>
        <p:nvSpPr>
          <p:cNvPr id="171010" name="title"/>
          <p:cNvSpPr>
            <a:spLocks noGrp="1" noChangeArrowheads="1"/>
          </p:cNvSpPr>
          <p:nvPr>
            <p:ph type="title"/>
          </p:nvPr>
        </p:nvSpPr>
        <p:spPr>
          <a:xfrm>
            <a:off x="2124075" y="0"/>
            <a:ext cx="6985000" cy="1143000"/>
          </a:xfrm>
        </p:spPr>
        <p:txBody>
          <a:bodyPr/>
          <a:lstStyle/>
          <a:p>
            <a:r>
              <a:rPr lang="en-US" altLang="en-US"/>
              <a:t>Vanity 1982</a:t>
            </a:r>
          </a:p>
        </p:txBody>
      </p:sp>
      <p:sp>
        <p:nvSpPr>
          <p:cNvPr id="171011" name="Rectangle 3"/>
          <p:cNvSpPr>
            <a:spLocks noGrp="1" noChangeArrowheads="1"/>
          </p:cNvSpPr>
          <p:nvPr>
            <p:ph type="body" idx="1"/>
          </p:nvPr>
        </p:nvSpPr>
        <p:spPr>
          <a:xfrm>
            <a:off x="5410200" y="1676400"/>
            <a:ext cx="3733800" cy="4525963"/>
          </a:xfrm>
        </p:spPr>
        <p:txBody>
          <a:bodyPr/>
          <a:lstStyle/>
          <a:p>
            <a:pPr>
              <a:buFontTx/>
              <a:buNone/>
            </a:pPr>
            <a:r>
              <a:rPr lang="en-US" altLang="en-US"/>
              <a:t> </a:t>
            </a:r>
          </a:p>
        </p:txBody>
      </p:sp>
      <p:sp>
        <p:nvSpPr>
          <p:cNvPr id="171012" name="Rectangle 4"/>
          <p:cNvSpPr>
            <a:spLocks noChangeArrowheads="1"/>
          </p:cNvSpPr>
          <p:nvPr/>
        </p:nvSpPr>
        <p:spPr bwMode="auto">
          <a:xfrm>
            <a:off x="4724400" y="1600200"/>
            <a:ext cx="441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spcAft>
                <a:spcPct val="0"/>
              </a:spcAft>
              <a:buChar char="•"/>
              <a:defRPr sz="3200">
                <a:solidFill>
                  <a:schemeClr val="tx1"/>
                </a:solidFill>
                <a:latin typeface="Arial" panose="020B0604020202020204" pitchFamily="34" charset="0"/>
                <a:cs typeface="Arial" panose="020B0604020202020204" pitchFamily="34" charset="0"/>
              </a:defRPr>
            </a:lvl1pPr>
            <a:lvl2pPr marL="742950" indent="-285750" algn="l">
              <a:spcBef>
                <a:spcPct val="20000"/>
              </a:spcBef>
              <a:spcAft>
                <a:spcPct val="0"/>
              </a:spcAft>
              <a:buChar char="–"/>
              <a:defRPr sz="2800">
                <a:solidFill>
                  <a:schemeClr val="tx1"/>
                </a:solidFill>
                <a:latin typeface="Arial" panose="020B0604020202020204" pitchFamily="34" charset="0"/>
                <a:cs typeface="Arial" panose="020B0604020202020204" pitchFamily="34" charset="0"/>
              </a:defRPr>
            </a:lvl2pPr>
            <a:lvl3pPr marL="1143000" indent="-228600" algn="l">
              <a:spcBef>
                <a:spcPct val="20000"/>
              </a:spcBef>
              <a:spcAft>
                <a:spcPct val="0"/>
              </a:spcAft>
              <a:buChar char="•"/>
              <a:defRPr sz="2400">
                <a:solidFill>
                  <a:schemeClr val="tx1"/>
                </a:solidFill>
                <a:latin typeface="Arial" panose="020B0604020202020204" pitchFamily="34" charset="0"/>
                <a:cs typeface="Arial" panose="020B0604020202020204" pitchFamily="34" charset="0"/>
              </a:defRPr>
            </a:lvl3pPr>
            <a:lvl4pPr marL="1600200" indent="-228600" algn="l">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4pPr>
            <a:lvl5pPr marL="2057400" indent="-228600" algn="l">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5pPr>
            <a:lvl6pPr marL="25146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en-US" altLang="en-US" sz="2000" b="0" dirty="0"/>
              <a:t>Hybridizer: Ben Hager</a:t>
            </a:r>
          </a:p>
          <a:p>
            <a:pPr>
              <a:buFontTx/>
              <a:buNone/>
            </a:pPr>
            <a:r>
              <a:rPr lang="en-US" altLang="en-US" sz="2000" b="0" dirty="0"/>
              <a:t>TB-EML-36; R. 1974</a:t>
            </a:r>
          </a:p>
          <a:p>
            <a:pPr>
              <a:buFontTx/>
              <a:buNone/>
            </a:pPr>
            <a:r>
              <a:rPr lang="en-US" altLang="en-US" sz="2000" b="0" dirty="0"/>
              <a:t>One of the most popular of irises.</a:t>
            </a:r>
          </a:p>
          <a:p>
            <a:pPr>
              <a:buFontTx/>
              <a:buNone/>
            </a:pPr>
            <a:r>
              <a:rPr lang="en-US" altLang="en-US" sz="2000" b="0" dirty="0"/>
              <a:t>When true-pink (no violet undertones) finally appeared in the iris world in the 30’s, it appeared in several places throughout the nation almost simultaneously and accompanied by tangerine beards. These were known as the tangerine pinks.</a:t>
            </a:r>
          </a:p>
          <a:p>
            <a:pPr>
              <a:buFontTx/>
              <a:buNone/>
            </a:pPr>
            <a:r>
              <a:rPr lang="en-US" altLang="en-US" sz="2000" b="0" dirty="0"/>
              <a:t> </a:t>
            </a:r>
            <a:br>
              <a:rPr lang="en-US" altLang="en-US" sz="2000" b="0" dirty="0"/>
            </a:br>
            <a:r>
              <a:rPr lang="en-US" altLang="en-US" sz="2000" b="0" dirty="0"/>
              <a:t> </a:t>
            </a:r>
          </a:p>
        </p:txBody>
      </p:sp>
      <p:grpSp>
        <p:nvGrpSpPr>
          <p:cNvPr id="171019" name="Group 11"/>
          <p:cNvGrpSpPr>
            <a:grpSpLocks/>
          </p:cNvGrpSpPr>
          <p:nvPr/>
        </p:nvGrpSpPr>
        <p:grpSpPr bwMode="auto">
          <a:xfrm>
            <a:off x="0" y="0"/>
            <a:ext cx="1600200" cy="1498600"/>
            <a:chOff x="1632" y="1872"/>
            <a:chExt cx="2112" cy="1976"/>
          </a:xfrm>
        </p:grpSpPr>
        <p:grpSp>
          <p:nvGrpSpPr>
            <p:cNvPr id="171020" name="Group 12"/>
            <p:cNvGrpSpPr>
              <a:grpSpLocks/>
            </p:cNvGrpSpPr>
            <p:nvPr/>
          </p:nvGrpSpPr>
          <p:grpSpPr bwMode="auto">
            <a:xfrm>
              <a:off x="1872" y="1920"/>
              <a:ext cx="1872" cy="1824"/>
              <a:chOff x="1056" y="1824"/>
              <a:chExt cx="1872" cy="1824"/>
            </a:xfrm>
          </p:grpSpPr>
          <p:sp>
            <p:nvSpPr>
              <p:cNvPr id="171021" name="Oval 13"/>
              <p:cNvSpPr>
                <a:spLocks noChangeArrowheads="1"/>
              </p:cNvSpPr>
              <p:nvPr/>
            </p:nvSpPr>
            <p:spPr bwMode="auto">
              <a:xfrm>
                <a:off x="1104" y="1824"/>
                <a:ext cx="1824" cy="1824"/>
              </a:xfrm>
              <a:prstGeom prst="ellipse">
                <a:avLst/>
              </a:prstGeom>
              <a:gradFill rotWithShape="1">
                <a:gsLst>
                  <a:gs pos="0">
                    <a:srgbClr val="777777"/>
                  </a:gs>
                  <a:gs pos="50000">
                    <a:srgbClr val="777777">
                      <a:gamma/>
                      <a:shade val="46275"/>
                      <a:invGamma/>
                    </a:srgbClr>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71022" name="Oval 14"/>
              <p:cNvSpPr>
                <a:spLocks noChangeArrowheads="1"/>
              </p:cNvSpPr>
              <p:nvPr/>
            </p:nvSpPr>
            <p:spPr bwMode="auto">
              <a:xfrm>
                <a:off x="1056" y="1824"/>
                <a:ext cx="1824" cy="1824"/>
              </a:xfrm>
              <a:prstGeom prst="ellipse">
                <a:avLst/>
              </a:prstGeom>
              <a:gradFill rotWithShape="1">
                <a:gsLst>
                  <a:gs pos="0">
                    <a:srgbClr val="777777"/>
                  </a:gs>
                  <a:gs pos="50000">
                    <a:schemeClr val="bg1"/>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pic>
          <p:nvPicPr>
            <p:cNvPr id="171023" name="Picture 15" descr="Dykes">
              <a:hlinkClick r:id="" action="ppaction://macro?name=PullFlower"/>
            </p:cNvPr>
            <p:cNvPicPr>
              <a:picLocks noChangeAspect="1" noChangeArrowheads="1"/>
            </p:cNvPicPr>
            <p:nvPr/>
          </p:nvPicPr>
          <p:blipFill>
            <a:blip r:embed="rId3" cstate="screen">
              <a:extLst>
                <a:ext uri="{28A0092B-C50C-407E-A947-70E740481C1C}">
                  <a14:useLocalDpi xmlns:a14="http://schemas.microsoft.com/office/drawing/2010/main"/>
                </a:ext>
              </a:extLst>
            </a:blip>
            <a:srcRect l="14815" r="11111"/>
            <a:stretch>
              <a:fillRect/>
            </a:stretch>
          </p:blipFill>
          <p:spPr bwMode="auto">
            <a:xfrm>
              <a:off x="1632" y="1872"/>
              <a:ext cx="1920" cy="1976"/>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93441" dir="1391915" algn="ctr" rotWithShape="0">
                      <a:schemeClr val="tx1">
                        <a:alpha val="50000"/>
                      </a:schemeClr>
                    </a:outerShdw>
                  </a:effectLst>
                </a14:hiddenEffects>
              </a:ext>
            </a:extLst>
          </p:spPr>
        </p:pic>
      </p:grpSp>
      <p:sp>
        <p:nvSpPr>
          <p:cNvPr id="171026" name="AutoShape 18" descr="Oak">
            <a:hlinkClick r:id="rId4" action="ppaction://hlinksldjump"/>
          </p:cNvPr>
          <p:cNvSpPr>
            <a:spLocks noChangeArrowheads="1"/>
          </p:cNvSpPr>
          <p:nvPr/>
        </p:nvSpPr>
        <p:spPr bwMode="auto">
          <a:xfrm>
            <a:off x="7086600" y="6269038"/>
            <a:ext cx="2057400" cy="588962"/>
          </a:xfrm>
          <a:prstGeom prst="bevel">
            <a:avLst>
              <a:gd name="adj" fmla="val 12500"/>
            </a:avLst>
          </a:prstGeom>
          <a:blipFill dpi="0" rotWithShape="1">
            <a:blip r:embed="rId5"/>
            <a:srcRect/>
            <a:tile tx="0" ty="0" sx="100000" sy="100000" flip="none" algn="tl"/>
          </a:blip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eaLnBrk="0" hangingPunct="0">
              <a:spcAft>
                <a:spcPct val="0"/>
              </a:spcAft>
            </a:pPr>
            <a:r>
              <a:rPr lang="en-US" altLang="en-US" sz="2400" b="0">
                <a:solidFill>
                  <a:srgbClr val="663300"/>
                </a:solidFill>
                <a:latin typeface="Arial Black" panose="020B0A04020102020204" pitchFamily="34" charset="0"/>
              </a:rPr>
              <a:t>Dykes List</a:t>
            </a:r>
          </a:p>
        </p:txBody>
      </p:sp>
      <p:pic>
        <p:nvPicPr>
          <p:cNvPr id="171028" name="Picture 20" descr="Vanity 2006_04_23"/>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04800" y="1600200"/>
            <a:ext cx="4376738" cy="4953000"/>
          </a:xfrm>
          <a:prstGeom prst="rect">
            <a:avLst/>
          </a:prstGeom>
          <a:noFill/>
          <a:ln w="38100">
            <a:solidFill>
              <a:srgbClr val="9966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advClick="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altLang="en-US"/>
              <a:t>American Iris Society</a:t>
            </a:r>
          </a:p>
        </p:txBody>
      </p:sp>
      <p:sp>
        <p:nvSpPr>
          <p:cNvPr id="173058" name="title"/>
          <p:cNvSpPr>
            <a:spLocks noGrp="1" noChangeArrowheads="1"/>
          </p:cNvSpPr>
          <p:nvPr>
            <p:ph type="title"/>
          </p:nvPr>
        </p:nvSpPr>
        <p:spPr>
          <a:xfrm>
            <a:off x="2124075" y="0"/>
            <a:ext cx="6985000" cy="1143000"/>
          </a:xfrm>
        </p:spPr>
        <p:txBody>
          <a:bodyPr/>
          <a:lstStyle/>
          <a:p>
            <a:r>
              <a:rPr lang="en-US" altLang="en-US"/>
              <a:t>Brown Lasso 1981</a:t>
            </a:r>
          </a:p>
        </p:txBody>
      </p:sp>
      <p:sp>
        <p:nvSpPr>
          <p:cNvPr id="173059" name="Rectangle 3"/>
          <p:cNvSpPr>
            <a:spLocks noGrp="1" noChangeArrowheads="1"/>
          </p:cNvSpPr>
          <p:nvPr>
            <p:ph type="body" idx="1"/>
          </p:nvPr>
        </p:nvSpPr>
        <p:spPr>
          <a:xfrm>
            <a:off x="5410200" y="1676400"/>
            <a:ext cx="3733800" cy="4525963"/>
          </a:xfrm>
        </p:spPr>
        <p:txBody>
          <a:bodyPr/>
          <a:lstStyle/>
          <a:p>
            <a:pPr>
              <a:buFontTx/>
              <a:buNone/>
            </a:pPr>
            <a:r>
              <a:rPr lang="en-US" altLang="en-US"/>
              <a:t> </a:t>
            </a:r>
          </a:p>
        </p:txBody>
      </p:sp>
      <p:sp>
        <p:nvSpPr>
          <p:cNvPr id="173060" name="Rectangle 4"/>
          <p:cNvSpPr>
            <a:spLocks noChangeArrowheads="1"/>
          </p:cNvSpPr>
          <p:nvPr/>
        </p:nvSpPr>
        <p:spPr bwMode="auto">
          <a:xfrm>
            <a:off x="4724400" y="1600200"/>
            <a:ext cx="441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spcAft>
                <a:spcPct val="0"/>
              </a:spcAft>
              <a:buChar char="•"/>
              <a:defRPr sz="3200">
                <a:solidFill>
                  <a:schemeClr val="tx1"/>
                </a:solidFill>
                <a:latin typeface="Arial" panose="020B0604020202020204" pitchFamily="34" charset="0"/>
                <a:cs typeface="Arial" panose="020B0604020202020204" pitchFamily="34" charset="0"/>
              </a:defRPr>
            </a:lvl1pPr>
            <a:lvl2pPr marL="742950" indent="-285750" algn="l">
              <a:spcBef>
                <a:spcPct val="20000"/>
              </a:spcBef>
              <a:spcAft>
                <a:spcPct val="0"/>
              </a:spcAft>
              <a:buChar char="–"/>
              <a:defRPr sz="2800">
                <a:solidFill>
                  <a:schemeClr val="tx1"/>
                </a:solidFill>
                <a:latin typeface="Arial" panose="020B0604020202020204" pitchFamily="34" charset="0"/>
                <a:cs typeface="Arial" panose="020B0604020202020204" pitchFamily="34" charset="0"/>
              </a:defRPr>
            </a:lvl2pPr>
            <a:lvl3pPr marL="1143000" indent="-228600" algn="l">
              <a:spcBef>
                <a:spcPct val="20000"/>
              </a:spcBef>
              <a:spcAft>
                <a:spcPct val="0"/>
              </a:spcAft>
              <a:buChar char="•"/>
              <a:defRPr sz="2400">
                <a:solidFill>
                  <a:schemeClr val="tx1"/>
                </a:solidFill>
                <a:latin typeface="Arial" panose="020B0604020202020204" pitchFamily="34" charset="0"/>
                <a:cs typeface="Arial" panose="020B0604020202020204" pitchFamily="34" charset="0"/>
              </a:defRPr>
            </a:lvl3pPr>
            <a:lvl4pPr marL="1600200" indent="-228600" algn="l">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4pPr>
            <a:lvl5pPr marL="2057400" indent="-228600" algn="l">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5pPr>
            <a:lvl6pPr marL="25146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en-US" altLang="en-US" sz="2000" b="0" dirty="0"/>
              <a:t>Hybridizer: Eugene Buckles by D. </a:t>
            </a:r>
            <a:r>
              <a:rPr lang="en-US" altLang="en-US" sz="2000" b="0" dirty="0" err="1"/>
              <a:t>Niswonger</a:t>
            </a:r>
            <a:endParaRPr lang="en-US" altLang="en-US" sz="2000" b="0" dirty="0"/>
          </a:p>
          <a:p>
            <a:pPr>
              <a:buFontTx/>
              <a:buNone/>
            </a:pPr>
            <a:r>
              <a:rPr lang="en-US" altLang="en-US" sz="2000" b="0" dirty="0"/>
              <a:t>BB-EM-22; R. 1972</a:t>
            </a:r>
          </a:p>
          <a:p>
            <a:pPr>
              <a:buFontTx/>
              <a:buNone/>
            </a:pPr>
            <a:r>
              <a:rPr lang="en-US" altLang="en-US" sz="2000" dirty="0"/>
              <a:t>Brown Lasso</a:t>
            </a:r>
            <a:r>
              <a:rPr lang="en-US" altLang="en-US" sz="2000" b="0" dirty="0"/>
              <a:t> created by Buckles of Sikeston, MO.  It is the first median to ever win a DM.  Unfortunately, Buckles died while </a:t>
            </a:r>
            <a:r>
              <a:rPr lang="en-US" altLang="en-US" sz="2000" dirty="0"/>
              <a:t>Brown Lasso</a:t>
            </a:r>
            <a:r>
              <a:rPr lang="en-US" altLang="en-US" sz="2000" b="0" dirty="0"/>
              <a:t> was still a seedling.  His good friend Dave </a:t>
            </a:r>
            <a:r>
              <a:rPr lang="en-US" altLang="en-US" sz="2000" b="0" dirty="0" err="1"/>
              <a:t>Niswonger</a:t>
            </a:r>
            <a:r>
              <a:rPr lang="en-US" altLang="en-US" sz="2000" b="0" dirty="0"/>
              <a:t> from Cape </a:t>
            </a:r>
            <a:r>
              <a:rPr lang="en-US" altLang="en-US" sz="2000" b="0" dirty="0" err="1"/>
              <a:t>Giradeau</a:t>
            </a:r>
            <a:r>
              <a:rPr lang="en-US" altLang="en-US" sz="2000" b="0" dirty="0"/>
              <a:t>, MO, evaluated his seedlings and introduced </a:t>
            </a:r>
            <a:r>
              <a:rPr lang="en-US" altLang="en-US" sz="2000" dirty="0"/>
              <a:t>Brown Lasso</a:t>
            </a:r>
            <a:r>
              <a:rPr lang="en-US" altLang="en-US" sz="2000" b="0" dirty="0"/>
              <a:t> in 1975.</a:t>
            </a:r>
          </a:p>
        </p:txBody>
      </p:sp>
      <p:grpSp>
        <p:nvGrpSpPr>
          <p:cNvPr id="173067" name="Group 11"/>
          <p:cNvGrpSpPr>
            <a:grpSpLocks/>
          </p:cNvGrpSpPr>
          <p:nvPr/>
        </p:nvGrpSpPr>
        <p:grpSpPr bwMode="auto">
          <a:xfrm>
            <a:off x="0" y="0"/>
            <a:ext cx="1600200" cy="1498600"/>
            <a:chOff x="1632" y="1872"/>
            <a:chExt cx="2112" cy="1976"/>
          </a:xfrm>
        </p:grpSpPr>
        <p:grpSp>
          <p:nvGrpSpPr>
            <p:cNvPr id="173068" name="Group 12"/>
            <p:cNvGrpSpPr>
              <a:grpSpLocks/>
            </p:cNvGrpSpPr>
            <p:nvPr/>
          </p:nvGrpSpPr>
          <p:grpSpPr bwMode="auto">
            <a:xfrm>
              <a:off x="1872" y="1920"/>
              <a:ext cx="1872" cy="1824"/>
              <a:chOff x="1056" y="1824"/>
              <a:chExt cx="1872" cy="1824"/>
            </a:xfrm>
          </p:grpSpPr>
          <p:sp>
            <p:nvSpPr>
              <p:cNvPr id="173069" name="Oval 13"/>
              <p:cNvSpPr>
                <a:spLocks noChangeArrowheads="1"/>
              </p:cNvSpPr>
              <p:nvPr/>
            </p:nvSpPr>
            <p:spPr bwMode="auto">
              <a:xfrm>
                <a:off x="1104" y="1824"/>
                <a:ext cx="1824" cy="1824"/>
              </a:xfrm>
              <a:prstGeom prst="ellipse">
                <a:avLst/>
              </a:prstGeom>
              <a:gradFill rotWithShape="1">
                <a:gsLst>
                  <a:gs pos="0">
                    <a:srgbClr val="777777"/>
                  </a:gs>
                  <a:gs pos="50000">
                    <a:srgbClr val="777777">
                      <a:gamma/>
                      <a:shade val="46275"/>
                      <a:invGamma/>
                    </a:srgbClr>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73070" name="Oval 14"/>
              <p:cNvSpPr>
                <a:spLocks noChangeArrowheads="1"/>
              </p:cNvSpPr>
              <p:nvPr/>
            </p:nvSpPr>
            <p:spPr bwMode="auto">
              <a:xfrm>
                <a:off x="1056" y="1824"/>
                <a:ext cx="1824" cy="1824"/>
              </a:xfrm>
              <a:prstGeom prst="ellipse">
                <a:avLst/>
              </a:prstGeom>
              <a:gradFill rotWithShape="1">
                <a:gsLst>
                  <a:gs pos="0">
                    <a:srgbClr val="777777"/>
                  </a:gs>
                  <a:gs pos="50000">
                    <a:schemeClr val="bg1"/>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pic>
          <p:nvPicPr>
            <p:cNvPr id="173071" name="Picture 15" descr="Dykes">
              <a:hlinkClick r:id="" action="ppaction://macro?name=PullFlower"/>
            </p:cNvPr>
            <p:cNvPicPr>
              <a:picLocks noChangeAspect="1" noChangeArrowheads="1"/>
            </p:cNvPicPr>
            <p:nvPr/>
          </p:nvPicPr>
          <p:blipFill>
            <a:blip r:embed="rId3" cstate="screen">
              <a:extLst>
                <a:ext uri="{28A0092B-C50C-407E-A947-70E740481C1C}">
                  <a14:useLocalDpi xmlns:a14="http://schemas.microsoft.com/office/drawing/2010/main"/>
                </a:ext>
              </a:extLst>
            </a:blip>
            <a:srcRect l="14815" r="11111"/>
            <a:stretch>
              <a:fillRect/>
            </a:stretch>
          </p:blipFill>
          <p:spPr bwMode="auto">
            <a:xfrm>
              <a:off x="1632" y="1872"/>
              <a:ext cx="1920" cy="1976"/>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93441" dir="1391915" algn="ctr" rotWithShape="0">
                      <a:schemeClr val="tx1">
                        <a:alpha val="50000"/>
                      </a:schemeClr>
                    </a:outerShdw>
                  </a:effectLst>
                </a14:hiddenEffects>
              </a:ext>
            </a:extLst>
          </p:spPr>
        </p:pic>
      </p:grpSp>
      <p:sp>
        <p:nvSpPr>
          <p:cNvPr id="173074" name="AutoShape 18" descr="Oak">
            <a:hlinkClick r:id="rId4" action="ppaction://hlinksldjump"/>
          </p:cNvPr>
          <p:cNvSpPr>
            <a:spLocks noChangeArrowheads="1"/>
          </p:cNvSpPr>
          <p:nvPr/>
        </p:nvSpPr>
        <p:spPr bwMode="auto">
          <a:xfrm>
            <a:off x="7086600" y="6269038"/>
            <a:ext cx="2057400" cy="588962"/>
          </a:xfrm>
          <a:prstGeom prst="bevel">
            <a:avLst>
              <a:gd name="adj" fmla="val 12500"/>
            </a:avLst>
          </a:prstGeom>
          <a:blipFill dpi="0" rotWithShape="1">
            <a:blip r:embed="rId5"/>
            <a:srcRect/>
            <a:tile tx="0" ty="0" sx="100000" sy="100000" flip="none" algn="tl"/>
          </a:blip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eaLnBrk="0" hangingPunct="0">
              <a:spcAft>
                <a:spcPct val="0"/>
              </a:spcAft>
            </a:pPr>
            <a:r>
              <a:rPr lang="en-US" altLang="en-US" sz="2400" b="0">
                <a:solidFill>
                  <a:srgbClr val="663300"/>
                </a:solidFill>
                <a:latin typeface="Arial Black" panose="020B0A04020102020204" pitchFamily="34" charset="0"/>
              </a:rPr>
              <a:t>Dykes List</a:t>
            </a:r>
          </a:p>
        </p:txBody>
      </p:sp>
      <p:pic>
        <p:nvPicPr>
          <p:cNvPr id="2" name="Picture 1"/>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33400" y="1827713"/>
            <a:ext cx="4038600" cy="4390034"/>
          </a:xfrm>
          <a:prstGeom prst="rect">
            <a:avLst/>
          </a:prstGeom>
          <a:ln w="34925">
            <a:solidFill>
              <a:srgbClr val="996600"/>
            </a:solidFill>
          </a:ln>
        </p:spPr>
      </p:pic>
    </p:spTree>
  </p:cSld>
  <p:clrMapOvr>
    <a:masterClrMapping/>
  </p:clrMapOvr>
  <p:transition advClick="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altLang="en-US"/>
              <a:t>American Iris Society</a:t>
            </a:r>
          </a:p>
        </p:txBody>
      </p:sp>
      <p:sp>
        <p:nvSpPr>
          <p:cNvPr id="175106" name="title"/>
          <p:cNvSpPr>
            <a:spLocks noGrp="1" noChangeArrowheads="1"/>
          </p:cNvSpPr>
          <p:nvPr>
            <p:ph type="title"/>
          </p:nvPr>
        </p:nvSpPr>
        <p:spPr>
          <a:xfrm>
            <a:off x="2124075" y="0"/>
            <a:ext cx="6985000" cy="1143000"/>
          </a:xfrm>
        </p:spPr>
        <p:txBody>
          <a:bodyPr/>
          <a:lstStyle/>
          <a:p>
            <a:r>
              <a:rPr lang="en-US" altLang="en-US"/>
              <a:t>Mystique 1980</a:t>
            </a:r>
          </a:p>
        </p:txBody>
      </p:sp>
      <p:sp>
        <p:nvSpPr>
          <p:cNvPr id="175107" name="Rectangle 3"/>
          <p:cNvSpPr>
            <a:spLocks noGrp="1" noChangeArrowheads="1"/>
          </p:cNvSpPr>
          <p:nvPr>
            <p:ph type="body" idx="1"/>
          </p:nvPr>
        </p:nvSpPr>
        <p:spPr>
          <a:xfrm>
            <a:off x="5410200" y="1676400"/>
            <a:ext cx="3733800" cy="4525963"/>
          </a:xfrm>
        </p:spPr>
        <p:txBody>
          <a:bodyPr/>
          <a:lstStyle/>
          <a:p>
            <a:pPr>
              <a:buFontTx/>
              <a:buNone/>
            </a:pPr>
            <a:r>
              <a:rPr lang="en-US" altLang="en-US"/>
              <a:t> </a:t>
            </a:r>
          </a:p>
        </p:txBody>
      </p:sp>
      <p:sp>
        <p:nvSpPr>
          <p:cNvPr id="175108" name="Rectangle 4"/>
          <p:cNvSpPr>
            <a:spLocks noChangeArrowheads="1"/>
          </p:cNvSpPr>
          <p:nvPr/>
        </p:nvSpPr>
        <p:spPr bwMode="auto">
          <a:xfrm>
            <a:off x="4724400" y="1524000"/>
            <a:ext cx="44196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spcAft>
                <a:spcPct val="0"/>
              </a:spcAft>
              <a:buChar char="•"/>
              <a:defRPr sz="3200">
                <a:solidFill>
                  <a:schemeClr val="tx1"/>
                </a:solidFill>
                <a:latin typeface="Arial" panose="020B0604020202020204" pitchFamily="34" charset="0"/>
                <a:cs typeface="Arial" panose="020B0604020202020204" pitchFamily="34" charset="0"/>
              </a:defRPr>
            </a:lvl1pPr>
            <a:lvl2pPr marL="742950" indent="-285750" algn="l">
              <a:spcBef>
                <a:spcPct val="20000"/>
              </a:spcBef>
              <a:spcAft>
                <a:spcPct val="0"/>
              </a:spcAft>
              <a:buChar char="–"/>
              <a:defRPr sz="2800">
                <a:solidFill>
                  <a:schemeClr val="tx1"/>
                </a:solidFill>
                <a:latin typeface="Arial" panose="020B0604020202020204" pitchFamily="34" charset="0"/>
                <a:cs typeface="Arial" panose="020B0604020202020204" pitchFamily="34" charset="0"/>
              </a:defRPr>
            </a:lvl2pPr>
            <a:lvl3pPr marL="1143000" indent="-228600" algn="l">
              <a:spcBef>
                <a:spcPct val="20000"/>
              </a:spcBef>
              <a:spcAft>
                <a:spcPct val="0"/>
              </a:spcAft>
              <a:buChar char="•"/>
              <a:defRPr sz="2400">
                <a:solidFill>
                  <a:schemeClr val="tx1"/>
                </a:solidFill>
                <a:latin typeface="Arial" panose="020B0604020202020204" pitchFamily="34" charset="0"/>
                <a:cs typeface="Arial" panose="020B0604020202020204" pitchFamily="34" charset="0"/>
              </a:defRPr>
            </a:lvl3pPr>
            <a:lvl4pPr marL="1600200" indent="-228600" algn="l">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4pPr>
            <a:lvl5pPr marL="2057400" indent="-228600" algn="l">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5pPr>
            <a:lvl6pPr marL="25146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en-US" altLang="en-US" sz="2000" b="0"/>
              <a:t>Hybridizer: Joe Ghio, California</a:t>
            </a:r>
          </a:p>
          <a:p>
            <a:pPr>
              <a:buFontTx/>
              <a:buNone/>
            </a:pPr>
            <a:r>
              <a:rPr lang="en-US" altLang="en-US" sz="2000" b="0"/>
              <a:t>TB-EML-36; R. 1972</a:t>
            </a:r>
          </a:p>
          <a:p>
            <a:pPr>
              <a:buFontTx/>
              <a:buNone/>
            </a:pPr>
            <a:r>
              <a:rPr lang="en-US" altLang="en-US" sz="2000" b="0"/>
              <a:t> When a kid in 1954, Joe earned money from cutting lawns to buy a $5 collection of irises from Schreiners.  During that first bloom season, he crossed everything with everything.  He wasn’t even out of high school!</a:t>
            </a:r>
          </a:p>
          <a:p>
            <a:pPr>
              <a:buFontTx/>
              <a:buNone/>
            </a:pPr>
            <a:r>
              <a:rPr lang="en-US" altLang="en-US" sz="2000" b="0"/>
              <a:t>Joe won the DM for </a:t>
            </a:r>
            <a:r>
              <a:rPr lang="en-US" altLang="en-US" sz="2000"/>
              <a:t>Mystique</a:t>
            </a:r>
            <a:r>
              <a:rPr lang="en-US" altLang="en-US" sz="2000" b="0"/>
              <a:t> after 27 years of hybridizing and over 400 crosses.</a:t>
            </a:r>
          </a:p>
        </p:txBody>
      </p:sp>
      <p:grpSp>
        <p:nvGrpSpPr>
          <p:cNvPr id="175115" name="Group 11"/>
          <p:cNvGrpSpPr>
            <a:grpSpLocks/>
          </p:cNvGrpSpPr>
          <p:nvPr/>
        </p:nvGrpSpPr>
        <p:grpSpPr bwMode="auto">
          <a:xfrm>
            <a:off x="0" y="0"/>
            <a:ext cx="1600200" cy="1498600"/>
            <a:chOff x="1632" y="1872"/>
            <a:chExt cx="2112" cy="1976"/>
          </a:xfrm>
        </p:grpSpPr>
        <p:grpSp>
          <p:nvGrpSpPr>
            <p:cNvPr id="175116" name="Group 12"/>
            <p:cNvGrpSpPr>
              <a:grpSpLocks/>
            </p:cNvGrpSpPr>
            <p:nvPr/>
          </p:nvGrpSpPr>
          <p:grpSpPr bwMode="auto">
            <a:xfrm>
              <a:off x="1872" y="1920"/>
              <a:ext cx="1872" cy="1824"/>
              <a:chOff x="1056" y="1824"/>
              <a:chExt cx="1872" cy="1824"/>
            </a:xfrm>
          </p:grpSpPr>
          <p:sp>
            <p:nvSpPr>
              <p:cNvPr id="175117" name="Oval 13"/>
              <p:cNvSpPr>
                <a:spLocks noChangeArrowheads="1"/>
              </p:cNvSpPr>
              <p:nvPr/>
            </p:nvSpPr>
            <p:spPr bwMode="auto">
              <a:xfrm>
                <a:off x="1104" y="1824"/>
                <a:ext cx="1824" cy="1824"/>
              </a:xfrm>
              <a:prstGeom prst="ellipse">
                <a:avLst/>
              </a:prstGeom>
              <a:gradFill rotWithShape="1">
                <a:gsLst>
                  <a:gs pos="0">
                    <a:srgbClr val="777777"/>
                  </a:gs>
                  <a:gs pos="50000">
                    <a:srgbClr val="777777">
                      <a:gamma/>
                      <a:shade val="46275"/>
                      <a:invGamma/>
                    </a:srgbClr>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75118" name="Oval 14"/>
              <p:cNvSpPr>
                <a:spLocks noChangeArrowheads="1"/>
              </p:cNvSpPr>
              <p:nvPr/>
            </p:nvSpPr>
            <p:spPr bwMode="auto">
              <a:xfrm>
                <a:off x="1056" y="1824"/>
                <a:ext cx="1824" cy="1824"/>
              </a:xfrm>
              <a:prstGeom prst="ellipse">
                <a:avLst/>
              </a:prstGeom>
              <a:gradFill rotWithShape="1">
                <a:gsLst>
                  <a:gs pos="0">
                    <a:srgbClr val="777777"/>
                  </a:gs>
                  <a:gs pos="50000">
                    <a:schemeClr val="bg1"/>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pic>
          <p:nvPicPr>
            <p:cNvPr id="175119" name="Picture 15" descr="Dykes">
              <a:hlinkClick r:id="" action="ppaction://macro?name=PullFlower"/>
            </p:cNvPr>
            <p:cNvPicPr>
              <a:picLocks noChangeAspect="1" noChangeArrowheads="1"/>
            </p:cNvPicPr>
            <p:nvPr/>
          </p:nvPicPr>
          <p:blipFill>
            <a:blip r:embed="rId3" cstate="screen">
              <a:extLst>
                <a:ext uri="{28A0092B-C50C-407E-A947-70E740481C1C}">
                  <a14:useLocalDpi xmlns:a14="http://schemas.microsoft.com/office/drawing/2010/main"/>
                </a:ext>
              </a:extLst>
            </a:blip>
            <a:srcRect l="14815" r="11111"/>
            <a:stretch>
              <a:fillRect/>
            </a:stretch>
          </p:blipFill>
          <p:spPr bwMode="auto">
            <a:xfrm>
              <a:off x="1632" y="1872"/>
              <a:ext cx="1920" cy="1976"/>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93441" dir="1391915" algn="ctr" rotWithShape="0">
                      <a:schemeClr val="tx1">
                        <a:alpha val="50000"/>
                      </a:schemeClr>
                    </a:outerShdw>
                  </a:effectLst>
                </a14:hiddenEffects>
              </a:ext>
            </a:extLst>
          </p:spPr>
        </p:pic>
      </p:grpSp>
      <p:sp>
        <p:nvSpPr>
          <p:cNvPr id="175122" name="AutoShape 18" descr="Oak">
            <a:hlinkClick r:id="rId4" action="ppaction://hlinksldjump"/>
          </p:cNvPr>
          <p:cNvSpPr>
            <a:spLocks noChangeArrowheads="1"/>
          </p:cNvSpPr>
          <p:nvPr/>
        </p:nvSpPr>
        <p:spPr bwMode="auto">
          <a:xfrm>
            <a:off x="7086600" y="6269038"/>
            <a:ext cx="2057400" cy="588962"/>
          </a:xfrm>
          <a:prstGeom prst="bevel">
            <a:avLst>
              <a:gd name="adj" fmla="val 12500"/>
            </a:avLst>
          </a:prstGeom>
          <a:blipFill dpi="0" rotWithShape="1">
            <a:blip r:embed="rId5"/>
            <a:srcRect/>
            <a:tile tx="0" ty="0" sx="100000" sy="100000" flip="none" algn="tl"/>
          </a:blip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eaLnBrk="0" hangingPunct="0">
              <a:spcAft>
                <a:spcPct val="0"/>
              </a:spcAft>
            </a:pPr>
            <a:r>
              <a:rPr lang="en-US" altLang="en-US" sz="2400" b="0">
                <a:solidFill>
                  <a:srgbClr val="663300"/>
                </a:solidFill>
                <a:latin typeface="Arial Black" panose="020B0A04020102020204" pitchFamily="34" charset="0"/>
              </a:rPr>
              <a:t>Dykes List</a:t>
            </a:r>
          </a:p>
        </p:txBody>
      </p:sp>
      <p:pic>
        <p:nvPicPr>
          <p:cNvPr id="2" name="Picture 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7628" y="1520593"/>
            <a:ext cx="3360249" cy="5032607"/>
          </a:xfrm>
          <a:prstGeom prst="rect">
            <a:avLst/>
          </a:prstGeom>
          <a:ln w="34925">
            <a:solidFill>
              <a:srgbClr val="996600"/>
            </a:solidFill>
          </a:ln>
        </p:spPr>
      </p:pic>
    </p:spTree>
  </p:cSld>
  <p:clrMapOvr>
    <a:masterClrMapping/>
  </p:clrMapOvr>
  <p:transition advClick="0"/>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altLang="en-US"/>
              <a:t>American Iris Society</a:t>
            </a:r>
          </a:p>
        </p:txBody>
      </p:sp>
      <p:sp>
        <p:nvSpPr>
          <p:cNvPr id="177154" name="title"/>
          <p:cNvSpPr>
            <a:spLocks noGrp="1" noChangeArrowheads="1"/>
          </p:cNvSpPr>
          <p:nvPr>
            <p:ph type="title"/>
          </p:nvPr>
        </p:nvSpPr>
        <p:spPr>
          <a:xfrm>
            <a:off x="2124075" y="0"/>
            <a:ext cx="6985000" cy="1143000"/>
          </a:xfrm>
        </p:spPr>
        <p:txBody>
          <a:bodyPr/>
          <a:lstStyle/>
          <a:p>
            <a:r>
              <a:rPr lang="en-US" altLang="en-US"/>
              <a:t>Mary Frances 1979</a:t>
            </a:r>
          </a:p>
        </p:txBody>
      </p:sp>
      <p:sp>
        <p:nvSpPr>
          <p:cNvPr id="177155" name="Rectangle 3"/>
          <p:cNvSpPr>
            <a:spLocks noGrp="1" noChangeArrowheads="1"/>
          </p:cNvSpPr>
          <p:nvPr>
            <p:ph type="body" idx="1"/>
          </p:nvPr>
        </p:nvSpPr>
        <p:spPr>
          <a:xfrm>
            <a:off x="5410200" y="1676400"/>
            <a:ext cx="3733800" cy="4525963"/>
          </a:xfrm>
        </p:spPr>
        <p:txBody>
          <a:bodyPr/>
          <a:lstStyle/>
          <a:p>
            <a:pPr>
              <a:buFontTx/>
              <a:buNone/>
            </a:pPr>
            <a:r>
              <a:rPr lang="en-US" altLang="en-US"/>
              <a:t> </a:t>
            </a:r>
          </a:p>
        </p:txBody>
      </p:sp>
      <p:sp>
        <p:nvSpPr>
          <p:cNvPr id="177156" name="Rectangle 4"/>
          <p:cNvSpPr>
            <a:spLocks noChangeArrowheads="1"/>
          </p:cNvSpPr>
          <p:nvPr/>
        </p:nvSpPr>
        <p:spPr bwMode="auto">
          <a:xfrm>
            <a:off x="4724400" y="1371600"/>
            <a:ext cx="4419600" cy="475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spcAft>
                <a:spcPct val="0"/>
              </a:spcAft>
              <a:buChar char="•"/>
              <a:defRPr sz="3200">
                <a:solidFill>
                  <a:schemeClr val="tx1"/>
                </a:solidFill>
                <a:latin typeface="Arial" panose="020B0604020202020204" pitchFamily="34" charset="0"/>
                <a:cs typeface="Arial" panose="020B0604020202020204" pitchFamily="34" charset="0"/>
              </a:defRPr>
            </a:lvl1pPr>
            <a:lvl2pPr marL="742950" indent="-285750" algn="l">
              <a:spcBef>
                <a:spcPct val="20000"/>
              </a:spcBef>
              <a:spcAft>
                <a:spcPct val="0"/>
              </a:spcAft>
              <a:buChar char="–"/>
              <a:defRPr sz="2800">
                <a:solidFill>
                  <a:schemeClr val="tx1"/>
                </a:solidFill>
                <a:latin typeface="Arial" panose="020B0604020202020204" pitchFamily="34" charset="0"/>
                <a:cs typeface="Arial" panose="020B0604020202020204" pitchFamily="34" charset="0"/>
              </a:defRPr>
            </a:lvl2pPr>
            <a:lvl3pPr marL="1143000" indent="-228600" algn="l">
              <a:spcBef>
                <a:spcPct val="20000"/>
              </a:spcBef>
              <a:spcAft>
                <a:spcPct val="0"/>
              </a:spcAft>
              <a:buChar char="•"/>
              <a:defRPr sz="2400">
                <a:solidFill>
                  <a:schemeClr val="tx1"/>
                </a:solidFill>
                <a:latin typeface="Arial" panose="020B0604020202020204" pitchFamily="34" charset="0"/>
                <a:cs typeface="Arial" panose="020B0604020202020204" pitchFamily="34" charset="0"/>
              </a:defRPr>
            </a:lvl3pPr>
            <a:lvl4pPr marL="1600200" indent="-228600" algn="l">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4pPr>
            <a:lvl5pPr marL="2057400" indent="-228600" algn="l">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5pPr>
            <a:lvl6pPr marL="25146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en-US" altLang="en-US" sz="2000" b="0"/>
              <a:t>Hybridizer: Larry Gaulter, California </a:t>
            </a:r>
          </a:p>
          <a:p>
            <a:pPr>
              <a:buFontTx/>
              <a:buNone/>
            </a:pPr>
            <a:r>
              <a:rPr lang="en-US" altLang="en-US" sz="2000" b="0"/>
              <a:t>TB-M-38; R. 1971</a:t>
            </a:r>
          </a:p>
          <a:p>
            <a:pPr>
              <a:buFontTx/>
              <a:buNone/>
            </a:pPr>
            <a:r>
              <a:rPr lang="en-US" altLang="en-US" sz="2000" b="0"/>
              <a:t>Larry was know for his orchid beauties such </a:t>
            </a:r>
            <a:r>
              <a:rPr lang="en-US" altLang="en-US" sz="2000"/>
              <a:t>Mary Frances</a:t>
            </a:r>
            <a:r>
              <a:rPr lang="en-US" altLang="en-US" sz="2000" b="0"/>
              <a:t>.</a:t>
            </a:r>
          </a:p>
          <a:p>
            <a:pPr>
              <a:buFontTx/>
              <a:buNone/>
            </a:pPr>
            <a:r>
              <a:rPr lang="en-US" altLang="en-US" sz="2000" b="0"/>
              <a:t>After Larry was discharged from the navy after World War II, he used his mustering-out pay to purchase several hundred dollars of new irises.</a:t>
            </a:r>
          </a:p>
          <a:p>
            <a:pPr>
              <a:buFontTx/>
              <a:buNone/>
            </a:pPr>
            <a:r>
              <a:rPr lang="en-US" altLang="en-US" sz="2000" b="0"/>
              <a:t>He bought more expensive varieties for Mothers Day or some other special occasion for his wife and daughters.  They were thrilled!</a:t>
            </a:r>
          </a:p>
          <a:p>
            <a:pPr>
              <a:buFontTx/>
              <a:buNone/>
            </a:pPr>
            <a:br>
              <a:rPr lang="en-US" altLang="en-US" sz="2000" b="0"/>
            </a:br>
            <a:r>
              <a:rPr lang="en-US" altLang="en-US" sz="2000" b="0"/>
              <a:t> </a:t>
            </a:r>
          </a:p>
        </p:txBody>
      </p:sp>
      <p:grpSp>
        <p:nvGrpSpPr>
          <p:cNvPr id="177163" name="Group 11"/>
          <p:cNvGrpSpPr>
            <a:grpSpLocks/>
          </p:cNvGrpSpPr>
          <p:nvPr/>
        </p:nvGrpSpPr>
        <p:grpSpPr bwMode="auto">
          <a:xfrm>
            <a:off x="0" y="0"/>
            <a:ext cx="1600200" cy="1498600"/>
            <a:chOff x="1632" y="1872"/>
            <a:chExt cx="2112" cy="1976"/>
          </a:xfrm>
        </p:grpSpPr>
        <p:grpSp>
          <p:nvGrpSpPr>
            <p:cNvPr id="177164" name="Group 12"/>
            <p:cNvGrpSpPr>
              <a:grpSpLocks/>
            </p:cNvGrpSpPr>
            <p:nvPr/>
          </p:nvGrpSpPr>
          <p:grpSpPr bwMode="auto">
            <a:xfrm>
              <a:off x="1872" y="1920"/>
              <a:ext cx="1872" cy="1824"/>
              <a:chOff x="1056" y="1824"/>
              <a:chExt cx="1872" cy="1824"/>
            </a:xfrm>
          </p:grpSpPr>
          <p:sp>
            <p:nvSpPr>
              <p:cNvPr id="177165" name="Oval 13"/>
              <p:cNvSpPr>
                <a:spLocks noChangeArrowheads="1"/>
              </p:cNvSpPr>
              <p:nvPr/>
            </p:nvSpPr>
            <p:spPr bwMode="auto">
              <a:xfrm>
                <a:off x="1104" y="1824"/>
                <a:ext cx="1824" cy="1824"/>
              </a:xfrm>
              <a:prstGeom prst="ellipse">
                <a:avLst/>
              </a:prstGeom>
              <a:gradFill rotWithShape="1">
                <a:gsLst>
                  <a:gs pos="0">
                    <a:srgbClr val="777777"/>
                  </a:gs>
                  <a:gs pos="50000">
                    <a:srgbClr val="777777">
                      <a:gamma/>
                      <a:shade val="46275"/>
                      <a:invGamma/>
                    </a:srgbClr>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77166" name="Oval 14"/>
              <p:cNvSpPr>
                <a:spLocks noChangeArrowheads="1"/>
              </p:cNvSpPr>
              <p:nvPr/>
            </p:nvSpPr>
            <p:spPr bwMode="auto">
              <a:xfrm>
                <a:off x="1056" y="1824"/>
                <a:ext cx="1824" cy="1824"/>
              </a:xfrm>
              <a:prstGeom prst="ellipse">
                <a:avLst/>
              </a:prstGeom>
              <a:gradFill rotWithShape="1">
                <a:gsLst>
                  <a:gs pos="0">
                    <a:srgbClr val="777777"/>
                  </a:gs>
                  <a:gs pos="50000">
                    <a:schemeClr val="bg1"/>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pic>
          <p:nvPicPr>
            <p:cNvPr id="177167" name="Picture 15" descr="Dykes">
              <a:hlinkClick r:id="" action="ppaction://macro?name=PullFlower"/>
            </p:cNvPr>
            <p:cNvPicPr>
              <a:picLocks noChangeAspect="1" noChangeArrowheads="1"/>
            </p:cNvPicPr>
            <p:nvPr/>
          </p:nvPicPr>
          <p:blipFill>
            <a:blip r:embed="rId3" cstate="screen">
              <a:extLst>
                <a:ext uri="{28A0092B-C50C-407E-A947-70E740481C1C}">
                  <a14:useLocalDpi xmlns:a14="http://schemas.microsoft.com/office/drawing/2010/main"/>
                </a:ext>
              </a:extLst>
            </a:blip>
            <a:srcRect l="14815" r="11111"/>
            <a:stretch>
              <a:fillRect/>
            </a:stretch>
          </p:blipFill>
          <p:spPr bwMode="auto">
            <a:xfrm>
              <a:off x="1632" y="1872"/>
              <a:ext cx="1920" cy="1976"/>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93441" dir="1391915" algn="ctr" rotWithShape="0">
                      <a:schemeClr val="tx1">
                        <a:alpha val="50000"/>
                      </a:schemeClr>
                    </a:outerShdw>
                  </a:effectLst>
                </a14:hiddenEffects>
              </a:ext>
            </a:extLst>
          </p:spPr>
        </p:pic>
      </p:grpSp>
      <p:sp>
        <p:nvSpPr>
          <p:cNvPr id="177170" name="AutoShape 18" descr="Oak">
            <a:hlinkClick r:id="rId4" action="ppaction://hlinksldjump"/>
          </p:cNvPr>
          <p:cNvSpPr>
            <a:spLocks noChangeArrowheads="1"/>
          </p:cNvSpPr>
          <p:nvPr/>
        </p:nvSpPr>
        <p:spPr bwMode="auto">
          <a:xfrm>
            <a:off x="7086600" y="6269038"/>
            <a:ext cx="2057400" cy="588962"/>
          </a:xfrm>
          <a:prstGeom prst="bevel">
            <a:avLst>
              <a:gd name="adj" fmla="val 12500"/>
            </a:avLst>
          </a:prstGeom>
          <a:blipFill dpi="0" rotWithShape="1">
            <a:blip r:embed="rId5"/>
            <a:srcRect/>
            <a:tile tx="0" ty="0" sx="100000" sy="100000" flip="none" algn="tl"/>
          </a:blip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eaLnBrk="0" hangingPunct="0">
              <a:spcAft>
                <a:spcPct val="0"/>
              </a:spcAft>
            </a:pPr>
            <a:r>
              <a:rPr lang="en-US" altLang="en-US" sz="2400" b="0">
                <a:solidFill>
                  <a:srgbClr val="663300"/>
                </a:solidFill>
                <a:latin typeface="Arial Black" panose="020B0A04020102020204" pitchFamily="34" charset="0"/>
              </a:rPr>
              <a:t>Dykes List</a:t>
            </a:r>
          </a:p>
        </p:txBody>
      </p:sp>
      <p:pic>
        <p:nvPicPr>
          <p:cNvPr id="177172" name="Picture 20" descr="MaryFrances4_22_2004"/>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52400" y="1752600"/>
            <a:ext cx="4572000" cy="4465638"/>
          </a:xfrm>
          <a:prstGeom prst="rect">
            <a:avLst/>
          </a:prstGeom>
          <a:noFill/>
          <a:ln w="38100">
            <a:solidFill>
              <a:srgbClr val="9966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advClick="0"/>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altLang="en-US"/>
              <a:t>American Iris Society</a:t>
            </a:r>
          </a:p>
        </p:txBody>
      </p:sp>
      <p:sp>
        <p:nvSpPr>
          <p:cNvPr id="152578" name="title"/>
          <p:cNvSpPr>
            <a:spLocks noGrp="1" noChangeArrowheads="1"/>
          </p:cNvSpPr>
          <p:nvPr>
            <p:ph type="title"/>
          </p:nvPr>
        </p:nvSpPr>
        <p:spPr>
          <a:xfrm>
            <a:off x="2124075" y="0"/>
            <a:ext cx="6985000" cy="1143000"/>
          </a:xfrm>
        </p:spPr>
        <p:txBody>
          <a:bodyPr/>
          <a:lstStyle/>
          <a:p>
            <a:r>
              <a:rPr lang="en-US" altLang="en-US" sz="4800"/>
              <a:t>Bride's Halo 1978</a:t>
            </a:r>
          </a:p>
        </p:txBody>
      </p:sp>
      <p:sp>
        <p:nvSpPr>
          <p:cNvPr id="152579" name="Rectangle 3"/>
          <p:cNvSpPr>
            <a:spLocks noGrp="1" noChangeArrowheads="1"/>
          </p:cNvSpPr>
          <p:nvPr>
            <p:ph type="body" idx="1"/>
          </p:nvPr>
        </p:nvSpPr>
        <p:spPr>
          <a:xfrm>
            <a:off x="5410200" y="1676400"/>
            <a:ext cx="3733800" cy="4525963"/>
          </a:xfrm>
        </p:spPr>
        <p:txBody>
          <a:bodyPr/>
          <a:lstStyle/>
          <a:p>
            <a:pPr>
              <a:buFontTx/>
              <a:buNone/>
            </a:pPr>
            <a:r>
              <a:rPr lang="en-US" altLang="en-US"/>
              <a:t> </a:t>
            </a:r>
          </a:p>
        </p:txBody>
      </p:sp>
      <p:sp>
        <p:nvSpPr>
          <p:cNvPr id="152580" name="Rectangle 4"/>
          <p:cNvSpPr>
            <a:spLocks noChangeArrowheads="1"/>
          </p:cNvSpPr>
          <p:nvPr/>
        </p:nvSpPr>
        <p:spPr bwMode="auto">
          <a:xfrm>
            <a:off x="4800600" y="1600200"/>
            <a:ext cx="4343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spcAft>
                <a:spcPct val="0"/>
              </a:spcAft>
              <a:buChar char="•"/>
              <a:defRPr sz="3200">
                <a:solidFill>
                  <a:schemeClr val="tx1"/>
                </a:solidFill>
                <a:latin typeface="Arial" panose="020B0604020202020204" pitchFamily="34" charset="0"/>
                <a:cs typeface="Arial" panose="020B0604020202020204" pitchFamily="34" charset="0"/>
              </a:defRPr>
            </a:lvl1pPr>
            <a:lvl2pPr marL="742950" indent="-285750" algn="l">
              <a:spcBef>
                <a:spcPct val="20000"/>
              </a:spcBef>
              <a:spcAft>
                <a:spcPct val="0"/>
              </a:spcAft>
              <a:buChar char="–"/>
              <a:defRPr sz="2800">
                <a:solidFill>
                  <a:schemeClr val="tx1"/>
                </a:solidFill>
                <a:latin typeface="Arial" panose="020B0604020202020204" pitchFamily="34" charset="0"/>
                <a:cs typeface="Arial" panose="020B0604020202020204" pitchFamily="34" charset="0"/>
              </a:defRPr>
            </a:lvl2pPr>
            <a:lvl3pPr marL="1143000" indent="-228600" algn="l">
              <a:spcBef>
                <a:spcPct val="20000"/>
              </a:spcBef>
              <a:spcAft>
                <a:spcPct val="0"/>
              </a:spcAft>
              <a:buChar char="•"/>
              <a:defRPr sz="2400">
                <a:solidFill>
                  <a:schemeClr val="tx1"/>
                </a:solidFill>
                <a:latin typeface="Arial" panose="020B0604020202020204" pitchFamily="34" charset="0"/>
                <a:cs typeface="Arial" panose="020B0604020202020204" pitchFamily="34" charset="0"/>
              </a:defRPr>
            </a:lvl3pPr>
            <a:lvl4pPr marL="1600200" indent="-228600" algn="l">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4pPr>
            <a:lvl5pPr marL="2057400" indent="-228600" algn="l">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5pPr>
            <a:lvl6pPr marL="25146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en-US" altLang="en-US" sz="2000" b="0"/>
              <a:t>Hybridizer: Herbert Mohr </a:t>
            </a:r>
          </a:p>
          <a:p>
            <a:pPr>
              <a:buFontTx/>
              <a:buNone/>
            </a:pPr>
            <a:r>
              <a:rPr lang="en-US" altLang="en-US" sz="2000" b="0"/>
              <a:t>TB-EML-36; R. 1971</a:t>
            </a:r>
          </a:p>
          <a:p>
            <a:pPr>
              <a:buFontTx/>
              <a:buNone/>
            </a:pPr>
            <a:r>
              <a:rPr lang="en-US" altLang="en-US" sz="2000" b="0"/>
              <a:t>One of several enchanting varieties with a striking most definite and precise yellow-gold margin on edging. This border is about 1/8 inch, like an applique of burnished gold on the satin-white main color of the flower.    </a:t>
            </a:r>
          </a:p>
        </p:txBody>
      </p:sp>
      <p:grpSp>
        <p:nvGrpSpPr>
          <p:cNvPr id="152587" name="Group 11"/>
          <p:cNvGrpSpPr>
            <a:grpSpLocks/>
          </p:cNvGrpSpPr>
          <p:nvPr/>
        </p:nvGrpSpPr>
        <p:grpSpPr bwMode="auto">
          <a:xfrm>
            <a:off x="0" y="0"/>
            <a:ext cx="1600200" cy="1498600"/>
            <a:chOff x="1632" y="1872"/>
            <a:chExt cx="2112" cy="1976"/>
          </a:xfrm>
        </p:grpSpPr>
        <p:grpSp>
          <p:nvGrpSpPr>
            <p:cNvPr id="152588" name="Group 12"/>
            <p:cNvGrpSpPr>
              <a:grpSpLocks/>
            </p:cNvGrpSpPr>
            <p:nvPr/>
          </p:nvGrpSpPr>
          <p:grpSpPr bwMode="auto">
            <a:xfrm>
              <a:off x="1872" y="1920"/>
              <a:ext cx="1872" cy="1824"/>
              <a:chOff x="1056" y="1824"/>
              <a:chExt cx="1872" cy="1824"/>
            </a:xfrm>
          </p:grpSpPr>
          <p:sp>
            <p:nvSpPr>
              <p:cNvPr id="152589" name="Oval 13"/>
              <p:cNvSpPr>
                <a:spLocks noChangeArrowheads="1"/>
              </p:cNvSpPr>
              <p:nvPr/>
            </p:nvSpPr>
            <p:spPr bwMode="auto">
              <a:xfrm>
                <a:off x="1104" y="1824"/>
                <a:ext cx="1824" cy="1824"/>
              </a:xfrm>
              <a:prstGeom prst="ellipse">
                <a:avLst/>
              </a:prstGeom>
              <a:gradFill rotWithShape="1">
                <a:gsLst>
                  <a:gs pos="0">
                    <a:srgbClr val="777777"/>
                  </a:gs>
                  <a:gs pos="50000">
                    <a:srgbClr val="777777">
                      <a:gamma/>
                      <a:shade val="46275"/>
                      <a:invGamma/>
                    </a:srgbClr>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52590" name="Oval 14"/>
              <p:cNvSpPr>
                <a:spLocks noChangeArrowheads="1"/>
              </p:cNvSpPr>
              <p:nvPr/>
            </p:nvSpPr>
            <p:spPr bwMode="auto">
              <a:xfrm>
                <a:off x="1056" y="1824"/>
                <a:ext cx="1824" cy="1824"/>
              </a:xfrm>
              <a:prstGeom prst="ellipse">
                <a:avLst/>
              </a:prstGeom>
              <a:gradFill rotWithShape="1">
                <a:gsLst>
                  <a:gs pos="0">
                    <a:srgbClr val="777777"/>
                  </a:gs>
                  <a:gs pos="50000">
                    <a:schemeClr val="bg1"/>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pic>
          <p:nvPicPr>
            <p:cNvPr id="152591" name="Picture 15" descr="Dykes">
              <a:hlinkClick r:id="" action="ppaction://macro?name=PullFlower"/>
            </p:cNvPr>
            <p:cNvPicPr>
              <a:picLocks noChangeAspect="1" noChangeArrowheads="1"/>
            </p:cNvPicPr>
            <p:nvPr/>
          </p:nvPicPr>
          <p:blipFill>
            <a:blip r:embed="rId3" cstate="screen">
              <a:extLst>
                <a:ext uri="{28A0092B-C50C-407E-A947-70E740481C1C}">
                  <a14:useLocalDpi xmlns:a14="http://schemas.microsoft.com/office/drawing/2010/main"/>
                </a:ext>
              </a:extLst>
            </a:blip>
            <a:srcRect l="14815" r="11111"/>
            <a:stretch>
              <a:fillRect/>
            </a:stretch>
          </p:blipFill>
          <p:spPr bwMode="auto">
            <a:xfrm>
              <a:off x="1632" y="1872"/>
              <a:ext cx="1920" cy="1976"/>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93441" dir="1391915" algn="ctr" rotWithShape="0">
                      <a:schemeClr val="tx1">
                        <a:alpha val="50000"/>
                      </a:schemeClr>
                    </a:outerShdw>
                  </a:effectLst>
                </a14:hiddenEffects>
              </a:ext>
            </a:extLst>
          </p:spPr>
        </p:pic>
      </p:grpSp>
      <p:sp>
        <p:nvSpPr>
          <p:cNvPr id="152594" name="AutoShape 18" descr="Oak">
            <a:hlinkClick r:id="rId4" action="ppaction://hlinksldjump"/>
          </p:cNvPr>
          <p:cNvSpPr>
            <a:spLocks noChangeArrowheads="1"/>
          </p:cNvSpPr>
          <p:nvPr/>
        </p:nvSpPr>
        <p:spPr bwMode="auto">
          <a:xfrm>
            <a:off x="7086600" y="6269038"/>
            <a:ext cx="2057400" cy="588962"/>
          </a:xfrm>
          <a:prstGeom prst="bevel">
            <a:avLst>
              <a:gd name="adj" fmla="val 12500"/>
            </a:avLst>
          </a:prstGeom>
          <a:blipFill dpi="0" rotWithShape="1">
            <a:blip r:embed="rId5"/>
            <a:srcRect/>
            <a:tile tx="0" ty="0" sx="100000" sy="100000" flip="none" algn="tl"/>
          </a:blip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eaLnBrk="0" hangingPunct="0">
              <a:spcAft>
                <a:spcPct val="0"/>
              </a:spcAft>
            </a:pPr>
            <a:r>
              <a:rPr lang="en-US" altLang="en-US" sz="2400" b="0">
                <a:solidFill>
                  <a:srgbClr val="663300"/>
                </a:solidFill>
                <a:latin typeface="Arial Black" panose="020B0A04020102020204" pitchFamily="34" charset="0"/>
              </a:rPr>
              <a:t>Dykes List</a:t>
            </a:r>
          </a:p>
        </p:txBody>
      </p:sp>
      <p:pic>
        <p:nvPicPr>
          <p:cNvPr id="2" name="Picture 1"/>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57200" y="1532641"/>
            <a:ext cx="3429000" cy="4998334"/>
          </a:xfrm>
          <a:prstGeom prst="rect">
            <a:avLst/>
          </a:prstGeom>
          <a:ln w="34925">
            <a:solidFill>
              <a:srgbClr val="996600"/>
            </a:solidFill>
          </a:ln>
        </p:spPr>
      </p:pic>
    </p:spTree>
  </p:cSld>
  <p:clrMapOvr>
    <a:masterClrMapping/>
  </p:clrMapOvr>
  <p:transition advClick="0"/>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altLang="en-US"/>
              <a:t>American Iris Society</a:t>
            </a:r>
          </a:p>
        </p:txBody>
      </p:sp>
      <p:sp>
        <p:nvSpPr>
          <p:cNvPr id="150530" name="title"/>
          <p:cNvSpPr>
            <a:spLocks noGrp="1" noChangeArrowheads="1"/>
          </p:cNvSpPr>
          <p:nvPr>
            <p:ph type="title"/>
          </p:nvPr>
        </p:nvSpPr>
        <p:spPr>
          <a:xfrm>
            <a:off x="2124075" y="0"/>
            <a:ext cx="6985000" cy="1143000"/>
          </a:xfrm>
        </p:spPr>
        <p:txBody>
          <a:bodyPr/>
          <a:lstStyle/>
          <a:p>
            <a:r>
              <a:rPr lang="en-US" altLang="en-US"/>
              <a:t>Dream Lover 1977</a:t>
            </a:r>
          </a:p>
        </p:txBody>
      </p:sp>
      <p:sp>
        <p:nvSpPr>
          <p:cNvPr id="150531" name="Rectangle 3"/>
          <p:cNvSpPr>
            <a:spLocks noGrp="1" noChangeArrowheads="1"/>
          </p:cNvSpPr>
          <p:nvPr>
            <p:ph type="body" idx="1"/>
          </p:nvPr>
        </p:nvSpPr>
        <p:spPr>
          <a:xfrm>
            <a:off x="5410200" y="1676400"/>
            <a:ext cx="3733800" cy="4525963"/>
          </a:xfrm>
        </p:spPr>
        <p:txBody>
          <a:bodyPr/>
          <a:lstStyle/>
          <a:p>
            <a:pPr>
              <a:buFontTx/>
              <a:buNone/>
            </a:pPr>
            <a:r>
              <a:rPr lang="en-US" altLang="en-US"/>
              <a:t> </a:t>
            </a:r>
          </a:p>
        </p:txBody>
      </p:sp>
      <p:sp>
        <p:nvSpPr>
          <p:cNvPr id="150532" name="Rectangle 4"/>
          <p:cNvSpPr>
            <a:spLocks noChangeArrowheads="1"/>
          </p:cNvSpPr>
          <p:nvPr/>
        </p:nvSpPr>
        <p:spPr bwMode="auto">
          <a:xfrm>
            <a:off x="4572000" y="1600200"/>
            <a:ext cx="45720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spcAft>
                <a:spcPct val="0"/>
              </a:spcAft>
              <a:buChar char="•"/>
              <a:defRPr sz="3200">
                <a:solidFill>
                  <a:schemeClr val="tx1"/>
                </a:solidFill>
                <a:latin typeface="Arial" panose="020B0604020202020204" pitchFamily="34" charset="0"/>
                <a:cs typeface="Arial" panose="020B0604020202020204" pitchFamily="34" charset="0"/>
              </a:defRPr>
            </a:lvl1pPr>
            <a:lvl2pPr marL="742950" indent="-285750" algn="l">
              <a:spcBef>
                <a:spcPct val="20000"/>
              </a:spcBef>
              <a:spcAft>
                <a:spcPct val="0"/>
              </a:spcAft>
              <a:buChar char="–"/>
              <a:defRPr sz="2800">
                <a:solidFill>
                  <a:schemeClr val="tx1"/>
                </a:solidFill>
                <a:latin typeface="Arial" panose="020B0604020202020204" pitchFamily="34" charset="0"/>
                <a:cs typeface="Arial" panose="020B0604020202020204" pitchFamily="34" charset="0"/>
              </a:defRPr>
            </a:lvl2pPr>
            <a:lvl3pPr marL="1143000" indent="-228600" algn="l">
              <a:spcBef>
                <a:spcPct val="20000"/>
              </a:spcBef>
              <a:spcAft>
                <a:spcPct val="0"/>
              </a:spcAft>
              <a:buChar char="•"/>
              <a:defRPr sz="2400">
                <a:solidFill>
                  <a:schemeClr val="tx1"/>
                </a:solidFill>
                <a:latin typeface="Arial" panose="020B0604020202020204" pitchFamily="34" charset="0"/>
                <a:cs typeface="Arial" panose="020B0604020202020204" pitchFamily="34" charset="0"/>
              </a:defRPr>
            </a:lvl3pPr>
            <a:lvl4pPr marL="1600200" indent="-228600" algn="l">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4pPr>
            <a:lvl5pPr marL="2057400" indent="-228600" algn="l">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5pPr>
            <a:lvl6pPr marL="25146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en-US" altLang="en-US" sz="2000" b="0"/>
              <a:t>Hybridizer: E. Tams</a:t>
            </a:r>
          </a:p>
          <a:p>
            <a:pPr>
              <a:buFontTx/>
              <a:buNone/>
            </a:pPr>
            <a:r>
              <a:rPr lang="en-US" altLang="en-US" sz="2000" b="0"/>
              <a:t>TB-ML-38; R. 1970</a:t>
            </a:r>
          </a:p>
          <a:p>
            <a:pPr>
              <a:buFontTx/>
              <a:buNone/>
            </a:pPr>
            <a:r>
              <a:rPr lang="en-US" altLang="en-US" sz="2000" b="0"/>
              <a:t> Tams built off of the work of Paul Cook, who developed dominant amoenas of  high quality.  The 60’s and 70’s were to see many hybridizers created beautiful bi-color irises.  20 AM were given to bi-colors in the 60’s.  All but 5 can be traced to Paul Cook’s dominant amoenas.</a:t>
            </a:r>
          </a:p>
        </p:txBody>
      </p:sp>
      <p:grpSp>
        <p:nvGrpSpPr>
          <p:cNvPr id="150539" name="Group 11"/>
          <p:cNvGrpSpPr>
            <a:grpSpLocks/>
          </p:cNvGrpSpPr>
          <p:nvPr/>
        </p:nvGrpSpPr>
        <p:grpSpPr bwMode="auto">
          <a:xfrm>
            <a:off x="0" y="0"/>
            <a:ext cx="1600200" cy="1498600"/>
            <a:chOff x="1632" y="1872"/>
            <a:chExt cx="2112" cy="1976"/>
          </a:xfrm>
        </p:grpSpPr>
        <p:grpSp>
          <p:nvGrpSpPr>
            <p:cNvPr id="150540" name="Group 12"/>
            <p:cNvGrpSpPr>
              <a:grpSpLocks/>
            </p:cNvGrpSpPr>
            <p:nvPr/>
          </p:nvGrpSpPr>
          <p:grpSpPr bwMode="auto">
            <a:xfrm>
              <a:off x="1872" y="1920"/>
              <a:ext cx="1872" cy="1824"/>
              <a:chOff x="1056" y="1824"/>
              <a:chExt cx="1872" cy="1824"/>
            </a:xfrm>
          </p:grpSpPr>
          <p:sp>
            <p:nvSpPr>
              <p:cNvPr id="150541" name="Oval 13"/>
              <p:cNvSpPr>
                <a:spLocks noChangeArrowheads="1"/>
              </p:cNvSpPr>
              <p:nvPr/>
            </p:nvSpPr>
            <p:spPr bwMode="auto">
              <a:xfrm>
                <a:off x="1104" y="1824"/>
                <a:ext cx="1824" cy="1824"/>
              </a:xfrm>
              <a:prstGeom prst="ellipse">
                <a:avLst/>
              </a:prstGeom>
              <a:gradFill rotWithShape="1">
                <a:gsLst>
                  <a:gs pos="0">
                    <a:srgbClr val="777777"/>
                  </a:gs>
                  <a:gs pos="50000">
                    <a:srgbClr val="777777">
                      <a:gamma/>
                      <a:shade val="46275"/>
                      <a:invGamma/>
                    </a:srgbClr>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50542" name="Oval 14"/>
              <p:cNvSpPr>
                <a:spLocks noChangeArrowheads="1"/>
              </p:cNvSpPr>
              <p:nvPr/>
            </p:nvSpPr>
            <p:spPr bwMode="auto">
              <a:xfrm>
                <a:off x="1056" y="1824"/>
                <a:ext cx="1824" cy="1824"/>
              </a:xfrm>
              <a:prstGeom prst="ellipse">
                <a:avLst/>
              </a:prstGeom>
              <a:gradFill rotWithShape="1">
                <a:gsLst>
                  <a:gs pos="0">
                    <a:srgbClr val="777777"/>
                  </a:gs>
                  <a:gs pos="50000">
                    <a:schemeClr val="bg1"/>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pic>
          <p:nvPicPr>
            <p:cNvPr id="150543" name="Picture 15" descr="Dykes">
              <a:hlinkClick r:id="" action="ppaction://macro?name=PullFlower"/>
            </p:cNvPr>
            <p:cNvPicPr>
              <a:picLocks noChangeAspect="1" noChangeArrowheads="1"/>
            </p:cNvPicPr>
            <p:nvPr/>
          </p:nvPicPr>
          <p:blipFill>
            <a:blip r:embed="rId3" cstate="screen">
              <a:extLst>
                <a:ext uri="{28A0092B-C50C-407E-A947-70E740481C1C}">
                  <a14:useLocalDpi xmlns:a14="http://schemas.microsoft.com/office/drawing/2010/main"/>
                </a:ext>
              </a:extLst>
            </a:blip>
            <a:srcRect l="14815" r="11111"/>
            <a:stretch>
              <a:fillRect/>
            </a:stretch>
          </p:blipFill>
          <p:spPr bwMode="auto">
            <a:xfrm>
              <a:off x="1632" y="1872"/>
              <a:ext cx="1920" cy="1976"/>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93441" dir="1391915" algn="ctr" rotWithShape="0">
                      <a:schemeClr val="tx1">
                        <a:alpha val="50000"/>
                      </a:schemeClr>
                    </a:outerShdw>
                  </a:effectLst>
                </a14:hiddenEffects>
              </a:ext>
            </a:extLst>
          </p:spPr>
        </p:pic>
      </p:grpSp>
      <p:sp>
        <p:nvSpPr>
          <p:cNvPr id="150546" name="AutoShape 18" descr="Oak">
            <a:hlinkClick r:id="rId4" action="ppaction://hlinksldjump"/>
          </p:cNvPr>
          <p:cNvSpPr>
            <a:spLocks noChangeArrowheads="1"/>
          </p:cNvSpPr>
          <p:nvPr/>
        </p:nvSpPr>
        <p:spPr bwMode="auto">
          <a:xfrm>
            <a:off x="7086600" y="6269038"/>
            <a:ext cx="2057400" cy="588962"/>
          </a:xfrm>
          <a:prstGeom prst="bevel">
            <a:avLst>
              <a:gd name="adj" fmla="val 12500"/>
            </a:avLst>
          </a:prstGeom>
          <a:blipFill dpi="0" rotWithShape="1">
            <a:blip r:embed="rId5"/>
            <a:srcRect/>
            <a:tile tx="0" ty="0" sx="100000" sy="100000" flip="none" algn="tl"/>
          </a:blip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eaLnBrk="0" hangingPunct="0">
              <a:spcAft>
                <a:spcPct val="0"/>
              </a:spcAft>
            </a:pPr>
            <a:r>
              <a:rPr lang="en-US" altLang="en-US" sz="2400" b="0">
                <a:solidFill>
                  <a:srgbClr val="663300"/>
                </a:solidFill>
                <a:latin typeface="Arial Black" panose="020B0A04020102020204" pitchFamily="34" charset="0"/>
              </a:rPr>
              <a:t>Dykes List</a:t>
            </a:r>
          </a:p>
        </p:txBody>
      </p:sp>
      <p:pic>
        <p:nvPicPr>
          <p:cNvPr id="150547" name="Picture 19" descr="1977 Dream Love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04800" y="1981200"/>
            <a:ext cx="3898900" cy="4254500"/>
          </a:xfrm>
          <a:prstGeom prst="rect">
            <a:avLst/>
          </a:prstGeom>
          <a:noFill/>
          <a:ln w="38100">
            <a:solidFill>
              <a:srgbClr val="9966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ltLang="en-US"/>
              <a:t>American Iris Society</a:t>
            </a:r>
          </a:p>
        </p:txBody>
      </p:sp>
      <p:sp>
        <p:nvSpPr>
          <p:cNvPr id="109570" name="Rectangle 2"/>
          <p:cNvSpPr>
            <a:spLocks noGrp="1" noChangeArrowheads="1"/>
          </p:cNvSpPr>
          <p:nvPr>
            <p:ph type="title"/>
          </p:nvPr>
        </p:nvSpPr>
        <p:spPr/>
        <p:txBody>
          <a:bodyPr/>
          <a:lstStyle/>
          <a:p>
            <a:r>
              <a:rPr lang="en-US" altLang="en-US"/>
              <a:t>Missing Years</a:t>
            </a:r>
          </a:p>
        </p:txBody>
      </p:sp>
      <p:sp>
        <p:nvSpPr>
          <p:cNvPr id="109571" name="Rectangle 3"/>
          <p:cNvSpPr>
            <a:spLocks noGrp="1" noChangeArrowheads="1"/>
          </p:cNvSpPr>
          <p:nvPr>
            <p:ph type="body" idx="1"/>
          </p:nvPr>
        </p:nvSpPr>
        <p:spPr>
          <a:xfrm>
            <a:off x="381000" y="1447800"/>
            <a:ext cx="3429000" cy="4800600"/>
          </a:xfrm>
        </p:spPr>
        <p:txBody>
          <a:bodyPr/>
          <a:lstStyle/>
          <a:p>
            <a:r>
              <a:rPr lang="en-US" altLang="en-US" dirty="0"/>
              <a:t>1930</a:t>
            </a:r>
          </a:p>
          <a:p>
            <a:r>
              <a:rPr lang="en-US" altLang="en-US" dirty="0"/>
              <a:t>1931</a:t>
            </a:r>
          </a:p>
          <a:p>
            <a:r>
              <a:rPr lang="en-US" altLang="en-US" dirty="0"/>
              <a:t>1934</a:t>
            </a:r>
          </a:p>
          <a:p>
            <a:r>
              <a:rPr lang="en-US" altLang="en-US" dirty="0"/>
              <a:t>1946</a:t>
            </a:r>
          </a:p>
          <a:p>
            <a:r>
              <a:rPr lang="en-US" altLang="en-US" dirty="0"/>
              <a:t>1960</a:t>
            </a:r>
          </a:p>
          <a:p>
            <a:r>
              <a:rPr lang="en-US" altLang="en-US" dirty="0"/>
              <a:t>1969</a:t>
            </a:r>
          </a:p>
          <a:p>
            <a:r>
              <a:rPr lang="en-US" altLang="en-US" dirty="0"/>
              <a:t>1987</a:t>
            </a:r>
          </a:p>
          <a:p>
            <a:r>
              <a:rPr lang="en-US" altLang="en-US" dirty="0"/>
              <a:t>1989</a:t>
            </a:r>
          </a:p>
          <a:p>
            <a:r>
              <a:rPr lang="en-US" altLang="en-US" dirty="0"/>
              <a:t>2020</a:t>
            </a:r>
          </a:p>
          <a:p>
            <a:endParaRPr lang="en-US" altLang="en-US" dirty="0"/>
          </a:p>
        </p:txBody>
      </p:sp>
      <p:sp>
        <p:nvSpPr>
          <p:cNvPr id="109573" name="Text Box 5"/>
          <p:cNvSpPr txBox="1">
            <a:spLocks noChangeArrowheads="1"/>
          </p:cNvSpPr>
          <p:nvPr/>
        </p:nvSpPr>
        <p:spPr bwMode="auto">
          <a:xfrm>
            <a:off x="3810000" y="1676400"/>
            <a:ext cx="457835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Aft>
                <a:spcPct val="0"/>
              </a:spcAft>
            </a:pPr>
            <a:r>
              <a:rPr lang="en-US" altLang="en-US" sz="2400" b="0" dirty="0"/>
              <a:t>An iris needs 15% of the votes to achieve the DM.</a:t>
            </a:r>
          </a:p>
          <a:p>
            <a:pPr algn="l">
              <a:spcAft>
                <a:spcPct val="0"/>
              </a:spcAft>
            </a:pPr>
            <a:endParaRPr lang="en-US" altLang="en-US" sz="2400" b="0" dirty="0"/>
          </a:p>
          <a:p>
            <a:pPr algn="l">
              <a:spcAft>
                <a:spcPct val="0"/>
              </a:spcAft>
            </a:pPr>
            <a:r>
              <a:rPr lang="en-US" altLang="en-US" sz="2400" b="0" dirty="0"/>
              <a:t>No Dykes was awarded during 2020 because of the CoVid-19 pandemic.</a:t>
            </a:r>
          </a:p>
        </p:txBody>
      </p:sp>
    </p:spTree>
  </p:cSld>
  <p:clrMapOvr>
    <a:masterClrMapping/>
  </p:clrMapOvr>
  <p:transition advClick="0"/>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altLang="en-US"/>
              <a:t>American Iris Society</a:t>
            </a:r>
          </a:p>
        </p:txBody>
      </p:sp>
      <p:sp>
        <p:nvSpPr>
          <p:cNvPr id="148482" name="title"/>
          <p:cNvSpPr>
            <a:spLocks noGrp="1" noChangeArrowheads="1"/>
          </p:cNvSpPr>
          <p:nvPr>
            <p:ph type="title"/>
          </p:nvPr>
        </p:nvSpPr>
        <p:spPr>
          <a:xfrm>
            <a:off x="2124075" y="0"/>
            <a:ext cx="6985000" cy="1143000"/>
          </a:xfrm>
        </p:spPr>
        <p:txBody>
          <a:bodyPr/>
          <a:lstStyle/>
          <a:p>
            <a:r>
              <a:rPr lang="en-US" altLang="en-US"/>
              <a:t>Kilt Lilt 1976</a:t>
            </a:r>
          </a:p>
        </p:txBody>
      </p:sp>
      <p:sp>
        <p:nvSpPr>
          <p:cNvPr id="148483" name="Rectangle 3"/>
          <p:cNvSpPr>
            <a:spLocks noGrp="1" noChangeArrowheads="1"/>
          </p:cNvSpPr>
          <p:nvPr>
            <p:ph type="body" idx="1"/>
          </p:nvPr>
        </p:nvSpPr>
        <p:spPr>
          <a:xfrm>
            <a:off x="5410200" y="1676400"/>
            <a:ext cx="3733800" cy="4525963"/>
          </a:xfrm>
        </p:spPr>
        <p:txBody>
          <a:bodyPr/>
          <a:lstStyle/>
          <a:p>
            <a:pPr>
              <a:buFontTx/>
              <a:buNone/>
            </a:pPr>
            <a:r>
              <a:rPr lang="en-US" altLang="en-US"/>
              <a:t> </a:t>
            </a:r>
          </a:p>
        </p:txBody>
      </p:sp>
      <p:sp>
        <p:nvSpPr>
          <p:cNvPr id="148484" name="Rectangle 4"/>
          <p:cNvSpPr>
            <a:spLocks noChangeArrowheads="1"/>
          </p:cNvSpPr>
          <p:nvPr/>
        </p:nvSpPr>
        <p:spPr bwMode="auto">
          <a:xfrm>
            <a:off x="4724400" y="1219200"/>
            <a:ext cx="44196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spcAft>
                <a:spcPct val="0"/>
              </a:spcAft>
              <a:buChar char="•"/>
              <a:defRPr sz="3200">
                <a:solidFill>
                  <a:schemeClr val="tx1"/>
                </a:solidFill>
                <a:latin typeface="Arial" panose="020B0604020202020204" pitchFamily="34" charset="0"/>
                <a:cs typeface="Arial" panose="020B0604020202020204" pitchFamily="34" charset="0"/>
              </a:defRPr>
            </a:lvl1pPr>
            <a:lvl2pPr marL="742950" indent="-285750" algn="l">
              <a:spcBef>
                <a:spcPct val="20000"/>
              </a:spcBef>
              <a:spcAft>
                <a:spcPct val="0"/>
              </a:spcAft>
              <a:buChar char="–"/>
              <a:defRPr sz="2800">
                <a:solidFill>
                  <a:schemeClr val="tx1"/>
                </a:solidFill>
                <a:latin typeface="Arial" panose="020B0604020202020204" pitchFamily="34" charset="0"/>
                <a:cs typeface="Arial" panose="020B0604020202020204" pitchFamily="34" charset="0"/>
              </a:defRPr>
            </a:lvl2pPr>
            <a:lvl3pPr marL="1143000" indent="-228600" algn="l">
              <a:spcBef>
                <a:spcPct val="20000"/>
              </a:spcBef>
              <a:spcAft>
                <a:spcPct val="0"/>
              </a:spcAft>
              <a:buChar char="•"/>
              <a:defRPr sz="2400">
                <a:solidFill>
                  <a:schemeClr val="tx1"/>
                </a:solidFill>
                <a:latin typeface="Arial" panose="020B0604020202020204" pitchFamily="34" charset="0"/>
                <a:cs typeface="Arial" panose="020B0604020202020204" pitchFamily="34" charset="0"/>
              </a:defRPr>
            </a:lvl3pPr>
            <a:lvl4pPr marL="1600200" indent="-228600" algn="l">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4pPr>
            <a:lvl5pPr marL="2057400" indent="-228600" algn="l">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5pPr>
            <a:lvl6pPr marL="25146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en-US" altLang="en-US" sz="2000" b="0"/>
              <a:t>Hybridizer: Jim Gibson</a:t>
            </a:r>
          </a:p>
          <a:p>
            <a:pPr>
              <a:buFontTx/>
              <a:buNone/>
            </a:pPr>
            <a:r>
              <a:rPr lang="en-US" altLang="en-US" sz="2000" b="0"/>
              <a:t>TB-EM-40; R. 1969</a:t>
            </a:r>
          </a:p>
          <a:p>
            <a:pPr>
              <a:buFontTx/>
              <a:buNone/>
            </a:pPr>
            <a:r>
              <a:rPr lang="en-US" altLang="en-US" sz="2000" b="0"/>
              <a:t>Jim worked 26 years on developing plicatas and created a winner with this warm lacy bi-toned variegata plicata.  </a:t>
            </a:r>
            <a:r>
              <a:rPr lang="en-US" altLang="en-US" sz="2000"/>
              <a:t>Kilt Lilt</a:t>
            </a:r>
            <a:r>
              <a:rPr lang="en-US" altLang="en-US" sz="2000" b="0"/>
              <a:t> is a result of a tangent in plicata breeding that creates a bicolored iris with clear standards but with the plicata pattern on the falls.</a:t>
            </a:r>
          </a:p>
          <a:p>
            <a:pPr>
              <a:buFontTx/>
              <a:buNone/>
            </a:pPr>
            <a:r>
              <a:rPr lang="en-US" altLang="en-US" sz="2000" b="0"/>
              <a:t>Note, Jim came up with the name first, and then worked to develop an iris that went with the name.</a:t>
            </a:r>
          </a:p>
          <a:p>
            <a:pPr>
              <a:buFontTx/>
              <a:buNone/>
            </a:pPr>
            <a:r>
              <a:rPr lang="en-US" altLang="en-US" sz="2000" b="0" i="1"/>
              <a:t>She had a smile like a kilt lilt.</a:t>
            </a:r>
          </a:p>
        </p:txBody>
      </p:sp>
      <p:grpSp>
        <p:nvGrpSpPr>
          <p:cNvPr id="148491" name="Group 11"/>
          <p:cNvGrpSpPr>
            <a:grpSpLocks/>
          </p:cNvGrpSpPr>
          <p:nvPr/>
        </p:nvGrpSpPr>
        <p:grpSpPr bwMode="auto">
          <a:xfrm>
            <a:off x="0" y="0"/>
            <a:ext cx="1600200" cy="1498600"/>
            <a:chOff x="1632" y="1872"/>
            <a:chExt cx="2112" cy="1976"/>
          </a:xfrm>
        </p:grpSpPr>
        <p:grpSp>
          <p:nvGrpSpPr>
            <p:cNvPr id="148492" name="Group 12"/>
            <p:cNvGrpSpPr>
              <a:grpSpLocks/>
            </p:cNvGrpSpPr>
            <p:nvPr/>
          </p:nvGrpSpPr>
          <p:grpSpPr bwMode="auto">
            <a:xfrm>
              <a:off x="1872" y="1920"/>
              <a:ext cx="1872" cy="1824"/>
              <a:chOff x="1056" y="1824"/>
              <a:chExt cx="1872" cy="1824"/>
            </a:xfrm>
          </p:grpSpPr>
          <p:sp>
            <p:nvSpPr>
              <p:cNvPr id="148493" name="Oval 13"/>
              <p:cNvSpPr>
                <a:spLocks noChangeArrowheads="1"/>
              </p:cNvSpPr>
              <p:nvPr/>
            </p:nvSpPr>
            <p:spPr bwMode="auto">
              <a:xfrm>
                <a:off x="1104" y="1824"/>
                <a:ext cx="1824" cy="1824"/>
              </a:xfrm>
              <a:prstGeom prst="ellipse">
                <a:avLst/>
              </a:prstGeom>
              <a:gradFill rotWithShape="1">
                <a:gsLst>
                  <a:gs pos="0">
                    <a:srgbClr val="777777"/>
                  </a:gs>
                  <a:gs pos="50000">
                    <a:srgbClr val="777777">
                      <a:gamma/>
                      <a:shade val="46275"/>
                      <a:invGamma/>
                    </a:srgbClr>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48494" name="Oval 14"/>
              <p:cNvSpPr>
                <a:spLocks noChangeArrowheads="1"/>
              </p:cNvSpPr>
              <p:nvPr/>
            </p:nvSpPr>
            <p:spPr bwMode="auto">
              <a:xfrm>
                <a:off x="1056" y="1824"/>
                <a:ext cx="1824" cy="1824"/>
              </a:xfrm>
              <a:prstGeom prst="ellipse">
                <a:avLst/>
              </a:prstGeom>
              <a:gradFill rotWithShape="1">
                <a:gsLst>
                  <a:gs pos="0">
                    <a:srgbClr val="777777"/>
                  </a:gs>
                  <a:gs pos="50000">
                    <a:schemeClr val="bg1"/>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pic>
          <p:nvPicPr>
            <p:cNvPr id="148495" name="Picture 15" descr="Dykes">
              <a:hlinkClick r:id="" action="ppaction://macro?name=PullFlower"/>
            </p:cNvPr>
            <p:cNvPicPr>
              <a:picLocks noChangeAspect="1" noChangeArrowheads="1"/>
            </p:cNvPicPr>
            <p:nvPr/>
          </p:nvPicPr>
          <p:blipFill>
            <a:blip r:embed="rId3" cstate="screen">
              <a:extLst>
                <a:ext uri="{28A0092B-C50C-407E-A947-70E740481C1C}">
                  <a14:useLocalDpi xmlns:a14="http://schemas.microsoft.com/office/drawing/2010/main"/>
                </a:ext>
              </a:extLst>
            </a:blip>
            <a:srcRect l="14815" r="11111"/>
            <a:stretch>
              <a:fillRect/>
            </a:stretch>
          </p:blipFill>
          <p:spPr bwMode="auto">
            <a:xfrm>
              <a:off x="1632" y="1872"/>
              <a:ext cx="1920" cy="1976"/>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93441" dir="1391915" algn="ctr" rotWithShape="0">
                      <a:schemeClr val="tx1">
                        <a:alpha val="50000"/>
                      </a:schemeClr>
                    </a:outerShdw>
                  </a:effectLst>
                </a14:hiddenEffects>
              </a:ext>
            </a:extLst>
          </p:spPr>
        </p:pic>
      </p:grpSp>
      <p:sp>
        <p:nvSpPr>
          <p:cNvPr id="148498" name="AutoShape 18" descr="Oak">
            <a:hlinkClick r:id="rId4" action="ppaction://hlinksldjump"/>
          </p:cNvPr>
          <p:cNvSpPr>
            <a:spLocks noChangeArrowheads="1"/>
          </p:cNvSpPr>
          <p:nvPr/>
        </p:nvSpPr>
        <p:spPr bwMode="auto">
          <a:xfrm>
            <a:off x="7086600" y="6269038"/>
            <a:ext cx="2057400" cy="588962"/>
          </a:xfrm>
          <a:prstGeom prst="bevel">
            <a:avLst>
              <a:gd name="adj" fmla="val 12500"/>
            </a:avLst>
          </a:prstGeom>
          <a:blipFill dpi="0" rotWithShape="1">
            <a:blip r:embed="rId5"/>
            <a:srcRect/>
            <a:tile tx="0" ty="0" sx="100000" sy="100000" flip="none" algn="tl"/>
          </a:blip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eaLnBrk="0" hangingPunct="0">
              <a:spcAft>
                <a:spcPct val="0"/>
              </a:spcAft>
            </a:pPr>
            <a:r>
              <a:rPr lang="en-US" altLang="en-US" sz="2400" b="0">
                <a:solidFill>
                  <a:srgbClr val="663300"/>
                </a:solidFill>
                <a:latin typeface="Arial Black" panose="020B0A04020102020204" pitchFamily="34" charset="0"/>
              </a:rPr>
              <a:t>Dykes List</a:t>
            </a:r>
          </a:p>
        </p:txBody>
      </p:sp>
      <p:pic>
        <p:nvPicPr>
          <p:cNvPr id="148499" name="Picture 19" descr="1976 kilt-lilt-mu"/>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28600" y="1600200"/>
            <a:ext cx="4113213" cy="4876800"/>
          </a:xfrm>
          <a:prstGeom prst="rect">
            <a:avLst/>
          </a:prstGeom>
          <a:noFill/>
          <a:ln w="38100">
            <a:solidFill>
              <a:srgbClr val="9966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advClick="0"/>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altLang="en-US"/>
              <a:t>American Iris Society</a:t>
            </a:r>
          </a:p>
        </p:txBody>
      </p:sp>
      <p:sp>
        <p:nvSpPr>
          <p:cNvPr id="146434" name="title"/>
          <p:cNvSpPr>
            <a:spLocks noGrp="1" noChangeArrowheads="1"/>
          </p:cNvSpPr>
          <p:nvPr>
            <p:ph type="title"/>
          </p:nvPr>
        </p:nvSpPr>
        <p:spPr>
          <a:xfrm>
            <a:off x="2124075" y="0"/>
            <a:ext cx="6985000" cy="1143000"/>
          </a:xfrm>
        </p:spPr>
        <p:txBody>
          <a:bodyPr/>
          <a:lstStyle/>
          <a:p>
            <a:r>
              <a:rPr lang="en-US" altLang="en-US"/>
              <a:t>Pink Taffeta 1975</a:t>
            </a:r>
          </a:p>
        </p:txBody>
      </p:sp>
      <p:sp>
        <p:nvSpPr>
          <p:cNvPr id="146435" name="Rectangle 3"/>
          <p:cNvSpPr>
            <a:spLocks noGrp="1" noChangeArrowheads="1"/>
          </p:cNvSpPr>
          <p:nvPr>
            <p:ph type="body" idx="1"/>
          </p:nvPr>
        </p:nvSpPr>
        <p:spPr>
          <a:xfrm>
            <a:off x="5410200" y="1676400"/>
            <a:ext cx="3733800" cy="4525963"/>
          </a:xfrm>
        </p:spPr>
        <p:txBody>
          <a:bodyPr/>
          <a:lstStyle/>
          <a:p>
            <a:pPr>
              <a:buFontTx/>
              <a:buNone/>
            </a:pPr>
            <a:r>
              <a:rPr lang="en-US" altLang="en-US"/>
              <a:t> </a:t>
            </a:r>
          </a:p>
        </p:txBody>
      </p:sp>
      <p:sp>
        <p:nvSpPr>
          <p:cNvPr id="146436" name="Rectangle 4"/>
          <p:cNvSpPr>
            <a:spLocks noChangeArrowheads="1"/>
          </p:cNvSpPr>
          <p:nvPr/>
        </p:nvSpPr>
        <p:spPr bwMode="auto">
          <a:xfrm>
            <a:off x="4800600" y="1600200"/>
            <a:ext cx="4343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spcAft>
                <a:spcPct val="0"/>
              </a:spcAft>
              <a:buChar char="•"/>
              <a:defRPr sz="3200">
                <a:solidFill>
                  <a:schemeClr val="tx1"/>
                </a:solidFill>
                <a:latin typeface="Arial" panose="020B0604020202020204" pitchFamily="34" charset="0"/>
                <a:cs typeface="Arial" panose="020B0604020202020204" pitchFamily="34" charset="0"/>
              </a:defRPr>
            </a:lvl1pPr>
            <a:lvl2pPr marL="742950" indent="-285750" algn="l">
              <a:spcBef>
                <a:spcPct val="20000"/>
              </a:spcBef>
              <a:spcAft>
                <a:spcPct val="0"/>
              </a:spcAft>
              <a:buChar char="–"/>
              <a:defRPr sz="2800">
                <a:solidFill>
                  <a:schemeClr val="tx1"/>
                </a:solidFill>
                <a:latin typeface="Arial" panose="020B0604020202020204" pitchFamily="34" charset="0"/>
                <a:cs typeface="Arial" panose="020B0604020202020204" pitchFamily="34" charset="0"/>
              </a:defRPr>
            </a:lvl2pPr>
            <a:lvl3pPr marL="1143000" indent="-228600" algn="l">
              <a:spcBef>
                <a:spcPct val="20000"/>
              </a:spcBef>
              <a:spcAft>
                <a:spcPct val="0"/>
              </a:spcAft>
              <a:buChar char="•"/>
              <a:defRPr sz="2400">
                <a:solidFill>
                  <a:schemeClr val="tx1"/>
                </a:solidFill>
                <a:latin typeface="Arial" panose="020B0604020202020204" pitchFamily="34" charset="0"/>
                <a:cs typeface="Arial" panose="020B0604020202020204" pitchFamily="34" charset="0"/>
              </a:defRPr>
            </a:lvl3pPr>
            <a:lvl4pPr marL="1600200" indent="-228600" algn="l">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4pPr>
            <a:lvl5pPr marL="2057400" indent="-228600" algn="l">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5pPr>
            <a:lvl6pPr marL="25146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en-US" altLang="en-US" sz="2000" b="0"/>
              <a:t>Hybridizer: N. Rudolph</a:t>
            </a:r>
          </a:p>
          <a:p>
            <a:pPr>
              <a:buFontTx/>
              <a:buNone/>
            </a:pPr>
            <a:r>
              <a:rPr lang="en-US" altLang="en-US" sz="2000" b="0"/>
              <a:t>TB-EM; R. 1965</a:t>
            </a:r>
          </a:p>
          <a:p>
            <a:pPr>
              <a:buFontTx/>
              <a:buNone/>
            </a:pPr>
            <a:r>
              <a:rPr lang="en-US" altLang="en-US" sz="2000"/>
              <a:t>Pink Taffeta</a:t>
            </a:r>
            <a:r>
              <a:rPr lang="en-US" altLang="en-US" sz="2000" b="0"/>
              <a:t> is the first pink self to obtained a Dykes since </a:t>
            </a:r>
            <a:r>
              <a:rPr lang="en-US" altLang="en-US" sz="2000"/>
              <a:t>Cherie</a:t>
            </a:r>
            <a:r>
              <a:rPr lang="en-US" altLang="en-US" sz="2000" b="0"/>
              <a:t> in 1951</a:t>
            </a:r>
          </a:p>
          <a:p>
            <a:pPr>
              <a:buFontTx/>
              <a:buNone/>
            </a:pPr>
            <a:r>
              <a:rPr lang="en-US" altLang="en-US" sz="2000" b="0"/>
              <a:t>It is hard to believe that when early pinks were shown at the Chicago’s World Fair in 1933, horticultural experts said that the color was not possible in nature for irises and that dye must have been added to the soil!</a:t>
            </a:r>
          </a:p>
        </p:txBody>
      </p:sp>
      <p:grpSp>
        <p:nvGrpSpPr>
          <p:cNvPr id="146443" name="Group 11"/>
          <p:cNvGrpSpPr>
            <a:grpSpLocks/>
          </p:cNvGrpSpPr>
          <p:nvPr/>
        </p:nvGrpSpPr>
        <p:grpSpPr bwMode="auto">
          <a:xfrm>
            <a:off x="0" y="0"/>
            <a:ext cx="1600200" cy="1498600"/>
            <a:chOff x="1632" y="1872"/>
            <a:chExt cx="2112" cy="1976"/>
          </a:xfrm>
        </p:grpSpPr>
        <p:grpSp>
          <p:nvGrpSpPr>
            <p:cNvPr id="146444" name="Group 12"/>
            <p:cNvGrpSpPr>
              <a:grpSpLocks/>
            </p:cNvGrpSpPr>
            <p:nvPr/>
          </p:nvGrpSpPr>
          <p:grpSpPr bwMode="auto">
            <a:xfrm>
              <a:off x="1872" y="1920"/>
              <a:ext cx="1872" cy="1824"/>
              <a:chOff x="1056" y="1824"/>
              <a:chExt cx="1872" cy="1824"/>
            </a:xfrm>
          </p:grpSpPr>
          <p:sp>
            <p:nvSpPr>
              <p:cNvPr id="146445" name="Oval 13"/>
              <p:cNvSpPr>
                <a:spLocks noChangeArrowheads="1"/>
              </p:cNvSpPr>
              <p:nvPr/>
            </p:nvSpPr>
            <p:spPr bwMode="auto">
              <a:xfrm>
                <a:off x="1104" y="1824"/>
                <a:ext cx="1824" cy="1824"/>
              </a:xfrm>
              <a:prstGeom prst="ellipse">
                <a:avLst/>
              </a:prstGeom>
              <a:gradFill rotWithShape="1">
                <a:gsLst>
                  <a:gs pos="0">
                    <a:srgbClr val="777777"/>
                  </a:gs>
                  <a:gs pos="50000">
                    <a:srgbClr val="777777">
                      <a:gamma/>
                      <a:shade val="46275"/>
                      <a:invGamma/>
                    </a:srgbClr>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46446" name="Oval 14"/>
              <p:cNvSpPr>
                <a:spLocks noChangeArrowheads="1"/>
              </p:cNvSpPr>
              <p:nvPr/>
            </p:nvSpPr>
            <p:spPr bwMode="auto">
              <a:xfrm>
                <a:off x="1056" y="1824"/>
                <a:ext cx="1824" cy="1824"/>
              </a:xfrm>
              <a:prstGeom prst="ellipse">
                <a:avLst/>
              </a:prstGeom>
              <a:gradFill rotWithShape="1">
                <a:gsLst>
                  <a:gs pos="0">
                    <a:srgbClr val="777777"/>
                  </a:gs>
                  <a:gs pos="50000">
                    <a:schemeClr val="bg1"/>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pic>
          <p:nvPicPr>
            <p:cNvPr id="146447" name="Picture 15" descr="Dykes">
              <a:hlinkClick r:id="" action="ppaction://macro?name=PullFlower"/>
            </p:cNvPr>
            <p:cNvPicPr>
              <a:picLocks noChangeAspect="1" noChangeArrowheads="1"/>
            </p:cNvPicPr>
            <p:nvPr/>
          </p:nvPicPr>
          <p:blipFill>
            <a:blip r:embed="rId3" cstate="screen">
              <a:extLst>
                <a:ext uri="{28A0092B-C50C-407E-A947-70E740481C1C}">
                  <a14:useLocalDpi xmlns:a14="http://schemas.microsoft.com/office/drawing/2010/main"/>
                </a:ext>
              </a:extLst>
            </a:blip>
            <a:srcRect l="14815" r="11111"/>
            <a:stretch>
              <a:fillRect/>
            </a:stretch>
          </p:blipFill>
          <p:spPr bwMode="auto">
            <a:xfrm>
              <a:off x="1632" y="1872"/>
              <a:ext cx="1920" cy="1976"/>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93441" dir="1391915" algn="ctr" rotWithShape="0">
                      <a:schemeClr val="tx1">
                        <a:alpha val="50000"/>
                      </a:schemeClr>
                    </a:outerShdw>
                  </a:effectLst>
                </a14:hiddenEffects>
              </a:ext>
            </a:extLst>
          </p:spPr>
        </p:pic>
      </p:grpSp>
      <p:sp>
        <p:nvSpPr>
          <p:cNvPr id="146450" name="AutoShape 18" descr="Oak">
            <a:hlinkClick r:id="rId4" action="ppaction://hlinksldjump"/>
          </p:cNvPr>
          <p:cNvSpPr>
            <a:spLocks noChangeArrowheads="1"/>
          </p:cNvSpPr>
          <p:nvPr/>
        </p:nvSpPr>
        <p:spPr bwMode="auto">
          <a:xfrm>
            <a:off x="7086600" y="6269038"/>
            <a:ext cx="2057400" cy="588962"/>
          </a:xfrm>
          <a:prstGeom prst="bevel">
            <a:avLst>
              <a:gd name="adj" fmla="val 12500"/>
            </a:avLst>
          </a:prstGeom>
          <a:blipFill dpi="0" rotWithShape="1">
            <a:blip r:embed="rId5"/>
            <a:srcRect/>
            <a:tile tx="0" ty="0" sx="100000" sy="100000" flip="none" algn="tl"/>
          </a:blip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eaLnBrk="0" hangingPunct="0">
              <a:spcAft>
                <a:spcPct val="0"/>
              </a:spcAft>
            </a:pPr>
            <a:r>
              <a:rPr lang="en-US" altLang="en-US" sz="2400" b="0">
                <a:solidFill>
                  <a:srgbClr val="663300"/>
                </a:solidFill>
                <a:latin typeface="Arial Black" panose="020B0A04020102020204" pitchFamily="34" charset="0"/>
              </a:rPr>
              <a:t>Dykes List</a:t>
            </a:r>
          </a:p>
        </p:txBody>
      </p:sp>
      <p:pic>
        <p:nvPicPr>
          <p:cNvPr id="146451" name="Picture 19" descr="1975 pink-taffeta-mu"/>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81000" y="1524000"/>
            <a:ext cx="4148138" cy="5029200"/>
          </a:xfrm>
          <a:prstGeom prst="rect">
            <a:avLst/>
          </a:prstGeom>
          <a:noFill/>
          <a:ln w="38100">
            <a:solidFill>
              <a:srgbClr val="9966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advClick="0"/>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altLang="en-US"/>
              <a:t>American Iris Society</a:t>
            </a:r>
          </a:p>
        </p:txBody>
      </p:sp>
      <p:sp>
        <p:nvSpPr>
          <p:cNvPr id="144386" name="title"/>
          <p:cNvSpPr>
            <a:spLocks noGrp="1" noChangeArrowheads="1"/>
          </p:cNvSpPr>
          <p:nvPr>
            <p:ph type="title"/>
          </p:nvPr>
        </p:nvSpPr>
        <p:spPr>
          <a:xfrm>
            <a:off x="2124075" y="0"/>
            <a:ext cx="6985000" cy="1143000"/>
          </a:xfrm>
        </p:spPr>
        <p:txBody>
          <a:bodyPr/>
          <a:lstStyle/>
          <a:p>
            <a:r>
              <a:rPr lang="en-US" altLang="en-US"/>
              <a:t>Shipshape 1974</a:t>
            </a:r>
          </a:p>
        </p:txBody>
      </p:sp>
      <p:sp>
        <p:nvSpPr>
          <p:cNvPr id="144387" name="Rectangle 3"/>
          <p:cNvSpPr>
            <a:spLocks noGrp="1" noChangeArrowheads="1"/>
          </p:cNvSpPr>
          <p:nvPr>
            <p:ph type="body" idx="1"/>
          </p:nvPr>
        </p:nvSpPr>
        <p:spPr>
          <a:xfrm>
            <a:off x="5410200" y="1676400"/>
            <a:ext cx="3733800" cy="4525963"/>
          </a:xfrm>
        </p:spPr>
        <p:txBody>
          <a:bodyPr/>
          <a:lstStyle/>
          <a:p>
            <a:pPr>
              <a:buFontTx/>
              <a:buNone/>
            </a:pPr>
            <a:r>
              <a:rPr lang="en-US" altLang="en-US"/>
              <a:t> </a:t>
            </a:r>
          </a:p>
        </p:txBody>
      </p:sp>
      <p:sp>
        <p:nvSpPr>
          <p:cNvPr id="144388" name="Rectangle 4"/>
          <p:cNvSpPr>
            <a:spLocks noChangeArrowheads="1"/>
          </p:cNvSpPr>
          <p:nvPr/>
        </p:nvSpPr>
        <p:spPr bwMode="auto">
          <a:xfrm>
            <a:off x="4724400" y="1295400"/>
            <a:ext cx="44196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spcAft>
                <a:spcPct val="0"/>
              </a:spcAft>
              <a:buChar char="•"/>
              <a:defRPr sz="3200">
                <a:solidFill>
                  <a:schemeClr val="tx1"/>
                </a:solidFill>
                <a:latin typeface="Arial" panose="020B0604020202020204" pitchFamily="34" charset="0"/>
                <a:cs typeface="Arial" panose="020B0604020202020204" pitchFamily="34" charset="0"/>
              </a:defRPr>
            </a:lvl1pPr>
            <a:lvl2pPr marL="742950" indent="-285750" algn="l">
              <a:spcBef>
                <a:spcPct val="20000"/>
              </a:spcBef>
              <a:spcAft>
                <a:spcPct val="0"/>
              </a:spcAft>
              <a:buChar char="–"/>
              <a:defRPr sz="2800">
                <a:solidFill>
                  <a:schemeClr val="tx1"/>
                </a:solidFill>
                <a:latin typeface="Arial" panose="020B0604020202020204" pitchFamily="34" charset="0"/>
                <a:cs typeface="Arial" panose="020B0604020202020204" pitchFamily="34" charset="0"/>
              </a:defRPr>
            </a:lvl2pPr>
            <a:lvl3pPr marL="1143000" indent="-228600" algn="l">
              <a:spcBef>
                <a:spcPct val="20000"/>
              </a:spcBef>
              <a:spcAft>
                <a:spcPct val="0"/>
              </a:spcAft>
              <a:buChar char="•"/>
              <a:defRPr sz="2400">
                <a:solidFill>
                  <a:schemeClr val="tx1"/>
                </a:solidFill>
                <a:latin typeface="Arial" panose="020B0604020202020204" pitchFamily="34" charset="0"/>
                <a:cs typeface="Arial" panose="020B0604020202020204" pitchFamily="34" charset="0"/>
              </a:defRPr>
            </a:lvl3pPr>
            <a:lvl4pPr marL="1600200" indent="-228600" algn="l">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4pPr>
            <a:lvl5pPr marL="2057400" indent="-228600" algn="l">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5pPr>
            <a:lvl6pPr marL="25146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en-US" altLang="en-US" sz="2000" b="0"/>
              <a:t>Hybridizer: Babson</a:t>
            </a:r>
          </a:p>
          <a:p>
            <a:pPr>
              <a:buFontTx/>
              <a:buNone/>
            </a:pPr>
            <a:r>
              <a:rPr lang="en-US" altLang="en-US" sz="2000" b="0"/>
              <a:t>TB-M-38; R. 1968</a:t>
            </a:r>
          </a:p>
          <a:p>
            <a:pPr>
              <a:buFontTx/>
              <a:buNone/>
            </a:pPr>
            <a:r>
              <a:rPr lang="en-US" altLang="en-US" sz="2000" b="0"/>
              <a:t>Earlier irises had narrow falls that hung down.  Selective breeding over the years produced wider falls that flared or arched.  </a:t>
            </a:r>
          </a:p>
          <a:p>
            <a:pPr>
              <a:buFontTx/>
              <a:buNone/>
            </a:pPr>
            <a:r>
              <a:rPr lang="en-US" altLang="en-US" sz="2000" b="0"/>
              <a:t>Also of importance is balance.  Irisarians believe that standards that measure less than the length of the falls is more esthetically pleasing.  </a:t>
            </a:r>
          </a:p>
          <a:p>
            <a:pPr>
              <a:buFontTx/>
              <a:buNone/>
            </a:pPr>
            <a:r>
              <a:rPr lang="en-US" altLang="en-US" sz="2000" b="0"/>
              <a:t>No less importance is substance. An iris must retain its form for three days even in bad weather.</a:t>
            </a:r>
          </a:p>
          <a:p>
            <a:pPr>
              <a:buFontTx/>
              <a:buNone/>
            </a:pPr>
            <a:r>
              <a:rPr lang="en-US" altLang="en-US" sz="2000" b="0"/>
              <a:t>  </a:t>
            </a:r>
          </a:p>
        </p:txBody>
      </p:sp>
      <p:grpSp>
        <p:nvGrpSpPr>
          <p:cNvPr id="144400" name="Group 16"/>
          <p:cNvGrpSpPr>
            <a:grpSpLocks/>
          </p:cNvGrpSpPr>
          <p:nvPr/>
        </p:nvGrpSpPr>
        <p:grpSpPr bwMode="auto">
          <a:xfrm>
            <a:off x="0" y="0"/>
            <a:ext cx="1600200" cy="1498600"/>
            <a:chOff x="1632" y="1872"/>
            <a:chExt cx="2112" cy="1976"/>
          </a:xfrm>
        </p:grpSpPr>
        <p:grpSp>
          <p:nvGrpSpPr>
            <p:cNvPr id="144401" name="Group 17"/>
            <p:cNvGrpSpPr>
              <a:grpSpLocks/>
            </p:cNvGrpSpPr>
            <p:nvPr/>
          </p:nvGrpSpPr>
          <p:grpSpPr bwMode="auto">
            <a:xfrm>
              <a:off x="1872" y="1920"/>
              <a:ext cx="1872" cy="1824"/>
              <a:chOff x="1056" y="1824"/>
              <a:chExt cx="1872" cy="1824"/>
            </a:xfrm>
          </p:grpSpPr>
          <p:sp>
            <p:nvSpPr>
              <p:cNvPr id="144402" name="Oval 18"/>
              <p:cNvSpPr>
                <a:spLocks noChangeArrowheads="1"/>
              </p:cNvSpPr>
              <p:nvPr/>
            </p:nvSpPr>
            <p:spPr bwMode="auto">
              <a:xfrm>
                <a:off x="1104" y="1824"/>
                <a:ext cx="1824" cy="1824"/>
              </a:xfrm>
              <a:prstGeom prst="ellipse">
                <a:avLst/>
              </a:prstGeom>
              <a:gradFill rotWithShape="1">
                <a:gsLst>
                  <a:gs pos="0">
                    <a:srgbClr val="777777"/>
                  </a:gs>
                  <a:gs pos="50000">
                    <a:srgbClr val="777777">
                      <a:gamma/>
                      <a:shade val="46275"/>
                      <a:invGamma/>
                    </a:srgbClr>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44403" name="Oval 19"/>
              <p:cNvSpPr>
                <a:spLocks noChangeArrowheads="1"/>
              </p:cNvSpPr>
              <p:nvPr/>
            </p:nvSpPr>
            <p:spPr bwMode="auto">
              <a:xfrm>
                <a:off x="1056" y="1824"/>
                <a:ext cx="1824" cy="1824"/>
              </a:xfrm>
              <a:prstGeom prst="ellipse">
                <a:avLst/>
              </a:prstGeom>
              <a:gradFill rotWithShape="1">
                <a:gsLst>
                  <a:gs pos="0">
                    <a:srgbClr val="777777"/>
                  </a:gs>
                  <a:gs pos="50000">
                    <a:schemeClr val="bg1"/>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pic>
          <p:nvPicPr>
            <p:cNvPr id="144404" name="Picture 20" descr="Dykes">
              <a:hlinkClick r:id="" action="ppaction://macro?name=PullFlower"/>
            </p:cNvPr>
            <p:cNvPicPr>
              <a:picLocks noChangeAspect="1" noChangeArrowheads="1"/>
            </p:cNvPicPr>
            <p:nvPr/>
          </p:nvPicPr>
          <p:blipFill>
            <a:blip r:embed="rId3" cstate="screen">
              <a:extLst>
                <a:ext uri="{28A0092B-C50C-407E-A947-70E740481C1C}">
                  <a14:useLocalDpi xmlns:a14="http://schemas.microsoft.com/office/drawing/2010/main"/>
                </a:ext>
              </a:extLst>
            </a:blip>
            <a:srcRect l="14815" r="11111"/>
            <a:stretch>
              <a:fillRect/>
            </a:stretch>
          </p:blipFill>
          <p:spPr bwMode="auto">
            <a:xfrm>
              <a:off x="1632" y="1872"/>
              <a:ext cx="1920" cy="1976"/>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93441" dir="1391915" algn="ctr" rotWithShape="0">
                      <a:schemeClr val="tx1">
                        <a:alpha val="50000"/>
                      </a:schemeClr>
                    </a:outerShdw>
                  </a:effectLst>
                </a14:hiddenEffects>
              </a:ext>
            </a:extLst>
          </p:spPr>
        </p:pic>
      </p:grpSp>
      <p:sp>
        <p:nvSpPr>
          <p:cNvPr id="144407" name="AutoShape 23" descr="Oak">
            <a:hlinkClick r:id="rId4" action="ppaction://hlinksldjump"/>
          </p:cNvPr>
          <p:cNvSpPr>
            <a:spLocks noChangeArrowheads="1"/>
          </p:cNvSpPr>
          <p:nvPr/>
        </p:nvSpPr>
        <p:spPr bwMode="auto">
          <a:xfrm>
            <a:off x="7086600" y="6269038"/>
            <a:ext cx="2057400" cy="588962"/>
          </a:xfrm>
          <a:prstGeom prst="bevel">
            <a:avLst>
              <a:gd name="adj" fmla="val 12500"/>
            </a:avLst>
          </a:prstGeom>
          <a:blipFill dpi="0" rotWithShape="1">
            <a:blip r:embed="rId5"/>
            <a:srcRect/>
            <a:tile tx="0" ty="0" sx="100000" sy="100000" flip="none" algn="tl"/>
          </a:blip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eaLnBrk="0" hangingPunct="0">
              <a:spcAft>
                <a:spcPct val="0"/>
              </a:spcAft>
            </a:pPr>
            <a:r>
              <a:rPr lang="en-US" altLang="en-US" sz="2400" b="0">
                <a:solidFill>
                  <a:srgbClr val="663300"/>
                </a:solidFill>
                <a:latin typeface="Arial Black" panose="020B0A04020102020204" pitchFamily="34" charset="0"/>
              </a:rPr>
              <a:t>Dykes List</a:t>
            </a:r>
          </a:p>
        </p:txBody>
      </p:sp>
      <p:pic>
        <p:nvPicPr>
          <p:cNvPr id="2" name="Picture 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200" y="2387920"/>
            <a:ext cx="4495800" cy="2996559"/>
          </a:xfrm>
          <a:prstGeom prst="rect">
            <a:avLst/>
          </a:prstGeom>
          <a:ln w="34925">
            <a:solidFill>
              <a:srgbClr val="996600"/>
            </a:solidFill>
          </a:ln>
        </p:spPr>
      </p:pic>
    </p:spTree>
  </p:cSld>
  <p:clrMapOvr>
    <a:masterClrMapping/>
  </p:clrMapOvr>
  <p:transition advClick="0"/>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altLang="en-US"/>
              <a:t>American Iris Society</a:t>
            </a:r>
          </a:p>
        </p:txBody>
      </p:sp>
      <p:sp>
        <p:nvSpPr>
          <p:cNvPr id="136194" name="title"/>
          <p:cNvSpPr>
            <a:spLocks noGrp="1" noChangeArrowheads="1"/>
          </p:cNvSpPr>
          <p:nvPr>
            <p:ph type="title"/>
          </p:nvPr>
        </p:nvSpPr>
        <p:spPr>
          <a:xfrm>
            <a:off x="2124075" y="0"/>
            <a:ext cx="6985000" cy="1143000"/>
          </a:xfrm>
        </p:spPr>
        <p:txBody>
          <a:bodyPr/>
          <a:lstStyle/>
          <a:p>
            <a:r>
              <a:rPr lang="en-US" altLang="en-US"/>
              <a:t>New Moon 1973</a:t>
            </a:r>
          </a:p>
        </p:txBody>
      </p:sp>
      <p:sp>
        <p:nvSpPr>
          <p:cNvPr id="136195" name="Rectangle 3"/>
          <p:cNvSpPr>
            <a:spLocks noGrp="1" noChangeArrowheads="1"/>
          </p:cNvSpPr>
          <p:nvPr>
            <p:ph type="body" idx="1"/>
          </p:nvPr>
        </p:nvSpPr>
        <p:spPr>
          <a:xfrm>
            <a:off x="5410200" y="1676400"/>
            <a:ext cx="3733800" cy="4525963"/>
          </a:xfrm>
        </p:spPr>
        <p:txBody>
          <a:bodyPr/>
          <a:lstStyle/>
          <a:p>
            <a:pPr>
              <a:buFontTx/>
              <a:buNone/>
            </a:pPr>
            <a:r>
              <a:rPr lang="en-US" altLang="en-US"/>
              <a:t> </a:t>
            </a:r>
          </a:p>
        </p:txBody>
      </p:sp>
      <p:sp>
        <p:nvSpPr>
          <p:cNvPr id="136196" name="Rectangle 4"/>
          <p:cNvSpPr>
            <a:spLocks noChangeArrowheads="1"/>
          </p:cNvSpPr>
          <p:nvPr/>
        </p:nvSpPr>
        <p:spPr bwMode="auto">
          <a:xfrm>
            <a:off x="4724400" y="1371600"/>
            <a:ext cx="4419600" cy="505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spcAft>
                <a:spcPct val="0"/>
              </a:spcAft>
              <a:buChar char="•"/>
              <a:defRPr sz="3200">
                <a:solidFill>
                  <a:schemeClr val="tx1"/>
                </a:solidFill>
                <a:latin typeface="Arial" panose="020B0604020202020204" pitchFamily="34" charset="0"/>
                <a:cs typeface="Arial" panose="020B0604020202020204" pitchFamily="34" charset="0"/>
              </a:defRPr>
            </a:lvl1pPr>
            <a:lvl2pPr marL="742950" indent="-285750" algn="l">
              <a:spcBef>
                <a:spcPct val="20000"/>
              </a:spcBef>
              <a:spcAft>
                <a:spcPct val="0"/>
              </a:spcAft>
              <a:buChar char="–"/>
              <a:defRPr sz="2800">
                <a:solidFill>
                  <a:schemeClr val="tx1"/>
                </a:solidFill>
                <a:latin typeface="Arial" panose="020B0604020202020204" pitchFamily="34" charset="0"/>
                <a:cs typeface="Arial" panose="020B0604020202020204" pitchFamily="34" charset="0"/>
              </a:defRPr>
            </a:lvl2pPr>
            <a:lvl3pPr marL="1143000" indent="-228600" algn="l">
              <a:spcBef>
                <a:spcPct val="20000"/>
              </a:spcBef>
              <a:spcAft>
                <a:spcPct val="0"/>
              </a:spcAft>
              <a:buChar char="•"/>
              <a:defRPr sz="2400">
                <a:solidFill>
                  <a:schemeClr val="tx1"/>
                </a:solidFill>
                <a:latin typeface="Arial" panose="020B0604020202020204" pitchFamily="34" charset="0"/>
                <a:cs typeface="Arial" panose="020B0604020202020204" pitchFamily="34" charset="0"/>
              </a:defRPr>
            </a:lvl3pPr>
            <a:lvl4pPr marL="1600200" indent="-228600" algn="l">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4pPr>
            <a:lvl5pPr marL="2057400" indent="-228600" algn="l">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5pPr>
            <a:lvl6pPr marL="25146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en-US" altLang="en-US" sz="2000" b="0" dirty="0"/>
              <a:t>Hybridizer: Neva Sexton, California</a:t>
            </a:r>
          </a:p>
          <a:p>
            <a:pPr>
              <a:buFontTx/>
              <a:buNone/>
            </a:pPr>
            <a:r>
              <a:rPr lang="en-US" altLang="en-US" sz="2000" b="0" dirty="0"/>
              <a:t>TB-M-36; R. 1968</a:t>
            </a:r>
          </a:p>
          <a:p>
            <a:pPr>
              <a:buFontTx/>
              <a:buNone/>
            </a:pPr>
            <a:r>
              <a:rPr lang="en-US" altLang="en-US" sz="2000" b="0" dirty="0"/>
              <a:t>Neva was married at the age of 16 and was soon left with 3 small children.  She moved to California to find work and where she married Harvey Sexton.   When she decided to hybridize, she decided to use only the very best.  She earned $1 an hour hoeing weeds in a cotton field.  It took her 30 hours of work to purchase </a:t>
            </a:r>
            <a:r>
              <a:rPr lang="en-US" altLang="en-US" sz="2000" dirty="0"/>
              <a:t>Toast An’ Honey</a:t>
            </a:r>
            <a:r>
              <a:rPr lang="en-US" altLang="en-US" sz="2000" b="0" dirty="0"/>
              <a:t> and 20 hours of work to purchase </a:t>
            </a:r>
            <a:r>
              <a:rPr lang="en-US" altLang="en-US" sz="2000" dirty="0"/>
              <a:t>Limelight</a:t>
            </a:r>
            <a:r>
              <a:rPr lang="en-US" altLang="en-US" sz="2000" b="0" dirty="0"/>
              <a:t>. Neva is one out of a dozen women to win the DM.</a:t>
            </a:r>
          </a:p>
        </p:txBody>
      </p:sp>
      <p:grpSp>
        <p:nvGrpSpPr>
          <p:cNvPr id="136203" name="Group 11"/>
          <p:cNvGrpSpPr>
            <a:grpSpLocks/>
          </p:cNvGrpSpPr>
          <p:nvPr/>
        </p:nvGrpSpPr>
        <p:grpSpPr bwMode="auto">
          <a:xfrm>
            <a:off x="0" y="0"/>
            <a:ext cx="1600200" cy="1498600"/>
            <a:chOff x="1632" y="1872"/>
            <a:chExt cx="2112" cy="1976"/>
          </a:xfrm>
        </p:grpSpPr>
        <p:grpSp>
          <p:nvGrpSpPr>
            <p:cNvPr id="136204" name="Group 12"/>
            <p:cNvGrpSpPr>
              <a:grpSpLocks/>
            </p:cNvGrpSpPr>
            <p:nvPr/>
          </p:nvGrpSpPr>
          <p:grpSpPr bwMode="auto">
            <a:xfrm>
              <a:off x="1872" y="1920"/>
              <a:ext cx="1872" cy="1824"/>
              <a:chOff x="1056" y="1824"/>
              <a:chExt cx="1872" cy="1824"/>
            </a:xfrm>
          </p:grpSpPr>
          <p:sp>
            <p:nvSpPr>
              <p:cNvPr id="136205" name="Oval 13"/>
              <p:cNvSpPr>
                <a:spLocks noChangeArrowheads="1"/>
              </p:cNvSpPr>
              <p:nvPr/>
            </p:nvSpPr>
            <p:spPr bwMode="auto">
              <a:xfrm>
                <a:off x="1104" y="1824"/>
                <a:ext cx="1824" cy="1824"/>
              </a:xfrm>
              <a:prstGeom prst="ellipse">
                <a:avLst/>
              </a:prstGeom>
              <a:gradFill rotWithShape="1">
                <a:gsLst>
                  <a:gs pos="0">
                    <a:srgbClr val="777777"/>
                  </a:gs>
                  <a:gs pos="50000">
                    <a:srgbClr val="777777">
                      <a:gamma/>
                      <a:shade val="46275"/>
                      <a:invGamma/>
                    </a:srgbClr>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6206" name="Oval 14"/>
              <p:cNvSpPr>
                <a:spLocks noChangeArrowheads="1"/>
              </p:cNvSpPr>
              <p:nvPr/>
            </p:nvSpPr>
            <p:spPr bwMode="auto">
              <a:xfrm>
                <a:off x="1056" y="1824"/>
                <a:ext cx="1824" cy="1824"/>
              </a:xfrm>
              <a:prstGeom prst="ellipse">
                <a:avLst/>
              </a:prstGeom>
              <a:gradFill rotWithShape="1">
                <a:gsLst>
                  <a:gs pos="0">
                    <a:srgbClr val="777777"/>
                  </a:gs>
                  <a:gs pos="50000">
                    <a:schemeClr val="bg1"/>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pic>
          <p:nvPicPr>
            <p:cNvPr id="136207" name="Picture 15" descr="Dykes">
              <a:hlinkClick r:id="" action="ppaction://macro?name=PullFlower"/>
            </p:cNvPr>
            <p:cNvPicPr>
              <a:picLocks noChangeAspect="1" noChangeArrowheads="1"/>
            </p:cNvPicPr>
            <p:nvPr/>
          </p:nvPicPr>
          <p:blipFill>
            <a:blip r:embed="rId3" cstate="screen">
              <a:extLst>
                <a:ext uri="{28A0092B-C50C-407E-A947-70E740481C1C}">
                  <a14:useLocalDpi xmlns:a14="http://schemas.microsoft.com/office/drawing/2010/main"/>
                </a:ext>
              </a:extLst>
            </a:blip>
            <a:srcRect l="14815" r="11111"/>
            <a:stretch>
              <a:fillRect/>
            </a:stretch>
          </p:blipFill>
          <p:spPr bwMode="auto">
            <a:xfrm>
              <a:off x="1632" y="1872"/>
              <a:ext cx="1920" cy="1976"/>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93441" dir="1391915" algn="ctr" rotWithShape="0">
                      <a:schemeClr val="tx1">
                        <a:alpha val="50000"/>
                      </a:schemeClr>
                    </a:outerShdw>
                  </a:effectLst>
                </a14:hiddenEffects>
              </a:ext>
            </a:extLst>
          </p:spPr>
        </p:pic>
      </p:grpSp>
      <p:sp>
        <p:nvSpPr>
          <p:cNvPr id="136210" name="AutoShape 18" descr="Oak">
            <a:hlinkClick r:id="rId4" action="ppaction://hlinksldjump"/>
          </p:cNvPr>
          <p:cNvSpPr>
            <a:spLocks noChangeArrowheads="1"/>
          </p:cNvSpPr>
          <p:nvPr/>
        </p:nvSpPr>
        <p:spPr bwMode="auto">
          <a:xfrm>
            <a:off x="7086600" y="6269038"/>
            <a:ext cx="2057400" cy="588962"/>
          </a:xfrm>
          <a:prstGeom prst="bevel">
            <a:avLst>
              <a:gd name="adj" fmla="val 12500"/>
            </a:avLst>
          </a:prstGeom>
          <a:blipFill dpi="0" rotWithShape="1">
            <a:blip r:embed="rId5"/>
            <a:srcRect/>
            <a:tile tx="0" ty="0" sx="100000" sy="100000" flip="none" algn="tl"/>
          </a:blip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eaLnBrk="0" hangingPunct="0">
              <a:spcAft>
                <a:spcPct val="0"/>
              </a:spcAft>
            </a:pPr>
            <a:r>
              <a:rPr lang="en-US" altLang="en-US" sz="2400" b="0">
                <a:solidFill>
                  <a:srgbClr val="663300"/>
                </a:solidFill>
                <a:latin typeface="Arial Black" panose="020B0A04020102020204" pitchFamily="34" charset="0"/>
              </a:rPr>
              <a:t>Dykes List</a:t>
            </a:r>
          </a:p>
        </p:txBody>
      </p:sp>
      <p:pic>
        <p:nvPicPr>
          <p:cNvPr id="2" name="Picture 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40531" y="1905071"/>
            <a:ext cx="3367087" cy="4489449"/>
          </a:xfrm>
          <a:prstGeom prst="rect">
            <a:avLst/>
          </a:prstGeom>
          <a:ln w="38100">
            <a:solidFill>
              <a:srgbClr val="996600"/>
            </a:solidFill>
          </a:ln>
        </p:spPr>
      </p:pic>
    </p:spTree>
  </p:cSld>
  <p:clrMapOvr>
    <a:masterClrMapping/>
  </p:clrMapOvr>
  <p:transition advClick="0"/>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altLang="en-US"/>
              <a:t>American Iris Society</a:t>
            </a:r>
          </a:p>
        </p:txBody>
      </p:sp>
      <p:sp>
        <p:nvSpPr>
          <p:cNvPr id="138242" name="title"/>
          <p:cNvSpPr>
            <a:spLocks noGrp="1" noChangeArrowheads="1"/>
          </p:cNvSpPr>
          <p:nvPr>
            <p:ph type="title"/>
          </p:nvPr>
        </p:nvSpPr>
        <p:spPr>
          <a:xfrm>
            <a:off x="2124075" y="0"/>
            <a:ext cx="6985000" cy="1143000"/>
          </a:xfrm>
        </p:spPr>
        <p:txBody>
          <a:bodyPr/>
          <a:lstStyle/>
          <a:p>
            <a:r>
              <a:rPr lang="en-US" altLang="en-US"/>
              <a:t>Babbling Brook 1972</a:t>
            </a:r>
          </a:p>
        </p:txBody>
      </p:sp>
      <p:sp>
        <p:nvSpPr>
          <p:cNvPr id="138243" name="Rectangle 3"/>
          <p:cNvSpPr>
            <a:spLocks noGrp="1" noChangeArrowheads="1"/>
          </p:cNvSpPr>
          <p:nvPr>
            <p:ph type="body" idx="1"/>
          </p:nvPr>
        </p:nvSpPr>
        <p:spPr>
          <a:xfrm>
            <a:off x="5410200" y="1676400"/>
            <a:ext cx="3733800" cy="4525963"/>
          </a:xfrm>
        </p:spPr>
        <p:txBody>
          <a:bodyPr/>
          <a:lstStyle/>
          <a:p>
            <a:pPr>
              <a:buFontTx/>
              <a:buNone/>
            </a:pPr>
            <a:r>
              <a:rPr lang="en-US" altLang="en-US"/>
              <a:t> </a:t>
            </a:r>
          </a:p>
        </p:txBody>
      </p:sp>
      <p:sp>
        <p:nvSpPr>
          <p:cNvPr id="138244" name="Rectangle 4"/>
          <p:cNvSpPr>
            <a:spLocks noChangeArrowheads="1"/>
          </p:cNvSpPr>
          <p:nvPr/>
        </p:nvSpPr>
        <p:spPr bwMode="auto">
          <a:xfrm>
            <a:off x="4572000" y="1371600"/>
            <a:ext cx="45720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spcAft>
                <a:spcPct val="0"/>
              </a:spcAft>
              <a:buChar char="•"/>
              <a:defRPr sz="3200">
                <a:solidFill>
                  <a:schemeClr val="tx1"/>
                </a:solidFill>
                <a:latin typeface="Arial" panose="020B0604020202020204" pitchFamily="34" charset="0"/>
                <a:cs typeface="Arial" panose="020B0604020202020204" pitchFamily="34" charset="0"/>
              </a:defRPr>
            </a:lvl1pPr>
            <a:lvl2pPr marL="742950" indent="-285750" algn="l">
              <a:spcBef>
                <a:spcPct val="20000"/>
              </a:spcBef>
              <a:spcAft>
                <a:spcPct val="0"/>
              </a:spcAft>
              <a:buChar char="–"/>
              <a:defRPr sz="2800">
                <a:solidFill>
                  <a:schemeClr val="tx1"/>
                </a:solidFill>
                <a:latin typeface="Arial" panose="020B0604020202020204" pitchFamily="34" charset="0"/>
                <a:cs typeface="Arial" panose="020B0604020202020204" pitchFamily="34" charset="0"/>
              </a:defRPr>
            </a:lvl2pPr>
            <a:lvl3pPr marL="1143000" indent="-228600" algn="l">
              <a:spcBef>
                <a:spcPct val="20000"/>
              </a:spcBef>
              <a:spcAft>
                <a:spcPct val="0"/>
              </a:spcAft>
              <a:buChar char="•"/>
              <a:defRPr sz="2400">
                <a:solidFill>
                  <a:schemeClr val="tx1"/>
                </a:solidFill>
                <a:latin typeface="Arial" panose="020B0604020202020204" pitchFamily="34" charset="0"/>
                <a:cs typeface="Arial" panose="020B0604020202020204" pitchFamily="34" charset="0"/>
              </a:defRPr>
            </a:lvl3pPr>
            <a:lvl4pPr marL="1600200" indent="-228600" algn="l">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4pPr>
            <a:lvl5pPr marL="2057400" indent="-228600" algn="l">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5pPr>
            <a:lvl6pPr marL="25146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en-US" altLang="en-US" sz="2000" b="0"/>
              <a:t>Hybridizer: Keith Keppel; Oregon</a:t>
            </a:r>
          </a:p>
          <a:p>
            <a:pPr>
              <a:buFontTx/>
              <a:buNone/>
            </a:pPr>
            <a:r>
              <a:rPr lang="en-US" altLang="en-US" sz="2000" b="0"/>
              <a:t>TB-M-38; R. 1965</a:t>
            </a:r>
          </a:p>
          <a:p>
            <a:pPr>
              <a:buFontTx/>
              <a:buNone/>
            </a:pPr>
            <a:r>
              <a:rPr lang="en-US" altLang="en-US" sz="2000" b="0"/>
              <a:t>Irises such as </a:t>
            </a:r>
            <a:r>
              <a:rPr lang="en-US" altLang="en-US" sz="2000"/>
              <a:t>Babbling Brook</a:t>
            </a:r>
            <a:r>
              <a:rPr lang="en-US" altLang="en-US" sz="2000" b="0"/>
              <a:t> show the emphasis that hybridizers have placed on good branching to best display the irises.  The top-heavy stalks of long ago are not acceptable for a medal winner.  Today’s stalks obey the 2/3 rule.  The flowers should be evenly distributed over the top 2/3 of the stalk which should display as a gentle S-curve.</a:t>
            </a:r>
          </a:p>
          <a:p>
            <a:pPr>
              <a:buFontTx/>
              <a:buNone/>
            </a:pPr>
            <a:r>
              <a:rPr lang="en-US" altLang="en-US" sz="2000" b="0"/>
              <a:t> </a:t>
            </a:r>
          </a:p>
        </p:txBody>
      </p:sp>
      <p:grpSp>
        <p:nvGrpSpPr>
          <p:cNvPr id="138251" name="Group 11"/>
          <p:cNvGrpSpPr>
            <a:grpSpLocks/>
          </p:cNvGrpSpPr>
          <p:nvPr/>
        </p:nvGrpSpPr>
        <p:grpSpPr bwMode="auto">
          <a:xfrm>
            <a:off x="0" y="0"/>
            <a:ext cx="1600200" cy="1498600"/>
            <a:chOff x="1632" y="1872"/>
            <a:chExt cx="2112" cy="1976"/>
          </a:xfrm>
        </p:grpSpPr>
        <p:grpSp>
          <p:nvGrpSpPr>
            <p:cNvPr id="138252" name="Group 12"/>
            <p:cNvGrpSpPr>
              <a:grpSpLocks/>
            </p:cNvGrpSpPr>
            <p:nvPr/>
          </p:nvGrpSpPr>
          <p:grpSpPr bwMode="auto">
            <a:xfrm>
              <a:off x="1872" y="1920"/>
              <a:ext cx="1872" cy="1824"/>
              <a:chOff x="1056" y="1824"/>
              <a:chExt cx="1872" cy="1824"/>
            </a:xfrm>
          </p:grpSpPr>
          <p:sp>
            <p:nvSpPr>
              <p:cNvPr id="138253" name="Oval 13"/>
              <p:cNvSpPr>
                <a:spLocks noChangeArrowheads="1"/>
              </p:cNvSpPr>
              <p:nvPr/>
            </p:nvSpPr>
            <p:spPr bwMode="auto">
              <a:xfrm>
                <a:off x="1104" y="1824"/>
                <a:ext cx="1824" cy="1824"/>
              </a:xfrm>
              <a:prstGeom prst="ellipse">
                <a:avLst/>
              </a:prstGeom>
              <a:gradFill rotWithShape="1">
                <a:gsLst>
                  <a:gs pos="0">
                    <a:srgbClr val="777777"/>
                  </a:gs>
                  <a:gs pos="50000">
                    <a:srgbClr val="777777">
                      <a:gamma/>
                      <a:shade val="46275"/>
                      <a:invGamma/>
                    </a:srgbClr>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8254" name="Oval 14"/>
              <p:cNvSpPr>
                <a:spLocks noChangeArrowheads="1"/>
              </p:cNvSpPr>
              <p:nvPr/>
            </p:nvSpPr>
            <p:spPr bwMode="auto">
              <a:xfrm>
                <a:off x="1056" y="1824"/>
                <a:ext cx="1824" cy="1824"/>
              </a:xfrm>
              <a:prstGeom prst="ellipse">
                <a:avLst/>
              </a:prstGeom>
              <a:gradFill rotWithShape="1">
                <a:gsLst>
                  <a:gs pos="0">
                    <a:srgbClr val="777777"/>
                  </a:gs>
                  <a:gs pos="50000">
                    <a:schemeClr val="bg1"/>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pic>
          <p:nvPicPr>
            <p:cNvPr id="138255" name="Picture 15" descr="Dykes">
              <a:hlinkClick r:id="" action="ppaction://macro?name=PullFlower"/>
            </p:cNvPr>
            <p:cNvPicPr>
              <a:picLocks noChangeAspect="1" noChangeArrowheads="1"/>
            </p:cNvPicPr>
            <p:nvPr/>
          </p:nvPicPr>
          <p:blipFill>
            <a:blip r:embed="rId3" cstate="screen">
              <a:extLst>
                <a:ext uri="{28A0092B-C50C-407E-A947-70E740481C1C}">
                  <a14:useLocalDpi xmlns:a14="http://schemas.microsoft.com/office/drawing/2010/main"/>
                </a:ext>
              </a:extLst>
            </a:blip>
            <a:srcRect l="14815" r="11111"/>
            <a:stretch>
              <a:fillRect/>
            </a:stretch>
          </p:blipFill>
          <p:spPr bwMode="auto">
            <a:xfrm>
              <a:off x="1632" y="1872"/>
              <a:ext cx="1920" cy="1976"/>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93441" dir="1391915" algn="ctr" rotWithShape="0">
                      <a:schemeClr val="tx1">
                        <a:alpha val="50000"/>
                      </a:schemeClr>
                    </a:outerShdw>
                  </a:effectLst>
                </a14:hiddenEffects>
              </a:ext>
            </a:extLst>
          </p:spPr>
        </p:pic>
      </p:grpSp>
      <p:sp>
        <p:nvSpPr>
          <p:cNvPr id="138258" name="AutoShape 18" descr="Oak">
            <a:hlinkClick r:id="rId4" action="ppaction://hlinksldjump"/>
          </p:cNvPr>
          <p:cNvSpPr>
            <a:spLocks noChangeArrowheads="1"/>
          </p:cNvSpPr>
          <p:nvPr/>
        </p:nvSpPr>
        <p:spPr bwMode="auto">
          <a:xfrm>
            <a:off x="7086600" y="6269038"/>
            <a:ext cx="2057400" cy="588962"/>
          </a:xfrm>
          <a:prstGeom prst="bevel">
            <a:avLst>
              <a:gd name="adj" fmla="val 12500"/>
            </a:avLst>
          </a:prstGeom>
          <a:blipFill dpi="0" rotWithShape="1">
            <a:blip r:embed="rId5"/>
            <a:srcRect/>
            <a:tile tx="0" ty="0" sx="100000" sy="100000" flip="none" algn="tl"/>
          </a:blip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eaLnBrk="0" hangingPunct="0">
              <a:spcAft>
                <a:spcPct val="0"/>
              </a:spcAft>
            </a:pPr>
            <a:r>
              <a:rPr lang="en-US" altLang="en-US" sz="2400" b="0">
                <a:solidFill>
                  <a:srgbClr val="663300"/>
                </a:solidFill>
                <a:latin typeface="Arial Black" panose="020B0A04020102020204" pitchFamily="34" charset="0"/>
              </a:rPr>
              <a:t>Dykes List</a:t>
            </a:r>
          </a:p>
        </p:txBody>
      </p:sp>
      <p:pic>
        <p:nvPicPr>
          <p:cNvPr id="2" name="Picture 1"/>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1005" y="1981199"/>
            <a:ext cx="4285050" cy="4582319"/>
          </a:xfrm>
          <a:prstGeom prst="rect">
            <a:avLst/>
          </a:prstGeom>
          <a:ln w="34925">
            <a:solidFill>
              <a:srgbClr val="996600"/>
            </a:solidFill>
          </a:ln>
        </p:spPr>
      </p:pic>
    </p:spTree>
  </p:cSld>
  <p:clrMapOvr>
    <a:masterClrMapping/>
  </p:clrMapOvr>
  <p:transition advClick="0"/>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altLang="en-US"/>
              <a:t>American Iris Society</a:t>
            </a:r>
          </a:p>
        </p:txBody>
      </p:sp>
      <p:sp>
        <p:nvSpPr>
          <p:cNvPr id="140290" name="title"/>
          <p:cNvSpPr>
            <a:spLocks noGrp="1" noChangeArrowheads="1"/>
          </p:cNvSpPr>
          <p:nvPr>
            <p:ph type="title"/>
          </p:nvPr>
        </p:nvSpPr>
        <p:spPr>
          <a:xfrm>
            <a:off x="2124075" y="0"/>
            <a:ext cx="6985000" cy="1143000"/>
          </a:xfrm>
        </p:spPr>
        <p:txBody>
          <a:bodyPr/>
          <a:lstStyle/>
          <a:p>
            <a:r>
              <a:rPr lang="en-US" altLang="en-US"/>
              <a:t>Debby Rairdon 1971</a:t>
            </a:r>
          </a:p>
        </p:txBody>
      </p:sp>
      <p:sp>
        <p:nvSpPr>
          <p:cNvPr id="140291" name="Rectangle 3"/>
          <p:cNvSpPr>
            <a:spLocks noGrp="1" noChangeArrowheads="1"/>
          </p:cNvSpPr>
          <p:nvPr>
            <p:ph type="body" idx="1"/>
          </p:nvPr>
        </p:nvSpPr>
        <p:spPr>
          <a:xfrm>
            <a:off x="5410200" y="1676400"/>
            <a:ext cx="3733800" cy="4525963"/>
          </a:xfrm>
        </p:spPr>
        <p:txBody>
          <a:bodyPr/>
          <a:lstStyle/>
          <a:p>
            <a:pPr>
              <a:buFontTx/>
              <a:buNone/>
            </a:pPr>
            <a:r>
              <a:rPr lang="en-US" altLang="en-US"/>
              <a:t> </a:t>
            </a:r>
          </a:p>
        </p:txBody>
      </p:sp>
      <p:sp>
        <p:nvSpPr>
          <p:cNvPr id="140292" name="Rectangle 4"/>
          <p:cNvSpPr>
            <a:spLocks noChangeArrowheads="1"/>
          </p:cNvSpPr>
          <p:nvPr/>
        </p:nvSpPr>
        <p:spPr bwMode="auto">
          <a:xfrm>
            <a:off x="4724400" y="1295400"/>
            <a:ext cx="44196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spcAft>
                <a:spcPct val="0"/>
              </a:spcAft>
              <a:buChar char="•"/>
              <a:defRPr sz="3200">
                <a:solidFill>
                  <a:schemeClr val="tx1"/>
                </a:solidFill>
                <a:latin typeface="Arial" panose="020B0604020202020204" pitchFamily="34" charset="0"/>
                <a:cs typeface="Arial" panose="020B0604020202020204" pitchFamily="34" charset="0"/>
              </a:defRPr>
            </a:lvl1pPr>
            <a:lvl2pPr marL="742950" indent="-285750" algn="l">
              <a:spcBef>
                <a:spcPct val="20000"/>
              </a:spcBef>
              <a:spcAft>
                <a:spcPct val="0"/>
              </a:spcAft>
              <a:buChar char="–"/>
              <a:defRPr sz="2800">
                <a:solidFill>
                  <a:schemeClr val="tx1"/>
                </a:solidFill>
                <a:latin typeface="Arial" panose="020B0604020202020204" pitchFamily="34" charset="0"/>
                <a:cs typeface="Arial" panose="020B0604020202020204" pitchFamily="34" charset="0"/>
              </a:defRPr>
            </a:lvl2pPr>
            <a:lvl3pPr marL="1143000" indent="-228600" algn="l">
              <a:spcBef>
                <a:spcPct val="20000"/>
              </a:spcBef>
              <a:spcAft>
                <a:spcPct val="0"/>
              </a:spcAft>
              <a:buChar char="•"/>
              <a:defRPr sz="2400">
                <a:solidFill>
                  <a:schemeClr val="tx1"/>
                </a:solidFill>
                <a:latin typeface="Arial" panose="020B0604020202020204" pitchFamily="34" charset="0"/>
                <a:cs typeface="Arial" panose="020B0604020202020204" pitchFamily="34" charset="0"/>
              </a:defRPr>
            </a:lvl3pPr>
            <a:lvl4pPr marL="1600200" indent="-228600" algn="l">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4pPr>
            <a:lvl5pPr marL="2057400" indent="-228600" algn="l">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5pPr>
            <a:lvl6pPr marL="25146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en-US" altLang="en-US" sz="2000" b="0"/>
              <a:t>Hybridizer: Kuntz</a:t>
            </a:r>
          </a:p>
          <a:p>
            <a:pPr>
              <a:buFontTx/>
              <a:buNone/>
            </a:pPr>
            <a:r>
              <a:rPr lang="en-US" altLang="en-US" sz="2000" b="0"/>
              <a:t>TB-ML-36</a:t>
            </a:r>
          </a:p>
          <a:p>
            <a:pPr>
              <a:buFontTx/>
              <a:buNone/>
            </a:pPr>
            <a:r>
              <a:rPr lang="en-US" altLang="en-US" sz="2000" b="0"/>
              <a:t> Yellows were often an unexpected by-product of crossing tangerine bearded pinks (often called just tangerine-pinks).  These yellows had sheen, brilliance and some laciness not often found in other yellow breeding lines.  </a:t>
            </a:r>
            <a:r>
              <a:rPr lang="en-US" altLang="en-US" sz="2000"/>
              <a:t>Debby Rairdon</a:t>
            </a:r>
            <a:r>
              <a:rPr lang="en-US" altLang="en-US" sz="2000" b="0"/>
              <a:t> parentage is a tangerine pink crossed with an unknown. </a:t>
            </a:r>
          </a:p>
          <a:p>
            <a:pPr>
              <a:buFontTx/>
              <a:buNone/>
            </a:pPr>
            <a:r>
              <a:rPr lang="en-US" altLang="en-US" sz="2000" b="0"/>
              <a:t> This color pattern of white S with white F bordered yellow has been popular throughout the years.</a:t>
            </a:r>
          </a:p>
        </p:txBody>
      </p:sp>
      <p:grpSp>
        <p:nvGrpSpPr>
          <p:cNvPr id="140304" name="Group 16"/>
          <p:cNvGrpSpPr>
            <a:grpSpLocks/>
          </p:cNvGrpSpPr>
          <p:nvPr/>
        </p:nvGrpSpPr>
        <p:grpSpPr bwMode="auto">
          <a:xfrm>
            <a:off x="0" y="0"/>
            <a:ext cx="1600200" cy="1498600"/>
            <a:chOff x="1632" y="1872"/>
            <a:chExt cx="2112" cy="1976"/>
          </a:xfrm>
        </p:grpSpPr>
        <p:grpSp>
          <p:nvGrpSpPr>
            <p:cNvPr id="140305" name="Group 17"/>
            <p:cNvGrpSpPr>
              <a:grpSpLocks/>
            </p:cNvGrpSpPr>
            <p:nvPr/>
          </p:nvGrpSpPr>
          <p:grpSpPr bwMode="auto">
            <a:xfrm>
              <a:off x="1872" y="1920"/>
              <a:ext cx="1872" cy="1824"/>
              <a:chOff x="1056" y="1824"/>
              <a:chExt cx="1872" cy="1824"/>
            </a:xfrm>
          </p:grpSpPr>
          <p:sp>
            <p:nvSpPr>
              <p:cNvPr id="140306" name="Oval 18"/>
              <p:cNvSpPr>
                <a:spLocks noChangeArrowheads="1"/>
              </p:cNvSpPr>
              <p:nvPr/>
            </p:nvSpPr>
            <p:spPr bwMode="auto">
              <a:xfrm>
                <a:off x="1104" y="1824"/>
                <a:ext cx="1824" cy="1824"/>
              </a:xfrm>
              <a:prstGeom prst="ellipse">
                <a:avLst/>
              </a:prstGeom>
              <a:gradFill rotWithShape="1">
                <a:gsLst>
                  <a:gs pos="0">
                    <a:srgbClr val="777777"/>
                  </a:gs>
                  <a:gs pos="50000">
                    <a:srgbClr val="777777">
                      <a:gamma/>
                      <a:shade val="46275"/>
                      <a:invGamma/>
                    </a:srgbClr>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40307" name="Oval 19"/>
              <p:cNvSpPr>
                <a:spLocks noChangeArrowheads="1"/>
              </p:cNvSpPr>
              <p:nvPr/>
            </p:nvSpPr>
            <p:spPr bwMode="auto">
              <a:xfrm>
                <a:off x="1056" y="1824"/>
                <a:ext cx="1824" cy="1824"/>
              </a:xfrm>
              <a:prstGeom prst="ellipse">
                <a:avLst/>
              </a:prstGeom>
              <a:gradFill rotWithShape="1">
                <a:gsLst>
                  <a:gs pos="0">
                    <a:srgbClr val="777777"/>
                  </a:gs>
                  <a:gs pos="50000">
                    <a:schemeClr val="bg1"/>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pic>
          <p:nvPicPr>
            <p:cNvPr id="140308" name="Picture 20" descr="Dykes">
              <a:hlinkClick r:id="" action="ppaction://macro?name=PullFlower"/>
            </p:cNvPr>
            <p:cNvPicPr>
              <a:picLocks noChangeAspect="1" noChangeArrowheads="1"/>
            </p:cNvPicPr>
            <p:nvPr/>
          </p:nvPicPr>
          <p:blipFill>
            <a:blip r:embed="rId3" cstate="screen">
              <a:extLst>
                <a:ext uri="{28A0092B-C50C-407E-A947-70E740481C1C}">
                  <a14:useLocalDpi xmlns:a14="http://schemas.microsoft.com/office/drawing/2010/main"/>
                </a:ext>
              </a:extLst>
            </a:blip>
            <a:srcRect l="14815" r="11111"/>
            <a:stretch>
              <a:fillRect/>
            </a:stretch>
          </p:blipFill>
          <p:spPr bwMode="auto">
            <a:xfrm>
              <a:off x="1632" y="1872"/>
              <a:ext cx="1920" cy="1976"/>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93441" dir="1391915" algn="ctr" rotWithShape="0">
                      <a:schemeClr val="tx1">
                        <a:alpha val="50000"/>
                      </a:schemeClr>
                    </a:outerShdw>
                  </a:effectLst>
                </a14:hiddenEffects>
              </a:ext>
            </a:extLst>
          </p:spPr>
        </p:pic>
      </p:grpSp>
      <p:sp>
        <p:nvSpPr>
          <p:cNvPr id="140311" name="AutoShape 23" descr="Oak">
            <a:hlinkClick r:id="rId4" action="ppaction://hlinksldjump"/>
          </p:cNvPr>
          <p:cNvSpPr>
            <a:spLocks noChangeArrowheads="1"/>
          </p:cNvSpPr>
          <p:nvPr/>
        </p:nvSpPr>
        <p:spPr bwMode="auto">
          <a:xfrm>
            <a:off x="7086600" y="6269038"/>
            <a:ext cx="2057400" cy="588962"/>
          </a:xfrm>
          <a:prstGeom prst="bevel">
            <a:avLst>
              <a:gd name="adj" fmla="val 12500"/>
            </a:avLst>
          </a:prstGeom>
          <a:blipFill dpi="0" rotWithShape="1">
            <a:blip r:embed="rId5"/>
            <a:srcRect/>
            <a:tile tx="0" ty="0" sx="100000" sy="100000" flip="none" algn="tl"/>
          </a:blip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eaLnBrk="0" hangingPunct="0">
              <a:spcAft>
                <a:spcPct val="0"/>
              </a:spcAft>
            </a:pPr>
            <a:r>
              <a:rPr lang="en-US" altLang="en-US" sz="2400" b="0">
                <a:solidFill>
                  <a:srgbClr val="663300"/>
                </a:solidFill>
                <a:latin typeface="Arial Black" panose="020B0A04020102020204" pitchFamily="34" charset="0"/>
              </a:rPr>
              <a:t>Dykes List</a:t>
            </a:r>
          </a:p>
        </p:txBody>
      </p:sp>
      <p:pic>
        <p:nvPicPr>
          <p:cNvPr id="140312" name="Picture 24" descr="1971 debby-rairdon-sdt"/>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52400" y="2514600"/>
            <a:ext cx="4648200" cy="3486150"/>
          </a:xfrm>
          <a:prstGeom prst="rect">
            <a:avLst/>
          </a:prstGeom>
          <a:noFill/>
          <a:ln w="38100">
            <a:solidFill>
              <a:srgbClr val="9966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advClick="0"/>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altLang="en-US"/>
              <a:t>American Iris Society</a:t>
            </a:r>
          </a:p>
        </p:txBody>
      </p:sp>
      <p:sp>
        <p:nvSpPr>
          <p:cNvPr id="142338" name="title"/>
          <p:cNvSpPr>
            <a:spLocks noGrp="1" noChangeArrowheads="1"/>
          </p:cNvSpPr>
          <p:nvPr>
            <p:ph type="title"/>
          </p:nvPr>
        </p:nvSpPr>
        <p:spPr>
          <a:xfrm>
            <a:off x="2124075" y="0"/>
            <a:ext cx="6985000" cy="1143000"/>
          </a:xfrm>
        </p:spPr>
        <p:txBody>
          <a:bodyPr/>
          <a:lstStyle/>
          <a:p>
            <a:r>
              <a:rPr lang="en-US" altLang="en-US"/>
              <a:t>Skywatch 1970</a:t>
            </a:r>
          </a:p>
        </p:txBody>
      </p:sp>
      <p:sp>
        <p:nvSpPr>
          <p:cNvPr id="142339" name="Rectangle 3"/>
          <p:cNvSpPr>
            <a:spLocks noGrp="1" noChangeArrowheads="1"/>
          </p:cNvSpPr>
          <p:nvPr>
            <p:ph type="body" idx="1"/>
          </p:nvPr>
        </p:nvSpPr>
        <p:spPr>
          <a:xfrm>
            <a:off x="5410200" y="1676400"/>
            <a:ext cx="3733800" cy="4525963"/>
          </a:xfrm>
        </p:spPr>
        <p:txBody>
          <a:bodyPr/>
          <a:lstStyle/>
          <a:p>
            <a:pPr>
              <a:buFontTx/>
              <a:buNone/>
            </a:pPr>
            <a:r>
              <a:rPr lang="en-US" altLang="en-US"/>
              <a:t> </a:t>
            </a:r>
          </a:p>
        </p:txBody>
      </p:sp>
      <p:sp>
        <p:nvSpPr>
          <p:cNvPr id="142340" name="Rectangle 4"/>
          <p:cNvSpPr>
            <a:spLocks noChangeArrowheads="1"/>
          </p:cNvSpPr>
          <p:nvPr/>
        </p:nvSpPr>
        <p:spPr bwMode="auto">
          <a:xfrm>
            <a:off x="4724400" y="1447800"/>
            <a:ext cx="441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spcAft>
                <a:spcPct val="0"/>
              </a:spcAft>
              <a:buChar char="•"/>
              <a:defRPr sz="3200">
                <a:solidFill>
                  <a:schemeClr val="tx1"/>
                </a:solidFill>
                <a:latin typeface="Arial" panose="020B0604020202020204" pitchFamily="34" charset="0"/>
                <a:cs typeface="Arial" panose="020B0604020202020204" pitchFamily="34" charset="0"/>
              </a:defRPr>
            </a:lvl1pPr>
            <a:lvl2pPr marL="742950" indent="-285750" algn="l">
              <a:spcBef>
                <a:spcPct val="20000"/>
              </a:spcBef>
              <a:spcAft>
                <a:spcPct val="0"/>
              </a:spcAft>
              <a:buChar char="–"/>
              <a:defRPr sz="2800">
                <a:solidFill>
                  <a:schemeClr val="tx1"/>
                </a:solidFill>
                <a:latin typeface="Arial" panose="020B0604020202020204" pitchFamily="34" charset="0"/>
                <a:cs typeface="Arial" panose="020B0604020202020204" pitchFamily="34" charset="0"/>
              </a:defRPr>
            </a:lvl2pPr>
            <a:lvl3pPr marL="1143000" indent="-228600" algn="l">
              <a:spcBef>
                <a:spcPct val="20000"/>
              </a:spcBef>
              <a:spcAft>
                <a:spcPct val="0"/>
              </a:spcAft>
              <a:buChar char="•"/>
              <a:defRPr sz="2400">
                <a:solidFill>
                  <a:schemeClr val="tx1"/>
                </a:solidFill>
                <a:latin typeface="Arial" panose="020B0604020202020204" pitchFamily="34" charset="0"/>
                <a:cs typeface="Arial" panose="020B0604020202020204" pitchFamily="34" charset="0"/>
              </a:defRPr>
            </a:lvl3pPr>
            <a:lvl4pPr marL="1600200" indent="-228600" algn="l">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4pPr>
            <a:lvl5pPr marL="2057400" indent="-228600" algn="l">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5pPr>
            <a:lvl6pPr marL="25146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en-US" altLang="en-US" sz="2000" b="0"/>
              <a:t>Hybridizer: C. Benson </a:t>
            </a:r>
          </a:p>
          <a:p>
            <a:pPr>
              <a:buFontTx/>
              <a:buNone/>
            </a:pPr>
            <a:r>
              <a:rPr lang="en-US" altLang="en-US" sz="2000" b="0"/>
              <a:t>TB-M-37; R. 1963</a:t>
            </a:r>
          </a:p>
          <a:p>
            <a:pPr>
              <a:buFontTx/>
              <a:buNone/>
            </a:pPr>
            <a:r>
              <a:rPr lang="en-US" altLang="en-US" sz="2000" b="0"/>
              <a:t>Tetraploids create more variability for the hybridizers at the expense of predictable behavior.  Trait probabilities depend not only the combination of the 4 chromosomes but also on the trait’s genetic position on the chromosome as well as the pairing relationship of the chromosomes.  In diploids you only worry about the combination of the 2 chromosomes.</a:t>
            </a:r>
          </a:p>
        </p:txBody>
      </p:sp>
      <p:grpSp>
        <p:nvGrpSpPr>
          <p:cNvPr id="142352" name="Group 16"/>
          <p:cNvGrpSpPr>
            <a:grpSpLocks/>
          </p:cNvGrpSpPr>
          <p:nvPr/>
        </p:nvGrpSpPr>
        <p:grpSpPr bwMode="auto">
          <a:xfrm>
            <a:off x="0" y="0"/>
            <a:ext cx="1600200" cy="1498600"/>
            <a:chOff x="1632" y="1872"/>
            <a:chExt cx="2112" cy="1976"/>
          </a:xfrm>
        </p:grpSpPr>
        <p:grpSp>
          <p:nvGrpSpPr>
            <p:cNvPr id="142353" name="Group 17"/>
            <p:cNvGrpSpPr>
              <a:grpSpLocks/>
            </p:cNvGrpSpPr>
            <p:nvPr/>
          </p:nvGrpSpPr>
          <p:grpSpPr bwMode="auto">
            <a:xfrm>
              <a:off x="1872" y="1920"/>
              <a:ext cx="1872" cy="1824"/>
              <a:chOff x="1056" y="1824"/>
              <a:chExt cx="1872" cy="1824"/>
            </a:xfrm>
          </p:grpSpPr>
          <p:sp>
            <p:nvSpPr>
              <p:cNvPr id="142354" name="Oval 18"/>
              <p:cNvSpPr>
                <a:spLocks noChangeArrowheads="1"/>
              </p:cNvSpPr>
              <p:nvPr/>
            </p:nvSpPr>
            <p:spPr bwMode="auto">
              <a:xfrm>
                <a:off x="1104" y="1824"/>
                <a:ext cx="1824" cy="1824"/>
              </a:xfrm>
              <a:prstGeom prst="ellipse">
                <a:avLst/>
              </a:prstGeom>
              <a:gradFill rotWithShape="1">
                <a:gsLst>
                  <a:gs pos="0">
                    <a:srgbClr val="777777"/>
                  </a:gs>
                  <a:gs pos="50000">
                    <a:srgbClr val="777777">
                      <a:gamma/>
                      <a:shade val="46275"/>
                      <a:invGamma/>
                    </a:srgbClr>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42355" name="Oval 19"/>
              <p:cNvSpPr>
                <a:spLocks noChangeArrowheads="1"/>
              </p:cNvSpPr>
              <p:nvPr/>
            </p:nvSpPr>
            <p:spPr bwMode="auto">
              <a:xfrm>
                <a:off x="1056" y="1824"/>
                <a:ext cx="1824" cy="1824"/>
              </a:xfrm>
              <a:prstGeom prst="ellipse">
                <a:avLst/>
              </a:prstGeom>
              <a:gradFill rotWithShape="1">
                <a:gsLst>
                  <a:gs pos="0">
                    <a:srgbClr val="777777"/>
                  </a:gs>
                  <a:gs pos="50000">
                    <a:schemeClr val="bg1"/>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pic>
          <p:nvPicPr>
            <p:cNvPr id="142356" name="Picture 20" descr="Dykes">
              <a:hlinkClick r:id="" action="ppaction://macro?name=PullFlower"/>
            </p:cNvPr>
            <p:cNvPicPr>
              <a:picLocks noChangeAspect="1" noChangeArrowheads="1"/>
            </p:cNvPicPr>
            <p:nvPr/>
          </p:nvPicPr>
          <p:blipFill>
            <a:blip r:embed="rId3" cstate="screen">
              <a:extLst>
                <a:ext uri="{28A0092B-C50C-407E-A947-70E740481C1C}">
                  <a14:useLocalDpi xmlns:a14="http://schemas.microsoft.com/office/drawing/2010/main"/>
                </a:ext>
              </a:extLst>
            </a:blip>
            <a:srcRect l="14815" r="11111"/>
            <a:stretch>
              <a:fillRect/>
            </a:stretch>
          </p:blipFill>
          <p:spPr bwMode="auto">
            <a:xfrm>
              <a:off x="1632" y="1872"/>
              <a:ext cx="1920" cy="1976"/>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93441" dir="1391915" algn="ctr" rotWithShape="0">
                      <a:schemeClr val="tx1">
                        <a:alpha val="50000"/>
                      </a:schemeClr>
                    </a:outerShdw>
                  </a:effectLst>
                </a14:hiddenEffects>
              </a:ext>
            </a:extLst>
          </p:spPr>
        </p:pic>
      </p:grpSp>
      <p:sp>
        <p:nvSpPr>
          <p:cNvPr id="142359" name="AutoShape 23" descr="Oak">
            <a:hlinkClick r:id="rId4" action="ppaction://hlinksldjump"/>
          </p:cNvPr>
          <p:cNvSpPr>
            <a:spLocks noChangeArrowheads="1"/>
          </p:cNvSpPr>
          <p:nvPr/>
        </p:nvSpPr>
        <p:spPr bwMode="auto">
          <a:xfrm>
            <a:off x="7086600" y="6269038"/>
            <a:ext cx="2057400" cy="588962"/>
          </a:xfrm>
          <a:prstGeom prst="bevel">
            <a:avLst>
              <a:gd name="adj" fmla="val 12500"/>
            </a:avLst>
          </a:prstGeom>
          <a:blipFill dpi="0" rotWithShape="1">
            <a:blip r:embed="rId5"/>
            <a:srcRect/>
            <a:tile tx="0" ty="0" sx="100000" sy="100000" flip="none" algn="tl"/>
          </a:blip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eaLnBrk="0" hangingPunct="0">
              <a:spcAft>
                <a:spcPct val="0"/>
              </a:spcAft>
            </a:pPr>
            <a:r>
              <a:rPr lang="en-US" altLang="en-US" sz="2400" b="0">
                <a:solidFill>
                  <a:srgbClr val="663300"/>
                </a:solidFill>
                <a:latin typeface="Arial Black" panose="020B0A04020102020204" pitchFamily="34" charset="0"/>
              </a:rPr>
              <a:t>Dykes List</a:t>
            </a:r>
          </a:p>
        </p:txBody>
      </p:sp>
      <p:pic>
        <p:nvPicPr>
          <p:cNvPr id="142360" name="Picture 24" descr="1970 sky-watch-mu"/>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57200" y="1600200"/>
            <a:ext cx="3657600" cy="4876800"/>
          </a:xfrm>
          <a:prstGeom prst="rect">
            <a:avLst/>
          </a:prstGeom>
          <a:noFill/>
          <a:ln w="38100">
            <a:solidFill>
              <a:srgbClr val="9966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advClick="0"/>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altLang="en-US"/>
              <a:t>American Iris Society</a:t>
            </a:r>
          </a:p>
        </p:txBody>
      </p:sp>
      <p:sp>
        <p:nvSpPr>
          <p:cNvPr id="134146" name="title"/>
          <p:cNvSpPr>
            <a:spLocks noGrp="1" noChangeArrowheads="1"/>
          </p:cNvSpPr>
          <p:nvPr>
            <p:ph type="title"/>
          </p:nvPr>
        </p:nvSpPr>
        <p:spPr>
          <a:xfrm>
            <a:off x="2241550" y="0"/>
            <a:ext cx="6551613" cy="1143000"/>
          </a:xfrm>
        </p:spPr>
        <p:txBody>
          <a:bodyPr/>
          <a:lstStyle/>
          <a:p>
            <a:r>
              <a:rPr lang="en-US" altLang="en-US"/>
              <a:t>Stepping Out 1968</a:t>
            </a:r>
          </a:p>
        </p:txBody>
      </p:sp>
      <p:sp>
        <p:nvSpPr>
          <p:cNvPr id="134147" name="Rectangle 3"/>
          <p:cNvSpPr>
            <a:spLocks noGrp="1" noChangeArrowheads="1"/>
          </p:cNvSpPr>
          <p:nvPr>
            <p:ph type="body" idx="1"/>
          </p:nvPr>
        </p:nvSpPr>
        <p:spPr>
          <a:xfrm>
            <a:off x="5410200" y="1676400"/>
            <a:ext cx="3733800" cy="4525963"/>
          </a:xfrm>
        </p:spPr>
        <p:txBody>
          <a:bodyPr/>
          <a:lstStyle/>
          <a:p>
            <a:pPr>
              <a:buFontTx/>
              <a:buNone/>
            </a:pPr>
            <a:r>
              <a:rPr lang="en-US" altLang="en-US"/>
              <a:t> </a:t>
            </a:r>
          </a:p>
        </p:txBody>
      </p:sp>
      <p:sp>
        <p:nvSpPr>
          <p:cNvPr id="134148" name="Rectangle 4"/>
          <p:cNvSpPr>
            <a:spLocks noChangeArrowheads="1"/>
          </p:cNvSpPr>
          <p:nvPr/>
        </p:nvSpPr>
        <p:spPr bwMode="auto">
          <a:xfrm>
            <a:off x="4724400" y="1600200"/>
            <a:ext cx="441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spcAft>
                <a:spcPct val="0"/>
              </a:spcAft>
              <a:buChar char="•"/>
              <a:defRPr sz="3200">
                <a:solidFill>
                  <a:schemeClr val="tx1"/>
                </a:solidFill>
                <a:latin typeface="Arial" panose="020B0604020202020204" pitchFamily="34" charset="0"/>
                <a:cs typeface="Arial" panose="020B0604020202020204" pitchFamily="34" charset="0"/>
              </a:defRPr>
            </a:lvl1pPr>
            <a:lvl2pPr marL="742950" indent="-285750" algn="l">
              <a:spcBef>
                <a:spcPct val="20000"/>
              </a:spcBef>
              <a:spcAft>
                <a:spcPct val="0"/>
              </a:spcAft>
              <a:buChar char="–"/>
              <a:defRPr sz="2800">
                <a:solidFill>
                  <a:schemeClr val="tx1"/>
                </a:solidFill>
                <a:latin typeface="Arial" panose="020B0604020202020204" pitchFamily="34" charset="0"/>
                <a:cs typeface="Arial" panose="020B0604020202020204" pitchFamily="34" charset="0"/>
              </a:defRPr>
            </a:lvl2pPr>
            <a:lvl3pPr marL="1143000" indent="-228600" algn="l">
              <a:spcBef>
                <a:spcPct val="20000"/>
              </a:spcBef>
              <a:spcAft>
                <a:spcPct val="0"/>
              </a:spcAft>
              <a:buChar char="•"/>
              <a:defRPr sz="2400">
                <a:solidFill>
                  <a:schemeClr val="tx1"/>
                </a:solidFill>
                <a:latin typeface="Arial" panose="020B0604020202020204" pitchFamily="34" charset="0"/>
                <a:cs typeface="Arial" panose="020B0604020202020204" pitchFamily="34" charset="0"/>
              </a:defRPr>
            </a:lvl3pPr>
            <a:lvl4pPr marL="1600200" indent="-228600" algn="l">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4pPr>
            <a:lvl5pPr marL="2057400" indent="-228600" algn="l">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5pPr>
            <a:lvl6pPr marL="25146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en-US" altLang="en-US" sz="2000" b="0" dirty="0"/>
              <a:t>Hybridizer: Robert Schreiner, Oregon TB-ML-38; R. 1964</a:t>
            </a:r>
          </a:p>
          <a:p>
            <a:pPr>
              <a:buFontTx/>
              <a:buNone/>
            </a:pPr>
            <a:r>
              <a:rPr lang="en-US" altLang="en-US" sz="2000" b="0" dirty="0"/>
              <a:t>Stepping Out became the first plicata to win the American Dykes medal since </a:t>
            </a:r>
            <a:r>
              <a:rPr lang="en-US" altLang="en-US" sz="2000" dirty="0"/>
              <a:t>San Francisco</a:t>
            </a:r>
            <a:r>
              <a:rPr lang="en-US" altLang="en-US" sz="2000" b="0" dirty="0"/>
              <a:t> in 1927.  Parentage is unknown. Hybridizers, such as the Schreiners, worked on the contrast between the stitches and the ground color.</a:t>
            </a:r>
          </a:p>
        </p:txBody>
      </p:sp>
      <p:grpSp>
        <p:nvGrpSpPr>
          <p:cNvPr id="134160" name="Group 16"/>
          <p:cNvGrpSpPr>
            <a:grpSpLocks/>
          </p:cNvGrpSpPr>
          <p:nvPr/>
        </p:nvGrpSpPr>
        <p:grpSpPr bwMode="auto">
          <a:xfrm>
            <a:off x="0" y="0"/>
            <a:ext cx="1600200" cy="1498600"/>
            <a:chOff x="1632" y="1872"/>
            <a:chExt cx="2112" cy="1976"/>
          </a:xfrm>
        </p:grpSpPr>
        <p:grpSp>
          <p:nvGrpSpPr>
            <p:cNvPr id="134161" name="Group 17"/>
            <p:cNvGrpSpPr>
              <a:grpSpLocks/>
            </p:cNvGrpSpPr>
            <p:nvPr/>
          </p:nvGrpSpPr>
          <p:grpSpPr bwMode="auto">
            <a:xfrm>
              <a:off x="1872" y="1920"/>
              <a:ext cx="1872" cy="1824"/>
              <a:chOff x="1056" y="1824"/>
              <a:chExt cx="1872" cy="1824"/>
            </a:xfrm>
          </p:grpSpPr>
          <p:sp>
            <p:nvSpPr>
              <p:cNvPr id="134162" name="Oval 18"/>
              <p:cNvSpPr>
                <a:spLocks noChangeArrowheads="1"/>
              </p:cNvSpPr>
              <p:nvPr/>
            </p:nvSpPr>
            <p:spPr bwMode="auto">
              <a:xfrm>
                <a:off x="1104" y="1824"/>
                <a:ext cx="1824" cy="1824"/>
              </a:xfrm>
              <a:prstGeom prst="ellipse">
                <a:avLst/>
              </a:prstGeom>
              <a:gradFill rotWithShape="1">
                <a:gsLst>
                  <a:gs pos="0">
                    <a:srgbClr val="777777"/>
                  </a:gs>
                  <a:gs pos="50000">
                    <a:srgbClr val="777777">
                      <a:gamma/>
                      <a:shade val="46275"/>
                      <a:invGamma/>
                    </a:srgbClr>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4163" name="Oval 19"/>
              <p:cNvSpPr>
                <a:spLocks noChangeArrowheads="1"/>
              </p:cNvSpPr>
              <p:nvPr/>
            </p:nvSpPr>
            <p:spPr bwMode="auto">
              <a:xfrm>
                <a:off x="1056" y="1824"/>
                <a:ext cx="1824" cy="1824"/>
              </a:xfrm>
              <a:prstGeom prst="ellipse">
                <a:avLst/>
              </a:prstGeom>
              <a:gradFill rotWithShape="1">
                <a:gsLst>
                  <a:gs pos="0">
                    <a:srgbClr val="777777"/>
                  </a:gs>
                  <a:gs pos="50000">
                    <a:schemeClr val="bg1"/>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pic>
          <p:nvPicPr>
            <p:cNvPr id="134164" name="Picture 20" descr="Dykes">
              <a:hlinkClick r:id="" action="ppaction://macro?name=PullFlower"/>
            </p:cNvPr>
            <p:cNvPicPr>
              <a:picLocks noChangeAspect="1" noChangeArrowheads="1"/>
            </p:cNvPicPr>
            <p:nvPr/>
          </p:nvPicPr>
          <p:blipFill>
            <a:blip r:embed="rId3" cstate="screen">
              <a:extLst>
                <a:ext uri="{28A0092B-C50C-407E-A947-70E740481C1C}">
                  <a14:useLocalDpi xmlns:a14="http://schemas.microsoft.com/office/drawing/2010/main"/>
                </a:ext>
              </a:extLst>
            </a:blip>
            <a:srcRect l="14815" r="11111"/>
            <a:stretch>
              <a:fillRect/>
            </a:stretch>
          </p:blipFill>
          <p:spPr bwMode="auto">
            <a:xfrm>
              <a:off x="1632" y="1872"/>
              <a:ext cx="1920" cy="1976"/>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93441" dir="1391915" algn="ctr" rotWithShape="0">
                      <a:schemeClr val="tx1">
                        <a:alpha val="50000"/>
                      </a:schemeClr>
                    </a:outerShdw>
                  </a:effectLst>
                </a14:hiddenEffects>
              </a:ext>
            </a:extLst>
          </p:spPr>
        </p:pic>
      </p:grpSp>
      <p:sp>
        <p:nvSpPr>
          <p:cNvPr id="134167" name="AutoShape 23" descr="Oak">
            <a:hlinkClick r:id="rId4" action="ppaction://hlinksldjump"/>
          </p:cNvPr>
          <p:cNvSpPr>
            <a:spLocks noChangeArrowheads="1"/>
          </p:cNvSpPr>
          <p:nvPr/>
        </p:nvSpPr>
        <p:spPr bwMode="auto">
          <a:xfrm>
            <a:off x="7086600" y="6269038"/>
            <a:ext cx="2057400" cy="588962"/>
          </a:xfrm>
          <a:prstGeom prst="bevel">
            <a:avLst>
              <a:gd name="adj" fmla="val 12500"/>
            </a:avLst>
          </a:prstGeom>
          <a:blipFill dpi="0" rotWithShape="1">
            <a:blip r:embed="rId5"/>
            <a:srcRect/>
            <a:tile tx="0" ty="0" sx="100000" sy="100000" flip="none" algn="tl"/>
          </a:blip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eaLnBrk="0" hangingPunct="0">
              <a:spcAft>
                <a:spcPct val="0"/>
              </a:spcAft>
            </a:pPr>
            <a:r>
              <a:rPr lang="en-US" altLang="en-US" sz="2400" b="0">
                <a:solidFill>
                  <a:srgbClr val="663300"/>
                </a:solidFill>
                <a:latin typeface="Arial Black" panose="020B0A04020102020204" pitchFamily="34" charset="0"/>
              </a:rPr>
              <a:t>Dykes List</a:t>
            </a:r>
          </a:p>
        </p:txBody>
      </p:sp>
      <p:pic>
        <p:nvPicPr>
          <p:cNvPr id="2" name="Picture 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1000" y="1535003"/>
            <a:ext cx="3308797" cy="4960297"/>
          </a:xfrm>
          <a:prstGeom prst="rect">
            <a:avLst/>
          </a:prstGeom>
          <a:ln w="34925">
            <a:solidFill>
              <a:srgbClr val="996600"/>
            </a:solidFill>
          </a:ln>
        </p:spPr>
      </p:pic>
    </p:spTree>
  </p:cSld>
  <p:clrMapOvr>
    <a:masterClrMapping/>
  </p:clrMapOvr>
  <p:transition advClick="0"/>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altLang="en-US"/>
              <a:t>American Iris Society</a:t>
            </a:r>
          </a:p>
        </p:txBody>
      </p:sp>
      <p:sp>
        <p:nvSpPr>
          <p:cNvPr id="132098" name="title"/>
          <p:cNvSpPr>
            <a:spLocks noGrp="1" noChangeArrowheads="1"/>
          </p:cNvSpPr>
          <p:nvPr>
            <p:ph type="title"/>
          </p:nvPr>
        </p:nvSpPr>
        <p:spPr>
          <a:xfrm>
            <a:off x="2124075" y="0"/>
            <a:ext cx="6985000" cy="1143000"/>
          </a:xfrm>
        </p:spPr>
        <p:txBody>
          <a:bodyPr/>
          <a:lstStyle/>
          <a:p>
            <a:r>
              <a:rPr lang="en-US" altLang="en-US"/>
              <a:t>Winter Olympics 1967</a:t>
            </a:r>
          </a:p>
        </p:txBody>
      </p:sp>
      <p:sp>
        <p:nvSpPr>
          <p:cNvPr id="132099" name="Rectangle 3"/>
          <p:cNvSpPr>
            <a:spLocks noGrp="1" noChangeArrowheads="1"/>
          </p:cNvSpPr>
          <p:nvPr>
            <p:ph type="body" idx="1"/>
          </p:nvPr>
        </p:nvSpPr>
        <p:spPr>
          <a:xfrm>
            <a:off x="5410200" y="1676400"/>
            <a:ext cx="3733800" cy="4525963"/>
          </a:xfrm>
        </p:spPr>
        <p:txBody>
          <a:bodyPr/>
          <a:lstStyle/>
          <a:p>
            <a:pPr>
              <a:buFontTx/>
              <a:buNone/>
            </a:pPr>
            <a:r>
              <a:rPr lang="en-US" altLang="en-US"/>
              <a:t> </a:t>
            </a:r>
          </a:p>
        </p:txBody>
      </p:sp>
      <p:sp>
        <p:nvSpPr>
          <p:cNvPr id="132100" name="Rectangle 4"/>
          <p:cNvSpPr>
            <a:spLocks noChangeArrowheads="1"/>
          </p:cNvSpPr>
          <p:nvPr/>
        </p:nvSpPr>
        <p:spPr bwMode="auto">
          <a:xfrm>
            <a:off x="4724400" y="1600200"/>
            <a:ext cx="441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spcAft>
                <a:spcPct val="0"/>
              </a:spcAft>
              <a:buChar char="•"/>
              <a:defRPr sz="3200">
                <a:solidFill>
                  <a:schemeClr val="tx1"/>
                </a:solidFill>
                <a:latin typeface="Arial" panose="020B0604020202020204" pitchFamily="34" charset="0"/>
                <a:cs typeface="Arial" panose="020B0604020202020204" pitchFamily="34" charset="0"/>
              </a:defRPr>
            </a:lvl1pPr>
            <a:lvl2pPr marL="742950" indent="-285750" algn="l">
              <a:spcBef>
                <a:spcPct val="20000"/>
              </a:spcBef>
              <a:spcAft>
                <a:spcPct val="0"/>
              </a:spcAft>
              <a:buChar char="–"/>
              <a:defRPr sz="2800">
                <a:solidFill>
                  <a:schemeClr val="tx1"/>
                </a:solidFill>
                <a:latin typeface="Arial" panose="020B0604020202020204" pitchFamily="34" charset="0"/>
                <a:cs typeface="Arial" panose="020B0604020202020204" pitchFamily="34" charset="0"/>
              </a:defRPr>
            </a:lvl2pPr>
            <a:lvl3pPr marL="1143000" indent="-228600" algn="l">
              <a:spcBef>
                <a:spcPct val="20000"/>
              </a:spcBef>
              <a:spcAft>
                <a:spcPct val="0"/>
              </a:spcAft>
              <a:buChar char="•"/>
              <a:defRPr sz="2400">
                <a:solidFill>
                  <a:schemeClr val="tx1"/>
                </a:solidFill>
                <a:latin typeface="Arial" panose="020B0604020202020204" pitchFamily="34" charset="0"/>
                <a:cs typeface="Arial" panose="020B0604020202020204" pitchFamily="34" charset="0"/>
              </a:defRPr>
            </a:lvl3pPr>
            <a:lvl4pPr marL="1600200" indent="-228600" algn="l">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4pPr>
            <a:lvl5pPr marL="2057400" indent="-228600" algn="l">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5pPr>
            <a:lvl6pPr marL="25146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en-US" altLang="en-US" sz="2000" b="0"/>
              <a:t>Hybridizer: Opal Brown, Oregon</a:t>
            </a:r>
          </a:p>
          <a:p>
            <a:pPr>
              <a:buFontTx/>
              <a:buNone/>
            </a:pPr>
            <a:r>
              <a:rPr lang="en-US" altLang="en-US" sz="2000" b="0"/>
              <a:t>TB-37; R. 1961 </a:t>
            </a:r>
          </a:p>
          <a:p>
            <a:pPr>
              <a:buFontTx/>
              <a:buNone/>
            </a:pPr>
            <a:r>
              <a:rPr lang="en-US" altLang="en-US" sz="2000" b="0"/>
              <a:t>The most important responsibility of an AIS judge is voting the annual AIS ballot for the AIS awards and medals including the DM. </a:t>
            </a:r>
          </a:p>
          <a:p>
            <a:pPr>
              <a:buFontTx/>
              <a:buNone/>
            </a:pPr>
            <a:r>
              <a:rPr lang="en-US" altLang="en-US" sz="2000" b="0"/>
              <a:t>To vote the ballot knowledgeably, a judge must grow a selection of newer varieties. </a:t>
            </a:r>
          </a:p>
          <a:p>
            <a:pPr>
              <a:buFontTx/>
              <a:buNone/>
            </a:pPr>
            <a:r>
              <a:rPr lang="en-US" altLang="en-US" sz="2000" b="0"/>
              <a:t>He/she must also tour gardens to observe as many irises as possible. This takes a commitment of time and money.</a:t>
            </a:r>
          </a:p>
        </p:txBody>
      </p:sp>
      <p:grpSp>
        <p:nvGrpSpPr>
          <p:cNvPr id="132112" name="Group 16"/>
          <p:cNvGrpSpPr>
            <a:grpSpLocks/>
          </p:cNvGrpSpPr>
          <p:nvPr/>
        </p:nvGrpSpPr>
        <p:grpSpPr bwMode="auto">
          <a:xfrm>
            <a:off x="0" y="0"/>
            <a:ext cx="1600200" cy="1498600"/>
            <a:chOff x="1632" y="1872"/>
            <a:chExt cx="2112" cy="1976"/>
          </a:xfrm>
        </p:grpSpPr>
        <p:grpSp>
          <p:nvGrpSpPr>
            <p:cNvPr id="132113" name="Group 17"/>
            <p:cNvGrpSpPr>
              <a:grpSpLocks/>
            </p:cNvGrpSpPr>
            <p:nvPr/>
          </p:nvGrpSpPr>
          <p:grpSpPr bwMode="auto">
            <a:xfrm>
              <a:off x="1872" y="1920"/>
              <a:ext cx="1872" cy="1824"/>
              <a:chOff x="1056" y="1824"/>
              <a:chExt cx="1872" cy="1824"/>
            </a:xfrm>
          </p:grpSpPr>
          <p:sp>
            <p:nvSpPr>
              <p:cNvPr id="132114" name="Oval 18"/>
              <p:cNvSpPr>
                <a:spLocks noChangeArrowheads="1"/>
              </p:cNvSpPr>
              <p:nvPr/>
            </p:nvSpPr>
            <p:spPr bwMode="auto">
              <a:xfrm>
                <a:off x="1104" y="1824"/>
                <a:ext cx="1824" cy="1824"/>
              </a:xfrm>
              <a:prstGeom prst="ellipse">
                <a:avLst/>
              </a:prstGeom>
              <a:gradFill rotWithShape="1">
                <a:gsLst>
                  <a:gs pos="0">
                    <a:srgbClr val="777777"/>
                  </a:gs>
                  <a:gs pos="50000">
                    <a:srgbClr val="777777">
                      <a:gamma/>
                      <a:shade val="46275"/>
                      <a:invGamma/>
                    </a:srgbClr>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2115" name="Oval 19"/>
              <p:cNvSpPr>
                <a:spLocks noChangeArrowheads="1"/>
              </p:cNvSpPr>
              <p:nvPr/>
            </p:nvSpPr>
            <p:spPr bwMode="auto">
              <a:xfrm>
                <a:off x="1056" y="1824"/>
                <a:ext cx="1824" cy="1824"/>
              </a:xfrm>
              <a:prstGeom prst="ellipse">
                <a:avLst/>
              </a:prstGeom>
              <a:gradFill rotWithShape="1">
                <a:gsLst>
                  <a:gs pos="0">
                    <a:srgbClr val="777777"/>
                  </a:gs>
                  <a:gs pos="50000">
                    <a:schemeClr val="bg1"/>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pic>
          <p:nvPicPr>
            <p:cNvPr id="132116" name="Picture 20" descr="Dykes">
              <a:hlinkClick r:id="" action="ppaction://macro?name=PullFlower"/>
            </p:cNvPr>
            <p:cNvPicPr>
              <a:picLocks noChangeAspect="1" noChangeArrowheads="1"/>
            </p:cNvPicPr>
            <p:nvPr/>
          </p:nvPicPr>
          <p:blipFill>
            <a:blip r:embed="rId3" cstate="screen">
              <a:extLst>
                <a:ext uri="{28A0092B-C50C-407E-A947-70E740481C1C}">
                  <a14:useLocalDpi xmlns:a14="http://schemas.microsoft.com/office/drawing/2010/main"/>
                </a:ext>
              </a:extLst>
            </a:blip>
            <a:srcRect l="14815" r="11111"/>
            <a:stretch>
              <a:fillRect/>
            </a:stretch>
          </p:blipFill>
          <p:spPr bwMode="auto">
            <a:xfrm>
              <a:off x="1632" y="1872"/>
              <a:ext cx="1920" cy="1976"/>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93441" dir="1391915" algn="ctr" rotWithShape="0">
                      <a:schemeClr val="tx1">
                        <a:alpha val="50000"/>
                      </a:schemeClr>
                    </a:outerShdw>
                  </a:effectLst>
                </a14:hiddenEffects>
              </a:ext>
            </a:extLst>
          </p:spPr>
        </p:pic>
      </p:grpSp>
      <p:sp>
        <p:nvSpPr>
          <p:cNvPr id="132119" name="AutoShape 23" descr="Oak">
            <a:hlinkClick r:id="rId4" action="ppaction://hlinksldjump"/>
          </p:cNvPr>
          <p:cNvSpPr>
            <a:spLocks noChangeArrowheads="1"/>
          </p:cNvSpPr>
          <p:nvPr/>
        </p:nvSpPr>
        <p:spPr bwMode="auto">
          <a:xfrm>
            <a:off x="7086600" y="6269038"/>
            <a:ext cx="2057400" cy="588962"/>
          </a:xfrm>
          <a:prstGeom prst="bevel">
            <a:avLst>
              <a:gd name="adj" fmla="val 12500"/>
            </a:avLst>
          </a:prstGeom>
          <a:blipFill dpi="0" rotWithShape="1">
            <a:blip r:embed="rId5"/>
            <a:srcRect/>
            <a:tile tx="0" ty="0" sx="100000" sy="100000" flip="none" algn="tl"/>
          </a:blip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eaLnBrk="0" hangingPunct="0">
              <a:spcAft>
                <a:spcPct val="0"/>
              </a:spcAft>
            </a:pPr>
            <a:r>
              <a:rPr lang="en-US" altLang="en-US" sz="2400" b="0">
                <a:solidFill>
                  <a:srgbClr val="663300"/>
                </a:solidFill>
                <a:latin typeface="Arial Black" panose="020B0A04020102020204" pitchFamily="34" charset="0"/>
              </a:rPr>
              <a:t>Dykes List</a:t>
            </a:r>
          </a:p>
        </p:txBody>
      </p:sp>
      <p:pic>
        <p:nvPicPr>
          <p:cNvPr id="132120" name="Picture 24" descr="1967 winter-olympics-am"/>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52400" y="1905000"/>
            <a:ext cx="4543425" cy="4676775"/>
          </a:xfrm>
          <a:prstGeom prst="rect">
            <a:avLst/>
          </a:prstGeom>
          <a:noFill/>
          <a:ln w="38100">
            <a:solidFill>
              <a:srgbClr val="9966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advClick="0"/>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altLang="en-US"/>
              <a:t>American Iris Society</a:t>
            </a:r>
          </a:p>
        </p:txBody>
      </p:sp>
      <p:sp>
        <p:nvSpPr>
          <p:cNvPr id="130050" name="title"/>
          <p:cNvSpPr>
            <a:spLocks noGrp="1" noChangeArrowheads="1"/>
          </p:cNvSpPr>
          <p:nvPr>
            <p:ph type="title"/>
          </p:nvPr>
        </p:nvSpPr>
        <p:spPr>
          <a:xfrm>
            <a:off x="2124075" y="0"/>
            <a:ext cx="6985000" cy="1143000"/>
          </a:xfrm>
        </p:spPr>
        <p:txBody>
          <a:bodyPr/>
          <a:lstStyle/>
          <a:p>
            <a:r>
              <a:rPr lang="en-US" altLang="en-US"/>
              <a:t>Rippling Waters 1966</a:t>
            </a:r>
          </a:p>
        </p:txBody>
      </p:sp>
      <p:sp>
        <p:nvSpPr>
          <p:cNvPr id="130051" name="Rectangle 3"/>
          <p:cNvSpPr>
            <a:spLocks noGrp="1" noChangeArrowheads="1"/>
          </p:cNvSpPr>
          <p:nvPr>
            <p:ph type="body" idx="1"/>
          </p:nvPr>
        </p:nvSpPr>
        <p:spPr>
          <a:xfrm>
            <a:off x="5410200" y="1676400"/>
            <a:ext cx="3733800" cy="4525963"/>
          </a:xfrm>
        </p:spPr>
        <p:txBody>
          <a:bodyPr/>
          <a:lstStyle/>
          <a:p>
            <a:pPr>
              <a:buFontTx/>
              <a:buNone/>
            </a:pPr>
            <a:r>
              <a:rPr lang="en-US" altLang="en-US"/>
              <a:t> </a:t>
            </a:r>
          </a:p>
        </p:txBody>
      </p:sp>
      <p:sp>
        <p:nvSpPr>
          <p:cNvPr id="130052" name="Rectangle 4"/>
          <p:cNvSpPr>
            <a:spLocks noChangeArrowheads="1"/>
          </p:cNvSpPr>
          <p:nvPr/>
        </p:nvSpPr>
        <p:spPr bwMode="auto">
          <a:xfrm>
            <a:off x="4267200" y="1219200"/>
            <a:ext cx="48768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spcAft>
                <a:spcPct val="0"/>
              </a:spcAft>
              <a:buChar char="•"/>
              <a:defRPr sz="3200">
                <a:solidFill>
                  <a:schemeClr val="tx1"/>
                </a:solidFill>
                <a:latin typeface="Arial" panose="020B0604020202020204" pitchFamily="34" charset="0"/>
                <a:cs typeface="Arial" panose="020B0604020202020204" pitchFamily="34" charset="0"/>
              </a:defRPr>
            </a:lvl1pPr>
            <a:lvl2pPr marL="742950" indent="-285750" algn="l">
              <a:spcBef>
                <a:spcPct val="20000"/>
              </a:spcBef>
              <a:spcAft>
                <a:spcPct val="0"/>
              </a:spcAft>
              <a:buChar char="–"/>
              <a:defRPr sz="2800">
                <a:solidFill>
                  <a:schemeClr val="tx1"/>
                </a:solidFill>
                <a:latin typeface="Arial" panose="020B0604020202020204" pitchFamily="34" charset="0"/>
                <a:cs typeface="Arial" panose="020B0604020202020204" pitchFamily="34" charset="0"/>
              </a:defRPr>
            </a:lvl2pPr>
            <a:lvl3pPr marL="1143000" indent="-228600" algn="l">
              <a:spcBef>
                <a:spcPct val="20000"/>
              </a:spcBef>
              <a:spcAft>
                <a:spcPct val="0"/>
              </a:spcAft>
              <a:buChar char="•"/>
              <a:defRPr sz="2400">
                <a:solidFill>
                  <a:schemeClr val="tx1"/>
                </a:solidFill>
                <a:latin typeface="Arial" panose="020B0604020202020204" pitchFamily="34" charset="0"/>
                <a:cs typeface="Arial" panose="020B0604020202020204" pitchFamily="34" charset="0"/>
              </a:defRPr>
            </a:lvl3pPr>
            <a:lvl4pPr marL="1600200" indent="-228600" algn="l">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4pPr>
            <a:lvl5pPr marL="2057400" indent="-228600" algn="l">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5pPr>
            <a:lvl6pPr marL="25146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en-US" altLang="en-US" sz="2000" b="0"/>
              <a:t>Hybridizer: Orville Fay, Illinois</a:t>
            </a:r>
          </a:p>
          <a:p>
            <a:pPr>
              <a:buFontTx/>
              <a:buNone/>
            </a:pPr>
            <a:r>
              <a:rPr lang="en-US" altLang="en-US" sz="2000" b="0"/>
              <a:t>TB-M-37”; R. 1961</a:t>
            </a:r>
          </a:p>
          <a:p>
            <a:pPr>
              <a:buFontTx/>
              <a:buNone/>
            </a:pPr>
            <a:r>
              <a:rPr lang="en-US" altLang="en-US" sz="2000" b="0"/>
              <a:t> During the 1930’s strange bumps and warts started to appear in the edges of the Sass brothers seedlings.  These lace precursors indicate that the flowers carried the genetic factors for the production of “lace”. These Irises were at first looked on by the Sasses as freaks and considered the consequence of too-much in-breeding.  People bought the precursor Irises as novelties for the “crimped”, lacinated”, “crinkled” effect.  Eventually the term “lace” dominated. </a:t>
            </a:r>
          </a:p>
          <a:p>
            <a:pPr>
              <a:buFontTx/>
              <a:buNone/>
            </a:pPr>
            <a:endParaRPr lang="en-US" altLang="en-US" sz="2000" b="0"/>
          </a:p>
        </p:txBody>
      </p:sp>
      <p:grpSp>
        <p:nvGrpSpPr>
          <p:cNvPr id="130064" name="Group 16"/>
          <p:cNvGrpSpPr>
            <a:grpSpLocks/>
          </p:cNvGrpSpPr>
          <p:nvPr/>
        </p:nvGrpSpPr>
        <p:grpSpPr bwMode="auto">
          <a:xfrm>
            <a:off x="0" y="0"/>
            <a:ext cx="1600200" cy="1498600"/>
            <a:chOff x="1632" y="1872"/>
            <a:chExt cx="2112" cy="1976"/>
          </a:xfrm>
        </p:grpSpPr>
        <p:grpSp>
          <p:nvGrpSpPr>
            <p:cNvPr id="130065" name="Group 17"/>
            <p:cNvGrpSpPr>
              <a:grpSpLocks/>
            </p:cNvGrpSpPr>
            <p:nvPr/>
          </p:nvGrpSpPr>
          <p:grpSpPr bwMode="auto">
            <a:xfrm>
              <a:off x="1872" y="1920"/>
              <a:ext cx="1872" cy="1824"/>
              <a:chOff x="1056" y="1824"/>
              <a:chExt cx="1872" cy="1824"/>
            </a:xfrm>
          </p:grpSpPr>
          <p:sp>
            <p:nvSpPr>
              <p:cNvPr id="130066" name="Oval 18"/>
              <p:cNvSpPr>
                <a:spLocks noChangeArrowheads="1"/>
              </p:cNvSpPr>
              <p:nvPr/>
            </p:nvSpPr>
            <p:spPr bwMode="auto">
              <a:xfrm>
                <a:off x="1104" y="1824"/>
                <a:ext cx="1824" cy="1824"/>
              </a:xfrm>
              <a:prstGeom prst="ellipse">
                <a:avLst/>
              </a:prstGeom>
              <a:gradFill rotWithShape="1">
                <a:gsLst>
                  <a:gs pos="0">
                    <a:srgbClr val="777777"/>
                  </a:gs>
                  <a:gs pos="50000">
                    <a:srgbClr val="777777">
                      <a:gamma/>
                      <a:shade val="46275"/>
                      <a:invGamma/>
                    </a:srgbClr>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0067" name="Oval 19"/>
              <p:cNvSpPr>
                <a:spLocks noChangeArrowheads="1"/>
              </p:cNvSpPr>
              <p:nvPr/>
            </p:nvSpPr>
            <p:spPr bwMode="auto">
              <a:xfrm>
                <a:off x="1056" y="1824"/>
                <a:ext cx="1824" cy="1824"/>
              </a:xfrm>
              <a:prstGeom prst="ellipse">
                <a:avLst/>
              </a:prstGeom>
              <a:gradFill rotWithShape="1">
                <a:gsLst>
                  <a:gs pos="0">
                    <a:srgbClr val="777777"/>
                  </a:gs>
                  <a:gs pos="50000">
                    <a:schemeClr val="bg1"/>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pic>
          <p:nvPicPr>
            <p:cNvPr id="130068" name="Picture 20" descr="Dykes">
              <a:hlinkClick r:id="" action="ppaction://macro?name=PullFlower"/>
            </p:cNvPr>
            <p:cNvPicPr>
              <a:picLocks noChangeAspect="1" noChangeArrowheads="1"/>
            </p:cNvPicPr>
            <p:nvPr/>
          </p:nvPicPr>
          <p:blipFill>
            <a:blip r:embed="rId3" cstate="screen">
              <a:extLst>
                <a:ext uri="{28A0092B-C50C-407E-A947-70E740481C1C}">
                  <a14:useLocalDpi xmlns:a14="http://schemas.microsoft.com/office/drawing/2010/main"/>
                </a:ext>
              </a:extLst>
            </a:blip>
            <a:srcRect l="14815" r="11111"/>
            <a:stretch>
              <a:fillRect/>
            </a:stretch>
          </p:blipFill>
          <p:spPr bwMode="auto">
            <a:xfrm>
              <a:off x="1632" y="1872"/>
              <a:ext cx="1920" cy="1976"/>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93441" dir="1391915" algn="ctr" rotWithShape="0">
                      <a:schemeClr val="tx1">
                        <a:alpha val="50000"/>
                      </a:schemeClr>
                    </a:outerShdw>
                  </a:effectLst>
                </a14:hiddenEffects>
              </a:ext>
            </a:extLst>
          </p:spPr>
        </p:pic>
      </p:grpSp>
      <p:sp>
        <p:nvSpPr>
          <p:cNvPr id="130071" name="AutoShape 23" descr="Oak">
            <a:hlinkClick r:id="rId4" action="ppaction://hlinksldjump"/>
          </p:cNvPr>
          <p:cNvSpPr>
            <a:spLocks noChangeArrowheads="1"/>
          </p:cNvSpPr>
          <p:nvPr/>
        </p:nvSpPr>
        <p:spPr bwMode="auto">
          <a:xfrm>
            <a:off x="7086600" y="6269038"/>
            <a:ext cx="2057400" cy="588962"/>
          </a:xfrm>
          <a:prstGeom prst="bevel">
            <a:avLst>
              <a:gd name="adj" fmla="val 12500"/>
            </a:avLst>
          </a:prstGeom>
          <a:blipFill dpi="0" rotWithShape="1">
            <a:blip r:embed="rId5"/>
            <a:srcRect/>
            <a:tile tx="0" ty="0" sx="100000" sy="100000" flip="none" algn="tl"/>
          </a:blip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eaLnBrk="0" hangingPunct="0">
              <a:spcAft>
                <a:spcPct val="0"/>
              </a:spcAft>
            </a:pPr>
            <a:r>
              <a:rPr lang="en-US" altLang="en-US" sz="2400" b="0">
                <a:solidFill>
                  <a:srgbClr val="663300"/>
                </a:solidFill>
                <a:latin typeface="Arial Black" panose="020B0A04020102020204" pitchFamily="34" charset="0"/>
              </a:rPr>
              <a:t>Dykes List</a:t>
            </a:r>
          </a:p>
        </p:txBody>
      </p:sp>
      <p:pic>
        <p:nvPicPr>
          <p:cNvPr id="130072" name="Picture 24" descr="1966 rippling-waters-lm"/>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52400" y="2209800"/>
            <a:ext cx="4191000" cy="3990975"/>
          </a:xfrm>
          <a:prstGeom prst="rect">
            <a:avLst/>
          </a:prstGeom>
          <a:noFill/>
          <a:ln w="38100">
            <a:solidFill>
              <a:srgbClr val="9966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4"/>
          <p:cNvSpPr>
            <a:spLocks noGrp="1"/>
          </p:cNvSpPr>
          <p:nvPr>
            <p:ph type="ftr" sz="quarter" idx="11"/>
          </p:nvPr>
        </p:nvSpPr>
        <p:spPr/>
        <p:txBody>
          <a:bodyPr/>
          <a:lstStyle/>
          <a:p>
            <a:r>
              <a:rPr lang="en-US" altLang="en-US"/>
              <a:t>American Iris Society</a:t>
            </a:r>
          </a:p>
        </p:txBody>
      </p:sp>
      <p:sp>
        <p:nvSpPr>
          <p:cNvPr id="380930" name="Rectangle 2"/>
          <p:cNvSpPr>
            <a:spLocks noGrp="1" noChangeArrowheads="1"/>
          </p:cNvSpPr>
          <p:nvPr>
            <p:ph type="title"/>
          </p:nvPr>
        </p:nvSpPr>
        <p:spPr/>
        <p:txBody>
          <a:bodyPr/>
          <a:lstStyle/>
          <a:p>
            <a:r>
              <a:rPr lang="en-US" altLang="en-US" dirty="0"/>
              <a:t>Type of Games</a:t>
            </a:r>
          </a:p>
        </p:txBody>
      </p:sp>
      <p:pic>
        <p:nvPicPr>
          <p:cNvPr id="380931"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7200" y="5105400"/>
            <a:ext cx="1682750" cy="154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0932"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90800" y="5105400"/>
            <a:ext cx="1682750" cy="154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0933" name="Picture 5"/>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57200" y="3505200"/>
            <a:ext cx="1682750" cy="130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0934" name="Picture 6"/>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858000" y="5105400"/>
            <a:ext cx="1682750"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0935" name="Picture 7"/>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858000" y="3505200"/>
            <a:ext cx="1682750"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0936" name="Picture 8"/>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724400" y="3505200"/>
            <a:ext cx="1682750"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0937" name="Picture 9"/>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590800" y="3505200"/>
            <a:ext cx="1682750"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0938" name="Picture 10"/>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4724400" y="5105400"/>
            <a:ext cx="1682750" cy="154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0939" name="Picture 11"/>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6858000" y="1947863"/>
            <a:ext cx="1682750"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0940" name="Picture 12"/>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4724400" y="1947863"/>
            <a:ext cx="1682750"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0941" name="Picture 13"/>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457200" y="1947863"/>
            <a:ext cx="1682750"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0942" name="Picture 14"/>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2590800" y="1947863"/>
            <a:ext cx="1682750"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0943" name="Text Box 15"/>
          <p:cNvSpPr txBox="1">
            <a:spLocks noChangeArrowheads="1"/>
          </p:cNvSpPr>
          <p:nvPr/>
        </p:nvSpPr>
        <p:spPr bwMode="auto">
          <a:xfrm>
            <a:off x="1143000" y="1219200"/>
            <a:ext cx="67008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Aft>
                <a:spcPct val="0"/>
              </a:spcAft>
            </a:pPr>
            <a:r>
              <a:rPr lang="en-US" altLang="en-US" sz="2400">
                <a:solidFill>
                  <a:srgbClr val="990000"/>
                </a:solidFill>
                <a:latin typeface="Times New Roman" panose="02020603050405020304" pitchFamily="18" charset="0"/>
              </a:rPr>
              <a:t>Choose your game,  typically the first 3 are played</a:t>
            </a:r>
          </a:p>
        </p:txBody>
      </p:sp>
    </p:spTree>
  </p:cSld>
  <p:clrMapOvr>
    <a:masterClrMapping/>
  </p:clrMapOvr>
  <p:transition advClick="0"/>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altLang="en-US"/>
              <a:t>American Iris Society</a:t>
            </a:r>
          </a:p>
        </p:txBody>
      </p:sp>
      <p:sp>
        <p:nvSpPr>
          <p:cNvPr id="128002" name="title"/>
          <p:cNvSpPr>
            <a:spLocks noGrp="1" noChangeArrowheads="1"/>
          </p:cNvSpPr>
          <p:nvPr>
            <p:ph type="title"/>
          </p:nvPr>
        </p:nvSpPr>
        <p:spPr>
          <a:xfrm>
            <a:off x="2124075" y="0"/>
            <a:ext cx="6985000" cy="1143000"/>
          </a:xfrm>
        </p:spPr>
        <p:txBody>
          <a:bodyPr/>
          <a:lstStyle/>
          <a:p>
            <a:r>
              <a:rPr lang="en-US" altLang="en-US"/>
              <a:t>Pacific Panorama 1965</a:t>
            </a:r>
          </a:p>
        </p:txBody>
      </p:sp>
      <p:sp>
        <p:nvSpPr>
          <p:cNvPr id="128003" name="Rectangle 3"/>
          <p:cNvSpPr>
            <a:spLocks noGrp="1" noChangeArrowheads="1"/>
          </p:cNvSpPr>
          <p:nvPr>
            <p:ph type="body" idx="1"/>
          </p:nvPr>
        </p:nvSpPr>
        <p:spPr>
          <a:xfrm>
            <a:off x="5410200" y="1676400"/>
            <a:ext cx="3733800" cy="4525963"/>
          </a:xfrm>
        </p:spPr>
        <p:txBody>
          <a:bodyPr/>
          <a:lstStyle/>
          <a:p>
            <a:pPr>
              <a:buFontTx/>
              <a:buNone/>
            </a:pPr>
            <a:r>
              <a:rPr lang="en-US" altLang="en-US"/>
              <a:t> </a:t>
            </a:r>
          </a:p>
        </p:txBody>
      </p:sp>
      <p:sp>
        <p:nvSpPr>
          <p:cNvPr id="128004" name="Rectangle 4"/>
          <p:cNvSpPr>
            <a:spLocks noChangeArrowheads="1"/>
          </p:cNvSpPr>
          <p:nvPr/>
        </p:nvSpPr>
        <p:spPr bwMode="auto">
          <a:xfrm>
            <a:off x="4343400" y="1295400"/>
            <a:ext cx="4800600" cy="483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spcAft>
                <a:spcPct val="0"/>
              </a:spcAft>
              <a:buChar char="•"/>
              <a:defRPr sz="3200">
                <a:solidFill>
                  <a:schemeClr val="tx1"/>
                </a:solidFill>
                <a:latin typeface="Arial" panose="020B0604020202020204" pitchFamily="34" charset="0"/>
                <a:cs typeface="Arial" panose="020B0604020202020204" pitchFamily="34" charset="0"/>
              </a:defRPr>
            </a:lvl1pPr>
            <a:lvl2pPr marL="742950" indent="-285750" algn="l">
              <a:spcBef>
                <a:spcPct val="20000"/>
              </a:spcBef>
              <a:spcAft>
                <a:spcPct val="0"/>
              </a:spcAft>
              <a:buChar char="–"/>
              <a:defRPr sz="2800">
                <a:solidFill>
                  <a:schemeClr val="tx1"/>
                </a:solidFill>
                <a:latin typeface="Arial" panose="020B0604020202020204" pitchFamily="34" charset="0"/>
                <a:cs typeface="Arial" panose="020B0604020202020204" pitchFamily="34" charset="0"/>
              </a:defRPr>
            </a:lvl2pPr>
            <a:lvl3pPr marL="1143000" indent="-228600" algn="l">
              <a:spcBef>
                <a:spcPct val="20000"/>
              </a:spcBef>
              <a:spcAft>
                <a:spcPct val="0"/>
              </a:spcAft>
              <a:buChar char="•"/>
              <a:defRPr sz="2400">
                <a:solidFill>
                  <a:schemeClr val="tx1"/>
                </a:solidFill>
                <a:latin typeface="Arial" panose="020B0604020202020204" pitchFamily="34" charset="0"/>
                <a:cs typeface="Arial" panose="020B0604020202020204" pitchFamily="34" charset="0"/>
              </a:defRPr>
            </a:lvl3pPr>
            <a:lvl4pPr marL="1600200" indent="-228600" algn="l">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4pPr>
            <a:lvl5pPr marL="2057400" indent="-228600" algn="l">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5pPr>
            <a:lvl6pPr marL="25146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en-US" altLang="en-US" sz="2000" b="0"/>
              <a:t>Hybridizer: Neva Sexton</a:t>
            </a:r>
          </a:p>
          <a:p>
            <a:pPr>
              <a:buFontTx/>
              <a:buNone/>
            </a:pPr>
            <a:r>
              <a:rPr lang="en-US" altLang="en-US" sz="2000" b="0"/>
              <a:t>TB-M-40; R. 1960</a:t>
            </a:r>
          </a:p>
          <a:p>
            <a:pPr>
              <a:buFontTx/>
              <a:buNone/>
            </a:pPr>
            <a:r>
              <a:rPr lang="en-US" altLang="en-US" sz="2000" b="0"/>
              <a:t> Neva Sexton is the only woman to have won 2 DMs.  She definitely was a poster child for the American Work Ethic.  The soil in Wasco was sandy, so she would pick up leaves and bollie hulls to compost.  She would go to the local cotton gin to pick up spilt cottonseed meal.  She would go out in the country for “sheep sugar”.  Eventually, she used money from the sale of her irises to buy two city lots to grow more irises!</a:t>
            </a:r>
          </a:p>
        </p:txBody>
      </p:sp>
      <p:grpSp>
        <p:nvGrpSpPr>
          <p:cNvPr id="128016" name="Group 16"/>
          <p:cNvGrpSpPr>
            <a:grpSpLocks/>
          </p:cNvGrpSpPr>
          <p:nvPr/>
        </p:nvGrpSpPr>
        <p:grpSpPr bwMode="auto">
          <a:xfrm>
            <a:off x="0" y="0"/>
            <a:ext cx="1600200" cy="1498600"/>
            <a:chOff x="1632" y="1872"/>
            <a:chExt cx="2112" cy="1976"/>
          </a:xfrm>
        </p:grpSpPr>
        <p:grpSp>
          <p:nvGrpSpPr>
            <p:cNvPr id="128017" name="Group 17"/>
            <p:cNvGrpSpPr>
              <a:grpSpLocks/>
            </p:cNvGrpSpPr>
            <p:nvPr/>
          </p:nvGrpSpPr>
          <p:grpSpPr bwMode="auto">
            <a:xfrm>
              <a:off x="1872" y="1920"/>
              <a:ext cx="1872" cy="1824"/>
              <a:chOff x="1056" y="1824"/>
              <a:chExt cx="1872" cy="1824"/>
            </a:xfrm>
          </p:grpSpPr>
          <p:sp>
            <p:nvSpPr>
              <p:cNvPr id="128018" name="Oval 18"/>
              <p:cNvSpPr>
                <a:spLocks noChangeArrowheads="1"/>
              </p:cNvSpPr>
              <p:nvPr/>
            </p:nvSpPr>
            <p:spPr bwMode="auto">
              <a:xfrm>
                <a:off x="1104" y="1824"/>
                <a:ext cx="1824" cy="1824"/>
              </a:xfrm>
              <a:prstGeom prst="ellipse">
                <a:avLst/>
              </a:prstGeom>
              <a:gradFill rotWithShape="1">
                <a:gsLst>
                  <a:gs pos="0">
                    <a:srgbClr val="777777"/>
                  </a:gs>
                  <a:gs pos="50000">
                    <a:srgbClr val="777777">
                      <a:gamma/>
                      <a:shade val="46275"/>
                      <a:invGamma/>
                    </a:srgbClr>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8019" name="Oval 19"/>
              <p:cNvSpPr>
                <a:spLocks noChangeArrowheads="1"/>
              </p:cNvSpPr>
              <p:nvPr/>
            </p:nvSpPr>
            <p:spPr bwMode="auto">
              <a:xfrm>
                <a:off x="1056" y="1824"/>
                <a:ext cx="1824" cy="1824"/>
              </a:xfrm>
              <a:prstGeom prst="ellipse">
                <a:avLst/>
              </a:prstGeom>
              <a:gradFill rotWithShape="1">
                <a:gsLst>
                  <a:gs pos="0">
                    <a:srgbClr val="777777"/>
                  </a:gs>
                  <a:gs pos="50000">
                    <a:schemeClr val="bg1"/>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pic>
          <p:nvPicPr>
            <p:cNvPr id="128020" name="Picture 20" descr="Dykes">
              <a:hlinkClick r:id="" action="ppaction://macro?name=PullFlower"/>
            </p:cNvPr>
            <p:cNvPicPr>
              <a:picLocks noChangeAspect="1" noChangeArrowheads="1"/>
            </p:cNvPicPr>
            <p:nvPr/>
          </p:nvPicPr>
          <p:blipFill>
            <a:blip r:embed="rId3" cstate="screen">
              <a:extLst>
                <a:ext uri="{28A0092B-C50C-407E-A947-70E740481C1C}">
                  <a14:useLocalDpi xmlns:a14="http://schemas.microsoft.com/office/drawing/2010/main"/>
                </a:ext>
              </a:extLst>
            </a:blip>
            <a:srcRect l="14815" r="11111"/>
            <a:stretch>
              <a:fillRect/>
            </a:stretch>
          </p:blipFill>
          <p:spPr bwMode="auto">
            <a:xfrm>
              <a:off x="1632" y="1872"/>
              <a:ext cx="1920" cy="1976"/>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93441" dir="1391915" algn="ctr" rotWithShape="0">
                      <a:schemeClr val="tx1">
                        <a:alpha val="50000"/>
                      </a:schemeClr>
                    </a:outerShdw>
                  </a:effectLst>
                </a14:hiddenEffects>
              </a:ext>
            </a:extLst>
          </p:spPr>
        </p:pic>
      </p:grpSp>
      <p:sp>
        <p:nvSpPr>
          <p:cNvPr id="128023" name="AutoShape 23" descr="Oak">
            <a:hlinkClick r:id="rId4" action="ppaction://hlinksldjump"/>
          </p:cNvPr>
          <p:cNvSpPr>
            <a:spLocks noChangeArrowheads="1"/>
          </p:cNvSpPr>
          <p:nvPr/>
        </p:nvSpPr>
        <p:spPr bwMode="auto">
          <a:xfrm>
            <a:off x="7086600" y="6269038"/>
            <a:ext cx="2057400" cy="588962"/>
          </a:xfrm>
          <a:prstGeom prst="bevel">
            <a:avLst>
              <a:gd name="adj" fmla="val 12500"/>
            </a:avLst>
          </a:prstGeom>
          <a:blipFill dpi="0" rotWithShape="1">
            <a:blip r:embed="rId5"/>
            <a:srcRect/>
            <a:tile tx="0" ty="0" sx="100000" sy="100000" flip="none" algn="tl"/>
          </a:blip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eaLnBrk="0" hangingPunct="0">
              <a:spcAft>
                <a:spcPct val="0"/>
              </a:spcAft>
            </a:pPr>
            <a:r>
              <a:rPr lang="en-US" altLang="en-US" sz="2400" b="0">
                <a:solidFill>
                  <a:srgbClr val="663300"/>
                </a:solidFill>
                <a:latin typeface="Arial Black" panose="020B0A04020102020204" pitchFamily="34" charset="0"/>
              </a:rPr>
              <a:t>Dykes List</a:t>
            </a:r>
          </a:p>
        </p:txBody>
      </p:sp>
      <p:pic>
        <p:nvPicPr>
          <p:cNvPr id="2" name="Picture 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1801813"/>
            <a:ext cx="4400550" cy="4400550"/>
          </a:xfrm>
          <a:prstGeom prst="rect">
            <a:avLst/>
          </a:prstGeom>
          <a:ln w="34925">
            <a:solidFill>
              <a:srgbClr val="996600"/>
            </a:solidFill>
          </a:ln>
        </p:spPr>
      </p:pic>
    </p:spTree>
  </p:cSld>
  <p:clrMapOvr>
    <a:masterClrMapping/>
  </p:clrMapOvr>
  <p:transition advClick="0"/>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altLang="en-US"/>
              <a:t>American Iris Society</a:t>
            </a:r>
          </a:p>
        </p:txBody>
      </p:sp>
      <p:sp>
        <p:nvSpPr>
          <p:cNvPr id="125954" name="title"/>
          <p:cNvSpPr>
            <a:spLocks noGrp="1" noChangeArrowheads="1"/>
          </p:cNvSpPr>
          <p:nvPr>
            <p:ph type="title"/>
          </p:nvPr>
        </p:nvSpPr>
        <p:spPr>
          <a:xfrm>
            <a:off x="2039938" y="0"/>
            <a:ext cx="6985000" cy="1143000"/>
          </a:xfrm>
        </p:spPr>
        <p:txBody>
          <a:bodyPr/>
          <a:lstStyle/>
          <a:p>
            <a:r>
              <a:rPr lang="en-US" altLang="en-US"/>
              <a:t>Allegiance 1964</a:t>
            </a:r>
          </a:p>
        </p:txBody>
      </p:sp>
      <p:sp>
        <p:nvSpPr>
          <p:cNvPr id="125955" name="Rectangle 3"/>
          <p:cNvSpPr>
            <a:spLocks noGrp="1" noChangeArrowheads="1"/>
          </p:cNvSpPr>
          <p:nvPr>
            <p:ph type="body" idx="1"/>
          </p:nvPr>
        </p:nvSpPr>
        <p:spPr>
          <a:xfrm>
            <a:off x="5410200" y="1676400"/>
            <a:ext cx="3733800" cy="4525963"/>
          </a:xfrm>
        </p:spPr>
        <p:txBody>
          <a:bodyPr/>
          <a:lstStyle/>
          <a:p>
            <a:pPr>
              <a:buFontTx/>
              <a:buNone/>
            </a:pPr>
            <a:r>
              <a:rPr lang="en-US" altLang="en-US"/>
              <a:t> </a:t>
            </a:r>
          </a:p>
        </p:txBody>
      </p:sp>
      <p:sp>
        <p:nvSpPr>
          <p:cNvPr id="125956" name="Rectangle 4"/>
          <p:cNvSpPr>
            <a:spLocks noChangeArrowheads="1"/>
          </p:cNvSpPr>
          <p:nvPr/>
        </p:nvSpPr>
        <p:spPr bwMode="auto">
          <a:xfrm>
            <a:off x="4724400" y="1219200"/>
            <a:ext cx="44196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spcAft>
                <a:spcPct val="0"/>
              </a:spcAft>
              <a:buChar char="•"/>
              <a:defRPr sz="3200">
                <a:solidFill>
                  <a:schemeClr val="tx1"/>
                </a:solidFill>
                <a:latin typeface="Arial" panose="020B0604020202020204" pitchFamily="34" charset="0"/>
                <a:cs typeface="Arial" panose="020B0604020202020204" pitchFamily="34" charset="0"/>
              </a:defRPr>
            </a:lvl1pPr>
            <a:lvl2pPr marL="742950" indent="-285750" algn="l">
              <a:spcBef>
                <a:spcPct val="20000"/>
              </a:spcBef>
              <a:spcAft>
                <a:spcPct val="0"/>
              </a:spcAft>
              <a:buChar char="–"/>
              <a:defRPr sz="2800">
                <a:solidFill>
                  <a:schemeClr val="tx1"/>
                </a:solidFill>
                <a:latin typeface="Arial" panose="020B0604020202020204" pitchFamily="34" charset="0"/>
                <a:cs typeface="Arial" panose="020B0604020202020204" pitchFamily="34" charset="0"/>
              </a:defRPr>
            </a:lvl2pPr>
            <a:lvl3pPr marL="1143000" indent="-228600" algn="l">
              <a:spcBef>
                <a:spcPct val="20000"/>
              </a:spcBef>
              <a:spcAft>
                <a:spcPct val="0"/>
              </a:spcAft>
              <a:buChar char="•"/>
              <a:defRPr sz="2400">
                <a:solidFill>
                  <a:schemeClr val="tx1"/>
                </a:solidFill>
                <a:latin typeface="Arial" panose="020B0604020202020204" pitchFamily="34" charset="0"/>
                <a:cs typeface="Arial" panose="020B0604020202020204" pitchFamily="34" charset="0"/>
              </a:defRPr>
            </a:lvl3pPr>
            <a:lvl4pPr marL="1600200" indent="-228600" algn="l">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4pPr>
            <a:lvl5pPr marL="2057400" indent="-228600" algn="l">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5pPr>
            <a:lvl6pPr marL="25146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en-US" altLang="en-US" sz="2000" b="0"/>
              <a:t>Hybridizer: Paul Cook, Indiana</a:t>
            </a:r>
          </a:p>
          <a:p>
            <a:pPr>
              <a:buFontTx/>
              <a:buNone/>
            </a:pPr>
            <a:r>
              <a:rPr lang="en-US" altLang="en-US" sz="2000" b="0"/>
              <a:t>TB-M-38; R. 1957</a:t>
            </a:r>
          </a:p>
          <a:p>
            <a:pPr>
              <a:buFontTx/>
              <a:buNone/>
            </a:pPr>
            <a:r>
              <a:rPr lang="en-US" altLang="en-US" sz="2000" b="0"/>
              <a:t> The clearest, truest blues usually involve whites in their breeding.  However, dark blues such as </a:t>
            </a:r>
            <a:r>
              <a:rPr lang="en-US" altLang="en-US" sz="2000"/>
              <a:t>Allegiance</a:t>
            </a:r>
            <a:r>
              <a:rPr lang="en-US" altLang="en-US" sz="2000" b="0"/>
              <a:t> involve blacks or dark purples such as </a:t>
            </a:r>
            <a:r>
              <a:rPr lang="en-US" altLang="en-US" sz="2000"/>
              <a:t>Allegiance’</a:t>
            </a:r>
            <a:r>
              <a:rPr lang="en-US" altLang="en-US" sz="2000" b="0"/>
              <a:t>s parent </a:t>
            </a:r>
            <a:r>
              <a:rPr lang="en-US" altLang="en-US" sz="2000"/>
              <a:t>Dark Boatman</a:t>
            </a:r>
            <a:r>
              <a:rPr lang="en-US" altLang="en-US" sz="2000" b="0"/>
              <a:t>.  Dark blues are comparatively difficult to achieve, because as the blue deepens, the violet influence also increases.  Paul Cook of Indiana is known for his deep blacks.  He considered this iris the finest he ever raised.</a:t>
            </a:r>
          </a:p>
          <a:p>
            <a:pPr>
              <a:buFontTx/>
              <a:buNone/>
            </a:pPr>
            <a:endParaRPr lang="en-US" altLang="en-US" sz="2000" b="0"/>
          </a:p>
        </p:txBody>
      </p:sp>
      <p:grpSp>
        <p:nvGrpSpPr>
          <p:cNvPr id="125968" name="Group 16"/>
          <p:cNvGrpSpPr>
            <a:grpSpLocks/>
          </p:cNvGrpSpPr>
          <p:nvPr/>
        </p:nvGrpSpPr>
        <p:grpSpPr bwMode="auto">
          <a:xfrm>
            <a:off x="0" y="0"/>
            <a:ext cx="1600200" cy="1498600"/>
            <a:chOff x="1632" y="1872"/>
            <a:chExt cx="2112" cy="1976"/>
          </a:xfrm>
        </p:grpSpPr>
        <p:grpSp>
          <p:nvGrpSpPr>
            <p:cNvPr id="125969" name="Group 17"/>
            <p:cNvGrpSpPr>
              <a:grpSpLocks/>
            </p:cNvGrpSpPr>
            <p:nvPr/>
          </p:nvGrpSpPr>
          <p:grpSpPr bwMode="auto">
            <a:xfrm>
              <a:off x="1872" y="1920"/>
              <a:ext cx="1872" cy="1824"/>
              <a:chOff x="1056" y="1824"/>
              <a:chExt cx="1872" cy="1824"/>
            </a:xfrm>
          </p:grpSpPr>
          <p:sp>
            <p:nvSpPr>
              <p:cNvPr id="125970" name="Oval 18"/>
              <p:cNvSpPr>
                <a:spLocks noChangeArrowheads="1"/>
              </p:cNvSpPr>
              <p:nvPr/>
            </p:nvSpPr>
            <p:spPr bwMode="auto">
              <a:xfrm>
                <a:off x="1104" y="1824"/>
                <a:ext cx="1824" cy="1824"/>
              </a:xfrm>
              <a:prstGeom prst="ellipse">
                <a:avLst/>
              </a:prstGeom>
              <a:gradFill rotWithShape="1">
                <a:gsLst>
                  <a:gs pos="0">
                    <a:srgbClr val="777777"/>
                  </a:gs>
                  <a:gs pos="50000">
                    <a:srgbClr val="777777">
                      <a:gamma/>
                      <a:shade val="46275"/>
                      <a:invGamma/>
                    </a:srgbClr>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5971" name="Oval 19"/>
              <p:cNvSpPr>
                <a:spLocks noChangeArrowheads="1"/>
              </p:cNvSpPr>
              <p:nvPr/>
            </p:nvSpPr>
            <p:spPr bwMode="auto">
              <a:xfrm>
                <a:off x="1056" y="1824"/>
                <a:ext cx="1824" cy="1824"/>
              </a:xfrm>
              <a:prstGeom prst="ellipse">
                <a:avLst/>
              </a:prstGeom>
              <a:gradFill rotWithShape="1">
                <a:gsLst>
                  <a:gs pos="0">
                    <a:srgbClr val="777777"/>
                  </a:gs>
                  <a:gs pos="50000">
                    <a:schemeClr val="bg1"/>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pic>
          <p:nvPicPr>
            <p:cNvPr id="125972" name="Picture 20" descr="Dykes">
              <a:hlinkClick r:id="" action="ppaction://macro?name=PullFlower"/>
            </p:cNvPr>
            <p:cNvPicPr>
              <a:picLocks noChangeAspect="1" noChangeArrowheads="1"/>
            </p:cNvPicPr>
            <p:nvPr/>
          </p:nvPicPr>
          <p:blipFill>
            <a:blip r:embed="rId3" cstate="screen">
              <a:extLst>
                <a:ext uri="{28A0092B-C50C-407E-A947-70E740481C1C}">
                  <a14:useLocalDpi xmlns:a14="http://schemas.microsoft.com/office/drawing/2010/main"/>
                </a:ext>
              </a:extLst>
            </a:blip>
            <a:srcRect l="14815" r="11111"/>
            <a:stretch>
              <a:fillRect/>
            </a:stretch>
          </p:blipFill>
          <p:spPr bwMode="auto">
            <a:xfrm>
              <a:off x="1632" y="1872"/>
              <a:ext cx="1920" cy="1976"/>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93441" dir="1391915" algn="ctr" rotWithShape="0">
                      <a:schemeClr val="tx1">
                        <a:alpha val="50000"/>
                      </a:schemeClr>
                    </a:outerShdw>
                  </a:effectLst>
                </a14:hiddenEffects>
              </a:ext>
            </a:extLst>
          </p:spPr>
        </p:pic>
      </p:grpSp>
      <p:sp>
        <p:nvSpPr>
          <p:cNvPr id="125975" name="AutoShape 23" descr="Oak">
            <a:hlinkClick r:id="rId4" action="ppaction://hlinksldjump"/>
          </p:cNvPr>
          <p:cNvSpPr>
            <a:spLocks noChangeArrowheads="1"/>
          </p:cNvSpPr>
          <p:nvPr/>
        </p:nvSpPr>
        <p:spPr bwMode="auto">
          <a:xfrm>
            <a:off x="7086600" y="6269038"/>
            <a:ext cx="2057400" cy="588962"/>
          </a:xfrm>
          <a:prstGeom prst="bevel">
            <a:avLst>
              <a:gd name="adj" fmla="val 12500"/>
            </a:avLst>
          </a:prstGeom>
          <a:blipFill dpi="0" rotWithShape="1">
            <a:blip r:embed="rId5"/>
            <a:srcRect/>
            <a:tile tx="0" ty="0" sx="100000" sy="100000" flip="none" algn="tl"/>
          </a:blip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eaLnBrk="0" hangingPunct="0">
              <a:spcAft>
                <a:spcPct val="0"/>
              </a:spcAft>
            </a:pPr>
            <a:r>
              <a:rPr lang="en-US" altLang="en-US" sz="2400" b="0">
                <a:solidFill>
                  <a:srgbClr val="663300"/>
                </a:solidFill>
                <a:latin typeface="Arial Black" panose="020B0A04020102020204" pitchFamily="34" charset="0"/>
              </a:rPr>
              <a:t>Dykes List</a:t>
            </a:r>
          </a:p>
        </p:txBody>
      </p:sp>
      <p:pic>
        <p:nvPicPr>
          <p:cNvPr id="125976" name="Picture 24" descr="1964 allegiance-am"/>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52400" y="1981200"/>
            <a:ext cx="4495800" cy="4495800"/>
          </a:xfrm>
          <a:prstGeom prst="rect">
            <a:avLst/>
          </a:prstGeom>
          <a:noFill/>
          <a:ln w="38100">
            <a:solidFill>
              <a:srgbClr val="9966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advClick="0"/>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altLang="en-US"/>
              <a:t>American Iris Society</a:t>
            </a:r>
          </a:p>
        </p:txBody>
      </p:sp>
      <p:sp>
        <p:nvSpPr>
          <p:cNvPr id="123906" name="title"/>
          <p:cNvSpPr>
            <a:spLocks noGrp="1" noChangeArrowheads="1"/>
          </p:cNvSpPr>
          <p:nvPr>
            <p:ph type="title"/>
          </p:nvPr>
        </p:nvSpPr>
        <p:spPr>
          <a:xfrm>
            <a:off x="2124075" y="0"/>
            <a:ext cx="6985000" cy="1143000"/>
          </a:xfrm>
        </p:spPr>
        <p:txBody>
          <a:bodyPr/>
          <a:lstStyle/>
          <a:p>
            <a:r>
              <a:rPr lang="en-US" altLang="en-US"/>
              <a:t>Amethyst Flame 1963</a:t>
            </a:r>
          </a:p>
        </p:txBody>
      </p:sp>
      <p:sp>
        <p:nvSpPr>
          <p:cNvPr id="123907" name="Rectangle 3"/>
          <p:cNvSpPr>
            <a:spLocks noGrp="1" noChangeArrowheads="1"/>
          </p:cNvSpPr>
          <p:nvPr>
            <p:ph type="body" idx="1"/>
          </p:nvPr>
        </p:nvSpPr>
        <p:spPr>
          <a:xfrm>
            <a:off x="5410200" y="1676400"/>
            <a:ext cx="3733800" cy="4525963"/>
          </a:xfrm>
        </p:spPr>
        <p:txBody>
          <a:bodyPr/>
          <a:lstStyle/>
          <a:p>
            <a:pPr>
              <a:buFontTx/>
              <a:buNone/>
            </a:pPr>
            <a:r>
              <a:rPr lang="en-US" altLang="en-US"/>
              <a:t> </a:t>
            </a:r>
          </a:p>
        </p:txBody>
      </p:sp>
      <p:sp>
        <p:nvSpPr>
          <p:cNvPr id="123908" name="Rectangle 4"/>
          <p:cNvSpPr>
            <a:spLocks noChangeArrowheads="1"/>
          </p:cNvSpPr>
          <p:nvPr/>
        </p:nvSpPr>
        <p:spPr bwMode="auto">
          <a:xfrm>
            <a:off x="4495800" y="1371600"/>
            <a:ext cx="4648200" cy="475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spcAft>
                <a:spcPct val="0"/>
              </a:spcAft>
              <a:buChar char="•"/>
              <a:defRPr sz="3200">
                <a:solidFill>
                  <a:schemeClr val="tx1"/>
                </a:solidFill>
                <a:latin typeface="Arial" panose="020B0604020202020204" pitchFamily="34" charset="0"/>
                <a:cs typeface="Arial" panose="020B0604020202020204" pitchFamily="34" charset="0"/>
              </a:defRPr>
            </a:lvl1pPr>
            <a:lvl2pPr marL="742950" indent="-285750" algn="l">
              <a:spcBef>
                <a:spcPct val="20000"/>
              </a:spcBef>
              <a:spcAft>
                <a:spcPct val="0"/>
              </a:spcAft>
              <a:buChar char="–"/>
              <a:defRPr sz="2800">
                <a:solidFill>
                  <a:schemeClr val="tx1"/>
                </a:solidFill>
                <a:latin typeface="Arial" panose="020B0604020202020204" pitchFamily="34" charset="0"/>
                <a:cs typeface="Arial" panose="020B0604020202020204" pitchFamily="34" charset="0"/>
              </a:defRPr>
            </a:lvl2pPr>
            <a:lvl3pPr marL="1143000" indent="-228600" algn="l">
              <a:spcBef>
                <a:spcPct val="20000"/>
              </a:spcBef>
              <a:spcAft>
                <a:spcPct val="0"/>
              </a:spcAft>
              <a:buChar char="•"/>
              <a:defRPr sz="2400">
                <a:solidFill>
                  <a:schemeClr val="tx1"/>
                </a:solidFill>
                <a:latin typeface="Arial" panose="020B0604020202020204" pitchFamily="34" charset="0"/>
                <a:cs typeface="Arial" panose="020B0604020202020204" pitchFamily="34" charset="0"/>
              </a:defRPr>
            </a:lvl3pPr>
            <a:lvl4pPr marL="1600200" indent="-228600" algn="l">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4pPr>
            <a:lvl5pPr marL="2057400" indent="-228600" algn="l">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5pPr>
            <a:lvl6pPr marL="25146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en-US" altLang="en-US" sz="2000" b="0"/>
              <a:t>Hybridizer: Robert Schreiner, Oregon</a:t>
            </a:r>
          </a:p>
          <a:p>
            <a:pPr>
              <a:buFontTx/>
              <a:buNone/>
            </a:pPr>
            <a:r>
              <a:rPr lang="en-US" altLang="en-US" sz="2000" b="0"/>
              <a:t>TB-M; R. 1957</a:t>
            </a:r>
          </a:p>
          <a:p>
            <a:pPr>
              <a:buFontTx/>
              <a:buNone/>
            </a:pPr>
            <a:r>
              <a:rPr lang="en-US" altLang="en-US" sz="2000" b="0"/>
              <a:t>Notice the thickened spine that extends beyond the beard in this Space-Ager precursor.  This feature is called a beard spine extension (BSE).  BSE is a new term coined by the group Space Age Genetic Endeavor (SAGE).  SAGE was formed to try and understand the genetic inheritance patterns of space-agers.  Their first task was to develop a common language to discuss this recent development in the iris world.</a:t>
            </a:r>
          </a:p>
        </p:txBody>
      </p:sp>
      <p:grpSp>
        <p:nvGrpSpPr>
          <p:cNvPr id="123915" name="Group 11"/>
          <p:cNvGrpSpPr>
            <a:grpSpLocks/>
          </p:cNvGrpSpPr>
          <p:nvPr/>
        </p:nvGrpSpPr>
        <p:grpSpPr bwMode="auto">
          <a:xfrm>
            <a:off x="0" y="0"/>
            <a:ext cx="1600200" cy="1498600"/>
            <a:chOff x="1632" y="1872"/>
            <a:chExt cx="2112" cy="1976"/>
          </a:xfrm>
        </p:grpSpPr>
        <p:grpSp>
          <p:nvGrpSpPr>
            <p:cNvPr id="123916" name="Group 12"/>
            <p:cNvGrpSpPr>
              <a:grpSpLocks/>
            </p:cNvGrpSpPr>
            <p:nvPr/>
          </p:nvGrpSpPr>
          <p:grpSpPr bwMode="auto">
            <a:xfrm>
              <a:off x="1872" y="1920"/>
              <a:ext cx="1872" cy="1824"/>
              <a:chOff x="1056" y="1824"/>
              <a:chExt cx="1872" cy="1824"/>
            </a:xfrm>
          </p:grpSpPr>
          <p:sp>
            <p:nvSpPr>
              <p:cNvPr id="123917" name="Oval 13"/>
              <p:cNvSpPr>
                <a:spLocks noChangeArrowheads="1"/>
              </p:cNvSpPr>
              <p:nvPr/>
            </p:nvSpPr>
            <p:spPr bwMode="auto">
              <a:xfrm>
                <a:off x="1104" y="1824"/>
                <a:ext cx="1824" cy="1824"/>
              </a:xfrm>
              <a:prstGeom prst="ellipse">
                <a:avLst/>
              </a:prstGeom>
              <a:gradFill rotWithShape="1">
                <a:gsLst>
                  <a:gs pos="0">
                    <a:srgbClr val="777777"/>
                  </a:gs>
                  <a:gs pos="50000">
                    <a:srgbClr val="777777">
                      <a:gamma/>
                      <a:shade val="46275"/>
                      <a:invGamma/>
                    </a:srgbClr>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3918" name="Oval 14"/>
              <p:cNvSpPr>
                <a:spLocks noChangeArrowheads="1"/>
              </p:cNvSpPr>
              <p:nvPr/>
            </p:nvSpPr>
            <p:spPr bwMode="auto">
              <a:xfrm>
                <a:off x="1056" y="1824"/>
                <a:ext cx="1824" cy="1824"/>
              </a:xfrm>
              <a:prstGeom prst="ellipse">
                <a:avLst/>
              </a:prstGeom>
              <a:gradFill rotWithShape="1">
                <a:gsLst>
                  <a:gs pos="0">
                    <a:srgbClr val="777777"/>
                  </a:gs>
                  <a:gs pos="50000">
                    <a:schemeClr val="bg1"/>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pic>
          <p:nvPicPr>
            <p:cNvPr id="123919" name="Picture 15" descr="Dykes">
              <a:hlinkClick r:id="" action="ppaction://macro?name=PullFlower"/>
            </p:cNvPr>
            <p:cNvPicPr>
              <a:picLocks noChangeAspect="1" noChangeArrowheads="1"/>
            </p:cNvPicPr>
            <p:nvPr/>
          </p:nvPicPr>
          <p:blipFill>
            <a:blip r:embed="rId3" cstate="screen">
              <a:extLst>
                <a:ext uri="{28A0092B-C50C-407E-A947-70E740481C1C}">
                  <a14:useLocalDpi xmlns:a14="http://schemas.microsoft.com/office/drawing/2010/main"/>
                </a:ext>
              </a:extLst>
            </a:blip>
            <a:srcRect l="14815" r="11111"/>
            <a:stretch>
              <a:fillRect/>
            </a:stretch>
          </p:blipFill>
          <p:spPr bwMode="auto">
            <a:xfrm>
              <a:off x="1632" y="1872"/>
              <a:ext cx="1920" cy="1976"/>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93441" dir="1391915" algn="ctr" rotWithShape="0">
                      <a:schemeClr val="tx1">
                        <a:alpha val="50000"/>
                      </a:schemeClr>
                    </a:outerShdw>
                  </a:effectLst>
                </a14:hiddenEffects>
              </a:ext>
            </a:extLst>
          </p:spPr>
        </p:pic>
      </p:grpSp>
      <p:sp>
        <p:nvSpPr>
          <p:cNvPr id="123922" name="AutoShape 18" descr="Oak">
            <a:hlinkClick r:id="rId4" action="ppaction://hlinksldjump"/>
          </p:cNvPr>
          <p:cNvSpPr>
            <a:spLocks noChangeArrowheads="1"/>
          </p:cNvSpPr>
          <p:nvPr/>
        </p:nvSpPr>
        <p:spPr bwMode="auto">
          <a:xfrm>
            <a:off x="7086600" y="6269038"/>
            <a:ext cx="2057400" cy="588962"/>
          </a:xfrm>
          <a:prstGeom prst="bevel">
            <a:avLst>
              <a:gd name="adj" fmla="val 12500"/>
            </a:avLst>
          </a:prstGeom>
          <a:blipFill dpi="0" rotWithShape="1">
            <a:blip r:embed="rId5"/>
            <a:srcRect/>
            <a:tile tx="0" ty="0" sx="100000" sy="100000" flip="none" algn="tl"/>
          </a:blip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eaLnBrk="0" hangingPunct="0">
              <a:spcAft>
                <a:spcPct val="0"/>
              </a:spcAft>
            </a:pPr>
            <a:r>
              <a:rPr lang="en-US" altLang="en-US" sz="2400" b="0">
                <a:solidFill>
                  <a:srgbClr val="663300"/>
                </a:solidFill>
                <a:latin typeface="Arial Black" panose="020B0A04020102020204" pitchFamily="34" charset="0"/>
              </a:rPr>
              <a:t>Dykes List</a:t>
            </a:r>
          </a:p>
        </p:txBody>
      </p:sp>
      <p:pic>
        <p:nvPicPr>
          <p:cNvPr id="123923" name="Picture 19" descr="1963 amethyst-flame-lm"/>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28600" y="2306638"/>
            <a:ext cx="4343400" cy="41703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altLang="en-US"/>
              <a:t>American Iris Society</a:t>
            </a:r>
          </a:p>
        </p:txBody>
      </p:sp>
      <p:sp>
        <p:nvSpPr>
          <p:cNvPr id="121858" name="title"/>
          <p:cNvSpPr>
            <a:spLocks noGrp="1" noChangeArrowheads="1"/>
          </p:cNvSpPr>
          <p:nvPr>
            <p:ph type="title"/>
          </p:nvPr>
        </p:nvSpPr>
        <p:spPr>
          <a:xfrm>
            <a:off x="2124075" y="0"/>
            <a:ext cx="6985000" cy="1143000"/>
          </a:xfrm>
        </p:spPr>
        <p:txBody>
          <a:bodyPr/>
          <a:lstStyle/>
          <a:p>
            <a:r>
              <a:rPr lang="en-US" altLang="en-US"/>
              <a:t>Whole Cloth 1962</a:t>
            </a:r>
          </a:p>
        </p:txBody>
      </p:sp>
      <p:sp>
        <p:nvSpPr>
          <p:cNvPr id="121859" name="Rectangle 3"/>
          <p:cNvSpPr>
            <a:spLocks noGrp="1" noChangeArrowheads="1"/>
          </p:cNvSpPr>
          <p:nvPr>
            <p:ph type="body" idx="1"/>
          </p:nvPr>
        </p:nvSpPr>
        <p:spPr>
          <a:xfrm>
            <a:off x="5410200" y="1676400"/>
            <a:ext cx="3733800" cy="4525963"/>
          </a:xfrm>
        </p:spPr>
        <p:txBody>
          <a:bodyPr/>
          <a:lstStyle/>
          <a:p>
            <a:pPr>
              <a:buFontTx/>
              <a:buNone/>
            </a:pPr>
            <a:r>
              <a:rPr lang="en-US" altLang="en-US"/>
              <a:t> </a:t>
            </a:r>
          </a:p>
        </p:txBody>
      </p:sp>
      <p:sp>
        <p:nvSpPr>
          <p:cNvPr id="121860" name="Rectangle 4"/>
          <p:cNvSpPr>
            <a:spLocks noChangeArrowheads="1"/>
          </p:cNvSpPr>
          <p:nvPr/>
        </p:nvSpPr>
        <p:spPr bwMode="auto">
          <a:xfrm>
            <a:off x="4724400" y="1295400"/>
            <a:ext cx="44196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spcAft>
                <a:spcPct val="0"/>
              </a:spcAft>
              <a:buChar char="•"/>
              <a:defRPr sz="3200">
                <a:solidFill>
                  <a:schemeClr val="tx1"/>
                </a:solidFill>
                <a:latin typeface="Arial" panose="020B0604020202020204" pitchFamily="34" charset="0"/>
                <a:cs typeface="Arial" panose="020B0604020202020204" pitchFamily="34" charset="0"/>
              </a:defRPr>
            </a:lvl1pPr>
            <a:lvl2pPr marL="742950" indent="-285750" algn="l">
              <a:spcBef>
                <a:spcPct val="20000"/>
              </a:spcBef>
              <a:spcAft>
                <a:spcPct val="0"/>
              </a:spcAft>
              <a:buChar char="–"/>
              <a:defRPr sz="2800">
                <a:solidFill>
                  <a:schemeClr val="tx1"/>
                </a:solidFill>
                <a:latin typeface="Arial" panose="020B0604020202020204" pitchFamily="34" charset="0"/>
                <a:cs typeface="Arial" panose="020B0604020202020204" pitchFamily="34" charset="0"/>
              </a:defRPr>
            </a:lvl2pPr>
            <a:lvl3pPr marL="1143000" indent="-228600" algn="l">
              <a:spcBef>
                <a:spcPct val="20000"/>
              </a:spcBef>
              <a:spcAft>
                <a:spcPct val="0"/>
              </a:spcAft>
              <a:buChar char="•"/>
              <a:defRPr sz="2400">
                <a:solidFill>
                  <a:schemeClr val="tx1"/>
                </a:solidFill>
                <a:latin typeface="Arial" panose="020B0604020202020204" pitchFamily="34" charset="0"/>
                <a:cs typeface="Arial" panose="020B0604020202020204" pitchFamily="34" charset="0"/>
              </a:defRPr>
            </a:lvl3pPr>
            <a:lvl4pPr marL="1600200" indent="-228600" algn="l">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4pPr>
            <a:lvl5pPr marL="2057400" indent="-228600" algn="l">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5pPr>
            <a:lvl6pPr marL="25146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en-US" altLang="en-US" sz="2000" b="0" dirty="0"/>
              <a:t>Hybridizer: Paul Cook, Indiana</a:t>
            </a:r>
          </a:p>
          <a:p>
            <a:pPr>
              <a:buFontTx/>
              <a:buNone/>
            </a:pPr>
            <a:r>
              <a:rPr lang="en-US" altLang="en-US" sz="2000" b="0" dirty="0"/>
              <a:t>TB-M-36; R. 1956</a:t>
            </a:r>
          </a:p>
          <a:p>
            <a:pPr>
              <a:buFontTx/>
              <a:buNone/>
            </a:pPr>
            <a:r>
              <a:rPr lang="en-US" altLang="en-US" sz="2000" b="0" dirty="0"/>
              <a:t>Paul originally though he could get a pure blue into the TBs by crossing with L </a:t>
            </a:r>
            <a:r>
              <a:rPr lang="en-US" altLang="en-US" sz="2000" b="0" dirty="0" err="1"/>
              <a:t>reichenbachii</a:t>
            </a:r>
            <a:r>
              <a:rPr lang="en-US" altLang="en-US" sz="2000" b="0" dirty="0"/>
              <a:t>.  The pure blue eluded him but something about the introduction of the </a:t>
            </a:r>
            <a:r>
              <a:rPr lang="en-US" altLang="en-US" sz="2000" b="0" dirty="0" err="1"/>
              <a:t>reichembachii</a:t>
            </a:r>
            <a:r>
              <a:rPr lang="en-US" altLang="en-US" sz="2000" b="0" dirty="0"/>
              <a:t> suppressed  the blue colors in the standards.  Thus the dominant </a:t>
            </a:r>
            <a:r>
              <a:rPr lang="en-US" altLang="en-US" sz="2000" b="0" dirty="0" err="1"/>
              <a:t>amoenas</a:t>
            </a:r>
            <a:r>
              <a:rPr lang="en-US" altLang="en-US" sz="2000" b="0" dirty="0"/>
              <a:t> was created and was made famous by </a:t>
            </a:r>
            <a:r>
              <a:rPr lang="en-US" altLang="en-US" sz="2000" dirty="0"/>
              <a:t>Whole Cloth</a:t>
            </a:r>
            <a:r>
              <a:rPr lang="en-US" altLang="en-US" sz="2000" b="0" dirty="0"/>
              <a:t>, the first </a:t>
            </a:r>
            <a:r>
              <a:rPr lang="en-US" altLang="en-US" sz="2000" b="0" dirty="0" err="1"/>
              <a:t>amoena</a:t>
            </a:r>
            <a:r>
              <a:rPr lang="en-US" altLang="en-US" sz="2000" b="0" dirty="0"/>
              <a:t> to win the Dykes since </a:t>
            </a:r>
            <a:r>
              <a:rPr lang="en-US" altLang="en-US" sz="2000" dirty="0"/>
              <a:t>Wabash</a:t>
            </a:r>
            <a:r>
              <a:rPr lang="en-US" altLang="en-US" sz="2000" b="0" dirty="0"/>
              <a:t>. Most </a:t>
            </a:r>
            <a:r>
              <a:rPr lang="en-US" altLang="en-US" sz="2000" b="0" dirty="0" err="1"/>
              <a:t>amoenas</a:t>
            </a:r>
            <a:r>
              <a:rPr lang="en-US" altLang="en-US" sz="2000" b="0" dirty="0"/>
              <a:t> today can be traced back to this iris.</a:t>
            </a:r>
          </a:p>
        </p:txBody>
      </p:sp>
      <p:grpSp>
        <p:nvGrpSpPr>
          <p:cNvPr id="121867" name="Group 11"/>
          <p:cNvGrpSpPr>
            <a:grpSpLocks/>
          </p:cNvGrpSpPr>
          <p:nvPr/>
        </p:nvGrpSpPr>
        <p:grpSpPr bwMode="auto">
          <a:xfrm>
            <a:off x="0" y="0"/>
            <a:ext cx="1600200" cy="1498600"/>
            <a:chOff x="1632" y="1872"/>
            <a:chExt cx="2112" cy="1976"/>
          </a:xfrm>
        </p:grpSpPr>
        <p:grpSp>
          <p:nvGrpSpPr>
            <p:cNvPr id="121868" name="Group 12"/>
            <p:cNvGrpSpPr>
              <a:grpSpLocks/>
            </p:cNvGrpSpPr>
            <p:nvPr/>
          </p:nvGrpSpPr>
          <p:grpSpPr bwMode="auto">
            <a:xfrm>
              <a:off x="1872" y="1920"/>
              <a:ext cx="1872" cy="1824"/>
              <a:chOff x="1056" y="1824"/>
              <a:chExt cx="1872" cy="1824"/>
            </a:xfrm>
          </p:grpSpPr>
          <p:sp>
            <p:nvSpPr>
              <p:cNvPr id="121869" name="Oval 13"/>
              <p:cNvSpPr>
                <a:spLocks noChangeArrowheads="1"/>
              </p:cNvSpPr>
              <p:nvPr/>
            </p:nvSpPr>
            <p:spPr bwMode="auto">
              <a:xfrm>
                <a:off x="1104" y="1824"/>
                <a:ext cx="1824" cy="1824"/>
              </a:xfrm>
              <a:prstGeom prst="ellipse">
                <a:avLst/>
              </a:prstGeom>
              <a:gradFill rotWithShape="1">
                <a:gsLst>
                  <a:gs pos="0">
                    <a:srgbClr val="777777"/>
                  </a:gs>
                  <a:gs pos="50000">
                    <a:srgbClr val="777777">
                      <a:gamma/>
                      <a:shade val="46275"/>
                      <a:invGamma/>
                    </a:srgbClr>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1870" name="Oval 14"/>
              <p:cNvSpPr>
                <a:spLocks noChangeArrowheads="1"/>
              </p:cNvSpPr>
              <p:nvPr/>
            </p:nvSpPr>
            <p:spPr bwMode="auto">
              <a:xfrm>
                <a:off x="1056" y="1824"/>
                <a:ext cx="1824" cy="1824"/>
              </a:xfrm>
              <a:prstGeom prst="ellipse">
                <a:avLst/>
              </a:prstGeom>
              <a:gradFill rotWithShape="1">
                <a:gsLst>
                  <a:gs pos="0">
                    <a:srgbClr val="777777"/>
                  </a:gs>
                  <a:gs pos="50000">
                    <a:schemeClr val="bg1"/>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pic>
          <p:nvPicPr>
            <p:cNvPr id="121871" name="Picture 15" descr="Dykes">
              <a:hlinkClick r:id="" action="ppaction://macro?name=PullFlower"/>
            </p:cNvPr>
            <p:cNvPicPr>
              <a:picLocks noChangeAspect="1" noChangeArrowheads="1"/>
            </p:cNvPicPr>
            <p:nvPr/>
          </p:nvPicPr>
          <p:blipFill>
            <a:blip r:embed="rId3" cstate="screen">
              <a:extLst>
                <a:ext uri="{28A0092B-C50C-407E-A947-70E740481C1C}">
                  <a14:useLocalDpi xmlns:a14="http://schemas.microsoft.com/office/drawing/2010/main"/>
                </a:ext>
              </a:extLst>
            </a:blip>
            <a:srcRect l="14815" r="11111"/>
            <a:stretch>
              <a:fillRect/>
            </a:stretch>
          </p:blipFill>
          <p:spPr bwMode="auto">
            <a:xfrm>
              <a:off x="1632" y="1872"/>
              <a:ext cx="1920" cy="1976"/>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93441" dir="1391915" algn="ctr" rotWithShape="0">
                      <a:schemeClr val="tx1">
                        <a:alpha val="50000"/>
                      </a:schemeClr>
                    </a:outerShdw>
                  </a:effectLst>
                </a14:hiddenEffects>
              </a:ext>
            </a:extLst>
          </p:spPr>
        </p:pic>
      </p:grpSp>
      <p:sp>
        <p:nvSpPr>
          <p:cNvPr id="121874" name="AutoShape 18" descr="Oak">
            <a:hlinkClick r:id="rId4" action="ppaction://hlinksldjump"/>
          </p:cNvPr>
          <p:cNvSpPr>
            <a:spLocks noChangeArrowheads="1"/>
          </p:cNvSpPr>
          <p:nvPr/>
        </p:nvSpPr>
        <p:spPr bwMode="auto">
          <a:xfrm>
            <a:off x="7086600" y="6269038"/>
            <a:ext cx="2057400" cy="588962"/>
          </a:xfrm>
          <a:prstGeom prst="bevel">
            <a:avLst>
              <a:gd name="adj" fmla="val 12500"/>
            </a:avLst>
          </a:prstGeom>
          <a:blipFill dpi="0" rotWithShape="1">
            <a:blip r:embed="rId5"/>
            <a:srcRect/>
            <a:tile tx="0" ty="0" sx="100000" sy="100000" flip="none" algn="tl"/>
          </a:blip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eaLnBrk="0" hangingPunct="0">
              <a:spcAft>
                <a:spcPct val="0"/>
              </a:spcAft>
            </a:pPr>
            <a:r>
              <a:rPr lang="en-US" altLang="en-US" sz="2400" b="0">
                <a:solidFill>
                  <a:srgbClr val="663300"/>
                </a:solidFill>
                <a:latin typeface="Arial Black" panose="020B0A04020102020204" pitchFamily="34" charset="0"/>
              </a:rPr>
              <a:t>Dykes List</a:t>
            </a:r>
          </a:p>
        </p:txBody>
      </p:sp>
      <p:pic>
        <p:nvPicPr>
          <p:cNvPr id="121875" name="Picture 19" descr="1962 whole-cloth-mu"/>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04800" y="2190750"/>
            <a:ext cx="4267200" cy="4267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altLang="en-US"/>
              <a:t>American Iris Society</a:t>
            </a:r>
          </a:p>
        </p:txBody>
      </p:sp>
      <p:sp>
        <p:nvSpPr>
          <p:cNvPr id="119810" name="title"/>
          <p:cNvSpPr>
            <a:spLocks noGrp="1" noChangeArrowheads="1"/>
          </p:cNvSpPr>
          <p:nvPr>
            <p:ph type="title"/>
          </p:nvPr>
        </p:nvSpPr>
        <p:spPr>
          <a:xfrm>
            <a:off x="2162175" y="0"/>
            <a:ext cx="6551613" cy="1143000"/>
          </a:xfrm>
        </p:spPr>
        <p:txBody>
          <a:bodyPr/>
          <a:lstStyle/>
          <a:p>
            <a:r>
              <a:rPr lang="en-US" altLang="en-US"/>
              <a:t>Eleanors Pride 1961</a:t>
            </a:r>
          </a:p>
        </p:txBody>
      </p:sp>
      <p:sp>
        <p:nvSpPr>
          <p:cNvPr id="119811" name="Rectangle 3"/>
          <p:cNvSpPr>
            <a:spLocks noGrp="1" noChangeArrowheads="1"/>
          </p:cNvSpPr>
          <p:nvPr>
            <p:ph type="body" idx="1"/>
          </p:nvPr>
        </p:nvSpPr>
        <p:spPr>
          <a:xfrm>
            <a:off x="5410200" y="1676400"/>
            <a:ext cx="3733800" cy="4525963"/>
          </a:xfrm>
        </p:spPr>
        <p:txBody>
          <a:bodyPr/>
          <a:lstStyle/>
          <a:p>
            <a:pPr>
              <a:buFontTx/>
              <a:buNone/>
            </a:pPr>
            <a:r>
              <a:rPr lang="en-US" altLang="en-US"/>
              <a:t> </a:t>
            </a:r>
          </a:p>
        </p:txBody>
      </p:sp>
      <p:sp>
        <p:nvSpPr>
          <p:cNvPr id="119812" name="Rectangle 4"/>
          <p:cNvSpPr>
            <a:spLocks noChangeArrowheads="1"/>
          </p:cNvSpPr>
          <p:nvPr/>
        </p:nvSpPr>
        <p:spPr bwMode="auto">
          <a:xfrm>
            <a:off x="4648200" y="1219200"/>
            <a:ext cx="44958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spcAft>
                <a:spcPct val="0"/>
              </a:spcAft>
              <a:buChar char="•"/>
              <a:defRPr sz="3200">
                <a:solidFill>
                  <a:schemeClr val="tx1"/>
                </a:solidFill>
                <a:latin typeface="Arial" panose="020B0604020202020204" pitchFamily="34" charset="0"/>
                <a:cs typeface="Arial" panose="020B0604020202020204" pitchFamily="34" charset="0"/>
              </a:defRPr>
            </a:lvl1pPr>
            <a:lvl2pPr marL="742950" indent="-285750" algn="l">
              <a:spcBef>
                <a:spcPct val="20000"/>
              </a:spcBef>
              <a:spcAft>
                <a:spcPct val="0"/>
              </a:spcAft>
              <a:buChar char="–"/>
              <a:defRPr sz="2800">
                <a:solidFill>
                  <a:schemeClr val="tx1"/>
                </a:solidFill>
                <a:latin typeface="Arial" panose="020B0604020202020204" pitchFamily="34" charset="0"/>
                <a:cs typeface="Arial" panose="020B0604020202020204" pitchFamily="34" charset="0"/>
              </a:defRPr>
            </a:lvl2pPr>
            <a:lvl3pPr marL="1143000" indent="-228600" algn="l">
              <a:spcBef>
                <a:spcPct val="20000"/>
              </a:spcBef>
              <a:spcAft>
                <a:spcPct val="0"/>
              </a:spcAft>
              <a:buChar char="•"/>
              <a:defRPr sz="2400">
                <a:solidFill>
                  <a:schemeClr val="tx1"/>
                </a:solidFill>
                <a:latin typeface="Arial" panose="020B0604020202020204" pitchFamily="34" charset="0"/>
                <a:cs typeface="Arial" panose="020B0604020202020204" pitchFamily="34" charset="0"/>
              </a:defRPr>
            </a:lvl3pPr>
            <a:lvl4pPr marL="1600200" indent="-228600" algn="l">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4pPr>
            <a:lvl5pPr marL="2057400" indent="-228600" algn="l">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5pPr>
            <a:lvl6pPr marL="25146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en-US" altLang="en-US" sz="2000" b="0"/>
              <a:t>Hybridizer: E. Watkins</a:t>
            </a:r>
          </a:p>
          <a:p>
            <a:pPr>
              <a:buFontTx/>
              <a:buNone/>
            </a:pPr>
            <a:r>
              <a:rPr lang="en-US" altLang="en-US" sz="2000" b="0"/>
              <a:t>TB-M-41; R. 1952</a:t>
            </a:r>
          </a:p>
          <a:p>
            <a:pPr>
              <a:buFontTx/>
              <a:buNone/>
            </a:pPr>
            <a:r>
              <a:rPr lang="en-US" altLang="en-US" sz="2000" b="0"/>
              <a:t>The American Iris Society (AIS) is dedicated to improving the iris. The AIS encourages discussion on the merits of individual cultivars through the AIS bulletin.</a:t>
            </a:r>
          </a:p>
          <a:p>
            <a:pPr>
              <a:buFontTx/>
              <a:buNone/>
            </a:pPr>
            <a:r>
              <a:rPr lang="en-US" altLang="en-US" sz="2000" b="0"/>
              <a:t>One of the AIS most important tasks is to develop guidelines (Judges Handbook) for what constitutes a good iris form.  Yet, allow flexibility in the interpretation of form.  Medals such as the DM awards the hybridizers for improving the iris.</a:t>
            </a:r>
          </a:p>
        </p:txBody>
      </p:sp>
      <p:grpSp>
        <p:nvGrpSpPr>
          <p:cNvPr id="119819" name="Group 11"/>
          <p:cNvGrpSpPr>
            <a:grpSpLocks/>
          </p:cNvGrpSpPr>
          <p:nvPr/>
        </p:nvGrpSpPr>
        <p:grpSpPr bwMode="auto">
          <a:xfrm>
            <a:off x="0" y="0"/>
            <a:ext cx="1600200" cy="1498600"/>
            <a:chOff x="1632" y="1872"/>
            <a:chExt cx="2112" cy="1976"/>
          </a:xfrm>
        </p:grpSpPr>
        <p:grpSp>
          <p:nvGrpSpPr>
            <p:cNvPr id="119820" name="Group 12"/>
            <p:cNvGrpSpPr>
              <a:grpSpLocks/>
            </p:cNvGrpSpPr>
            <p:nvPr/>
          </p:nvGrpSpPr>
          <p:grpSpPr bwMode="auto">
            <a:xfrm>
              <a:off x="1872" y="1920"/>
              <a:ext cx="1872" cy="1824"/>
              <a:chOff x="1056" y="1824"/>
              <a:chExt cx="1872" cy="1824"/>
            </a:xfrm>
          </p:grpSpPr>
          <p:sp>
            <p:nvSpPr>
              <p:cNvPr id="119821" name="Oval 13"/>
              <p:cNvSpPr>
                <a:spLocks noChangeArrowheads="1"/>
              </p:cNvSpPr>
              <p:nvPr/>
            </p:nvSpPr>
            <p:spPr bwMode="auto">
              <a:xfrm>
                <a:off x="1104" y="1824"/>
                <a:ext cx="1824" cy="1824"/>
              </a:xfrm>
              <a:prstGeom prst="ellipse">
                <a:avLst/>
              </a:prstGeom>
              <a:gradFill rotWithShape="1">
                <a:gsLst>
                  <a:gs pos="0">
                    <a:srgbClr val="777777"/>
                  </a:gs>
                  <a:gs pos="50000">
                    <a:srgbClr val="777777">
                      <a:gamma/>
                      <a:shade val="46275"/>
                      <a:invGamma/>
                    </a:srgbClr>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9822" name="Oval 14"/>
              <p:cNvSpPr>
                <a:spLocks noChangeArrowheads="1"/>
              </p:cNvSpPr>
              <p:nvPr/>
            </p:nvSpPr>
            <p:spPr bwMode="auto">
              <a:xfrm>
                <a:off x="1056" y="1824"/>
                <a:ext cx="1824" cy="1824"/>
              </a:xfrm>
              <a:prstGeom prst="ellipse">
                <a:avLst/>
              </a:prstGeom>
              <a:gradFill rotWithShape="1">
                <a:gsLst>
                  <a:gs pos="0">
                    <a:srgbClr val="777777"/>
                  </a:gs>
                  <a:gs pos="50000">
                    <a:schemeClr val="bg1"/>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pic>
          <p:nvPicPr>
            <p:cNvPr id="119823" name="Picture 15" descr="Dykes">
              <a:hlinkClick r:id="" action="ppaction://macro?name=PullFlower"/>
            </p:cNvPr>
            <p:cNvPicPr>
              <a:picLocks noChangeAspect="1" noChangeArrowheads="1"/>
            </p:cNvPicPr>
            <p:nvPr/>
          </p:nvPicPr>
          <p:blipFill>
            <a:blip r:embed="rId3" cstate="screen">
              <a:extLst>
                <a:ext uri="{28A0092B-C50C-407E-A947-70E740481C1C}">
                  <a14:useLocalDpi xmlns:a14="http://schemas.microsoft.com/office/drawing/2010/main"/>
                </a:ext>
              </a:extLst>
            </a:blip>
            <a:srcRect l="14815" r="11111"/>
            <a:stretch>
              <a:fillRect/>
            </a:stretch>
          </p:blipFill>
          <p:spPr bwMode="auto">
            <a:xfrm>
              <a:off x="1632" y="1872"/>
              <a:ext cx="1920" cy="1976"/>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93441" dir="1391915" algn="ctr" rotWithShape="0">
                      <a:schemeClr val="tx1">
                        <a:alpha val="50000"/>
                      </a:schemeClr>
                    </a:outerShdw>
                  </a:effectLst>
                </a14:hiddenEffects>
              </a:ext>
            </a:extLst>
          </p:spPr>
        </p:pic>
      </p:grpSp>
      <p:sp>
        <p:nvSpPr>
          <p:cNvPr id="119826" name="AutoShape 18" descr="Oak">
            <a:hlinkClick r:id="rId4" action="ppaction://hlinksldjump"/>
          </p:cNvPr>
          <p:cNvSpPr>
            <a:spLocks noChangeArrowheads="1"/>
          </p:cNvSpPr>
          <p:nvPr/>
        </p:nvSpPr>
        <p:spPr bwMode="auto">
          <a:xfrm>
            <a:off x="7086600" y="6269038"/>
            <a:ext cx="2057400" cy="588962"/>
          </a:xfrm>
          <a:prstGeom prst="bevel">
            <a:avLst>
              <a:gd name="adj" fmla="val 12500"/>
            </a:avLst>
          </a:prstGeom>
          <a:blipFill dpi="0" rotWithShape="1">
            <a:blip r:embed="rId5"/>
            <a:srcRect/>
            <a:tile tx="0" ty="0" sx="100000" sy="100000" flip="none" algn="tl"/>
          </a:blip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eaLnBrk="0" hangingPunct="0">
              <a:spcAft>
                <a:spcPct val="0"/>
              </a:spcAft>
            </a:pPr>
            <a:r>
              <a:rPr lang="en-US" altLang="en-US" sz="2400" b="0">
                <a:solidFill>
                  <a:srgbClr val="663300"/>
                </a:solidFill>
                <a:latin typeface="Arial Black" panose="020B0A04020102020204" pitchFamily="34" charset="0"/>
              </a:rPr>
              <a:t>Dykes List</a:t>
            </a:r>
          </a:p>
        </p:txBody>
      </p:sp>
      <p:pic>
        <p:nvPicPr>
          <p:cNvPr id="119827" name="Picture 19" descr="1961 eleanor's-pride-gb"/>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28600" y="1600200"/>
            <a:ext cx="3587750" cy="4879975"/>
          </a:xfrm>
          <a:prstGeom prst="rect">
            <a:avLst/>
          </a:prstGeom>
          <a:noFill/>
          <a:ln w="38100">
            <a:solidFill>
              <a:srgbClr val="9966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advClick="0"/>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altLang="en-US"/>
              <a:t>American Iris Society</a:t>
            </a:r>
          </a:p>
        </p:txBody>
      </p:sp>
      <p:sp>
        <p:nvSpPr>
          <p:cNvPr id="117762" name="title"/>
          <p:cNvSpPr>
            <a:spLocks noGrp="1" noChangeArrowheads="1"/>
          </p:cNvSpPr>
          <p:nvPr>
            <p:ph type="title"/>
          </p:nvPr>
        </p:nvSpPr>
        <p:spPr>
          <a:xfrm>
            <a:off x="2162175" y="0"/>
            <a:ext cx="6981825" cy="1143000"/>
          </a:xfrm>
        </p:spPr>
        <p:txBody>
          <a:bodyPr/>
          <a:lstStyle/>
          <a:p>
            <a:r>
              <a:rPr lang="en-US" altLang="en-US"/>
              <a:t>Swan Ballet 1959 </a:t>
            </a:r>
          </a:p>
        </p:txBody>
      </p:sp>
      <p:sp>
        <p:nvSpPr>
          <p:cNvPr id="117763" name="Rectangle 3"/>
          <p:cNvSpPr>
            <a:spLocks noGrp="1" noChangeArrowheads="1"/>
          </p:cNvSpPr>
          <p:nvPr>
            <p:ph type="body" idx="1"/>
          </p:nvPr>
        </p:nvSpPr>
        <p:spPr>
          <a:xfrm>
            <a:off x="5381625" y="1662112"/>
            <a:ext cx="3733800" cy="4525963"/>
          </a:xfrm>
        </p:spPr>
        <p:txBody>
          <a:bodyPr/>
          <a:lstStyle/>
          <a:p>
            <a:pPr>
              <a:buFontTx/>
              <a:buNone/>
            </a:pPr>
            <a:r>
              <a:rPr lang="en-US" altLang="en-US"/>
              <a:t> </a:t>
            </a:r>
          </a:p>
        </p:txBody>
      </p:sp>
      <p:sp>
        <p:nvSpPr>
          <p:cNvPr id="117764" name="Rectangle 4"/>
          <p:cNvSpPr>
            <a:spLocks noChangeArrowheads="1"/>
          </p:cNvSpPr>
          <p:nvPr/>
        </p:nvSpPr>
        <p:spPr bwMode="auto">
          <a:xfrm>
            <a:off x="4572000" y="1600200"/>
            <a:ext cx="45720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spcAft>
                <a:spcPct val="0"/>
              </a:spcAft>
              <a:buChar char="•"/>
              <a:defRPr sz="3200">
                <a:solidFill>
                  <a:schemeClr val="tx1"/>
                </a:solidFill>
                <a:latin typeface="Arial" panose="020B0604020202020204" pitchFamily="34" charset="0"/>
                <a:cs typeface="Arial" panose="020B0604020202020204" pitchFamily="34" charset="0"/>
              </a:defRPr>
            </a:lvl1pPr>
            <a:lvl2pPr marL="742950" indent="-285750" algn="l">
              <a:spcBef>
                <a:spcPct val="20000"/>
              </a:spcBef>
              <a:spcAft>
                <a:spcPct val="0"/>
              </a:spcAft>
              <a:buChar char="–"/>
              <a:defRPr sz="2800">
                <a:solidFill>
                  <a:schemeClr val="tx1"/>
                </a:solidFill>
                <a:latin typeface="Arial" panose="020B0604020202020204" pitchFamily="34" charset="0"/>
                <a:cs typeface="Arial" panose="020B0604020202020204" pitchFamily="34" charset="0"/>
              </a:defRPr>
            </a:lvl2pPr>
            <a:lvl3pPr marL="1143000" indent="-228600" algn="l">
              <a:spcBef>
                <a:spcPct val="20000"/>
              </a:spcBef>
              <a:spcAft>
                <a:spcPct val="0"/>
              </a:spcAft>
              <a:buChar char="•"/>
              <a:defRPr sz="2400">
                <a:solidFill>
                  <a:schemeClr val="tx1"/>
                </a:solidFill>
                <a:latin typeface="Arial" panose="020B0604020202020204" pitchFamily="34" charset="0"/>
                <a:cs typeface="Arial" panose="020B0604020202020204" pitchFamily="34" charset="0"/>
              </a:defRPr>
            </a:lvl3pPr>
            <a:lvl4pPr marL="1600200" indent="-228600" algn="l">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4pPr>
            <a:lvl5pPr marL="2057400" indent="-228600" algn="l">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5pPr>
            <a:lvl6pPr marL="25146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en-US" altLang="en-US" sz="2000" b="0"/>
              <a:t>Hybridizer: Tell Muhlestein, Utah </a:t>
            </a:r>
          </a:p>
          <a:p>
            <a:pPr>
              <a:buFontTx/>
              <a:buNone/>
            </a:pPr>
            <a:r>
              <a:rPr lang="en-US" altLang="en-US" sz="2000" b="0"/>
              <a:t>TB-M-40; R. 1953</a:t>
            </a:r>
          </a:p>
          <a:p>
            <a:pPr>
              <a:buFontTx/>
              <a:buNone/>
            </a:pPr>
            <a:r>
              <a:rPr lang="en-US" altLang="en-US" sz="2000" b="0"/>
              <a:t>Tell Muhlestein hybridized Irises for 40 years.  He started in 1938 by placing pollen on the beards.  He eventually figured out the correct way to pollinate Irises and was considered a prolific Iris breeder. He was generous with advice and included many tidbits in his catalogues. </a:t>
            </a:r>
          </a:p>
          <a:p>
            <a:pPr>
              <a:buFontTx/>
              <a:buNone/>
            </a:pPr>
            <a:endParaRPr lang="en-US" altLang="en-US" sz="2000" b="0"/>
          </a:p>
        </p:txBody>
      </p:sp>
      <p:grpSp>
        <p:nvGrpSpPr>
          <p:cNvPr id="117771" name="Group 11"/>
          <p:cNvGrpSpPr>
            <a:grpSpLocks/>
          </p:cNvGrpSpPr>
          <p:nvPr/>
        </p:nvGrpSpPr>
        <p:grpSpPr bwMode="auto">
          <a:xfrm>
            <a:off x="0" y="0"/>
            <a:ext cx="1600200" cy="1498600"/>
            <a:chOff x="1632" y="1872"/>
            <a:chExt cx="2112" cy="1976"/>
          </a:xfrm>
        </p:grpSpPr>
        <p:grpSp>
          <p:nvGrpSpPr>
            <p:cNvPr id="117772" name="Group 12"/>
            <p:cNvGrpSpPr>
              <a:grpSpLocks/>
            </p:cNvGrpSpPr>
            <p:nvPr/>
          </p:nvGrpSpPr>
          <p:grpSpPr bwMode="auto">
            <a:xfrm>
              <a:off x="1872" y="1920"/>
              <a:ext cx="1872" cy="1824"/>
              <a:chOff x="1056" y="1824"/>
              <a:chExt cx="1872" cy="1824"/>
            </a:xfrm>
          </p:grpSpPr>
          <p:sp>
            <p:nvSpPr>
              <p:cNvPr id="117773" name="Oval 13"/>
              <p:cNvSpPr>
                <a:spLocks noChangeArrowheads="1"/>
              </p:cNvSpPr>
              <p:nvPr/>
            </p:nvSpPr>
            <p:spPr bwMode="auto">
              <a:xfrm>
                <a:off x="1104" y="1824"/>
                <a:ext cx="1824" cy="1824"/>
              </a:xfrm>
              <a:prstGeom prst="ellipse">
                <a:avLst/>
              </a:prstGeom>
              <a:gradFill rotWithShape="1">
                <a:gsLst>
                  <a:gs pos="0">
                    <a:srgbClr val="777777"/>
                  </a:gs>
                  <a:gs pos="50000">
                    <a:srgbClr val="777777">
                      <a:gamma/>
                      <a:shade val="46275"/>
                      <a:invGamma/>
                    </a:srgbClr>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7774" name="Oval 14"/>
              <p:cNvSpPr>
                <a:spLocks noChangeArrowheads="1"/>
              </p:cNvSpPr>
              <p:nvPr/>
            </p:nvSpPr>
            <p:spPr bwMode="auto">
              <a:xfrm>
                <a:off x="1056" y="1824"/>
                <a:ext cx="1824" cy="1824"/>
              </a:xfrm>
              <a:prstGeom prst="ellipse">
                <a:avLst/>
              </a:prstGeom>
              <a:gradFill rotWithShape="1">
                <a:gsLst>
                  <a:gs pos="0">
                    <a:srgbClr val="777777"/>
                  </a:gs>
                  <a:gs pos="50000">
                    <a:schemeClr val="bg1"/>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pic>
          <p:nvPicPr>
            <p:cNvPr id="117775" name="Picture 15" descr="Dykes">
              <a:hlinkClick r:id="" action="ppaction://macro?name=PullFlower"/>
            </p:cNvPr>
            <p:cNvPicPr>
              <a:picLocks noChangeAspect="1" noChangeArrowheads="1"/>
            </p:cNvPicPr>
            <p:nvPr/>
          </p:nvPicPr>
          <p:blipFill>
            <a:blip r:embed="rId3" cstate="screen">
              <a:extLst>
                <a:ext uri="{28A0092B-C50C-407E-A947-70E740481C1C}">
                  <a14:useLocalDpi xmlns:a14="http://schemas.microsoft.com/office/drawing/2010/main"/>
                </a:ext>
              </a:extLst>
            </a:blip>
            <a:srcRect l="14815" r="11111"/>
            <a:stretch>
              <a:fillRect/>
            </a:stretch>
          </p:blipFill>
          <p:spPr bwMode="auto">
            <a:xfrm>
              <a:off x="1632" y="1872"/>
              <a:ext cx="1920" cy="1976"/>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93441" dir="1391915" algn="ctr" rotWithShape="0">
                      <a:schemeClr val="tx1">
                        <a:alpha val="50000"/>
                      </a:schemeClr>
                    </a:outerShdw>
                  </a:effectLst>
                </a14:hiddenEffects>
              </a:ext>
            </a:extLst>
          </p:spPr>
        </p:pic>
      </p:grpSp>
      <p:sp>
        <p:nvSpPr>
          <p:cNvPr id="117778" name="AutoShape 18" descr="Oak">
            <a:hlinkClick r:id="rId4" action="ppaction://hlinksldjump"/>
          </p:cNvPr>
          <p:cNvSpPr>
            <a:spLocks noChangeArrowheads="1"/>
          </p:cNvSpPr>
          <p:nvPr/>
        </p:nvSpPr>
        <p:spPr bwMode="auto">
          <a:xfrm>
            <a:off x="7086600" y="6269038"/>
            <a:ext cx="2057400" cy="588962"/>
          </a:xfrm>
          <a:prstGeom prst="bevel">
            <a:avLst>
              <a:gd name="adj" fmla="val 12500"/>
            </a:avLst>
          </a:prstGeom>
          <a:blipFill dpi="0" rotWithShape="1">
            <a:blip r:embed="rId5"/>
            <a:srcRect/>
            <a:tile tx="0" ty="0" sx="100000" sy="100000" flip="none" algn="tl"/>
          </a:blip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eaLnBrk="0" hangingPunct="0">
              <a:spcAft>
                <a:spcPct val="0"/>
              </a:spcAft>
            </a:pPr>
            <a:r>
              <a:rPr lang="en-US" altLang="en-US" sz="2400" b="0">
                <a:solidFill>
                  <a:srgbClr val="663300"/>
                </a:solidFill>
                <a:latin typeface="Arial Black" panose="020B0A04020102020204" pitchFamily="34" charset="0"/>
              </a:rPr>
              <a:t>Dykes List</a:t>
            </a:r>
          </a:p>
        </p:txBody>
      </p:sp>
      <p:pic>
        <p:nvPicPr>
          <p:cNvPr id="2" name="Picture 1"/>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27734" y="2514600"/>
            <a:ext cx="4370658" cy="3735388"/>
          </a:xfrm>
          <a:prstGeom prst="rect">
            <a:avLst/>
          </a:prstGeom>
          <a:ln w="34925">
            <a:solidFill>
              <a:srgbClr val="996600"/>
            </a:solidFill>
          </a:ln>
        </p:spPr>
      </p:pic>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altLang="en-US"/>
              <a:t>American Iris Society</a:t>
            </a:r>
          </a:p>
        </p:txBody>
      </p:sp>
      <p:sp>
        <p:nvSpPr>
          <p:cNvPr id="16386" name="title"/>
          <p:cNvSpPr>
            <a:spLocks noGrp="1" noChangeArrowheads="1"/>
          </p:cNvSpPr>
          <p:nvPr>
            <p:ph type="title"/>
          </p:nvPr>
        </p:nvSpPr>
        <p:spPr>
          <a:xfrm>
            <a:off x="2124075" y="0"/>
            <a:ext cx="6985000" cy="1143000"/>
          </a:xfrm>
        </p:spPr>
        <p:txBody>
          <a:bodyPr/>
          <a:lstStyle/>
          <a:p>
            <a:r>
              <a:rPr lang="en-US" altLang="en-US"/>
              <a:t>Blue Sapphire 1958</a:t>
            </a:r>
          </a:p>
        </p:txBody>
      </p:sp>
      <p:sp>
        <p:nvSpPr>
          <p:cNvPr id="16387" name="Rectangle 3"/>
          <p:cNvSpPr>
            <a:spLocks noGrp="1" noChangeArrowheads="1"/>
          </p:cNvSpPr>
          <p:nvPr>
            <p:ph type="body" idx="1"/>
          </p:nvPr>
        </p:nvSpPr>
        <p:spPr>
          <a:xfrm>
            <a:off x="5410200" y="1676400"/>
            <a:ext cx="3733800" cy="4525963"/>
          </a:xfrm>
        </p:spPr>
        <p:txBody>
          <a:bodyPr/>
          <a:lstStyle/>
          <a:p>
            <a:pPr>
              <a:buFontTx/>
              <a:buNone/>
            </a:pPr>
            <a:r>
              <a:rPr lang="en-US" altLang="en-US"/>
              <a:t> </a:t>
            </a:r>
          </a:p>
        </p:txBody>
      </p:sp>
      <p:sp>
        <p:nvSpPr>
          <p:cNvPr id="16391" name="Rectangle 7"/>
          <p:cNvSpPr>
            <a:spLocks noChangeArrowheads="1"/>
          </p:cNvSpPr>
          <p:nvPr/>
        </p:nvSpPr>
        <p:spPr bwMode="auto">
          <a:xfrm>
            <a:off x="4572000" y="1447800"/>
            <a:ext cx="4572000" cy="505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spcAft>
                <a:spcPct val="0"/>
              </a:spcAft>
              <a:buChar char="•"/>
              <a:defRPr sz="3200">
                <a:solidFill>
                  <a:schemeClr val="tx1"/>
                </a:solidFill>
                <a:latin typeface="Arial" panose="020B0604020202020204" pitchFamily="34" charset="0"/>
                <a:cs typeface="Arial" panose="020B0604020202020204" pitchFamily="34" charset="0"/>
              </a:defRPr>
            </a:lvl1pPr>
            <a:lvl2pPr marL="742950" indent="-285750" algn="l">
              <a:spcBef>
                <a:spcPct val="20000"/>
              </a:spcBef>
              <a:spcAft>
                <a:spcPct val="0"/>
              </a:spcAft>
              <a:buChar char="–"/>
              <a:defRPr sz="2800">
                <a:solidFill>
                  <a:schemeClr val="tx1"/>
                </a:solidFill>
                <a:latin typeface="Arial" panose="020B0604020202020204" pitchFamily="34" charset="0"/>
                <a:cs typeface="Arial" panose="020B0604020202020204" pitchFamily="34" charset="0"/>
              </a:defRPr>
            </a:lvl2pPr>
            <a:lvl3pPr marL="1143000" indent="-228600" algn="l">
              <a:spcBef>
                <a:spcPct val="20000"/>
              </a:spcBef>
              <a:spcAft>
                <a:spcPct val="0"/>
              </a:spcAft>
              <a:buChar char="•"/>
              <a:defRPr sz="2400">
                <a:solidFill>
                  <a:schemeClr val="tx1"/>
                </a:solidFill>
                <a:latin typeface="Arial" panose="020B0604020202020204" pitchFamily="34" charset="0"/>
                <a:cs typeface="Arial" panose="020B0604020202020204" pitchFamily="34" charset="0"/>
              </a:defRPr>
            </a:lvl3pPr>
            <a:lvl4pPr marL="1600200" indent="-228600" algn="l">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4pPr>
            <a:lvl5pPr marL="2057400" indent="-228600" algn="l">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5pPr>
            <a:lvl6pPr marL="25146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en-US" altLang="en-US" sz="2000" b="0"/>
              <a:t>Hybridizer: B. (Gus) Schreiner, Oregon</a:t>
            </a:r>
          </a:p>
          <a:p>
            <a:pPr>
              <a:buFontTx/>
              <a:buNone/>
            </a:pPr>
            <a:r>
              <a:rPr lang="en-US" altLang="en-US" sz="2000" b="0"/>
              <a:t>TB-E-40”; R. 1953</a:t>
            </a:r>
          </a:p>
          <a:p>
            <a:pPr>
              <a:buFontTx/>
              <a:buNone/>
            </a:pPr>
            <a:r>
              <a:rPr lang="en-US" altLang="en-US" sz="2000" b="0"/>
              <a:t>This iris prestigious parentage is a cross of </a:t>
            </a:r>
            <a:r>
              <a:rPr lang="en-US" altLang="en-US" sz="2000"/>
              <a:t>Snow Flurry</a:t>
            </a:r>
            <a:r>
              <a:rPr lang="en-US" altLang="en-US" sz="2000" b="0"/>
              <a:t> X and the 1947 DM </a:t>
            </a:r>
            <a:r>
              <a:rPr lang="en-US" altLang="en-US" sz="2000"/>
              <a:t>Chivalry</a:t>
            </a:r>
            <a:r>
              <a:rPr lang="en-US" altLang="en-US" sz="2000" b="0"/>
              <a:t>. </a:t>
            </a:r>
            <a:r>
              <a:rPr lang="en-US" altLang="en-US" sz="2000"/>
              <a:t>Snow Flurry</a:t>
            </a:r>
            <a:r>
              <a:rPr lang="en-US" altLang="en-US" sz="2000" b="0"/>
              <a:t> (1939), a prolific parent, is renowned throughout the Iris world and is probably the most famous white of the last century.  Ruffles can be traced to this iris.  </a:t>
            </a:r>
            <a:r>
              <a:rPr lang="en-US" altLang="en-US" sz="2000"/>
              <a:t>Snow Flurry</a:t>
            </a:r>
            <a:r>
              <a:rPr lang="en-US" altLang="en-US" sz="2000" b="0"/>
              <a:t> was the recipient of the</a:t>
            </a:r>
            <a:r>
              <a:rPr lang="en-US" altLang="en-US" sz="2000" b="0" i="1"/>
              <a:t> first</a:t>
            </a:r>
            <a:r>
              <a:rPr lang="en-US" altLang="en-US" sz="2000" b="0"/>
              <a:t> AIS Board of Directors Award in 1974.  </a:t>
            </a:r>
            <a:br>
              <a:rPr lang="en-US" altLang="en-US" sz="2000" b="0"/>
            </a:br>
            <a:endParaRPr lang="en-US" altLang="en-US" sz="2000" b="0"/>
          </a:p>
        </p:txBody>
      </p:sp>
      <p:grpSp>
        <p:nvGrpSpPr>
          <p:cNvPr id="16398" name="Group 14"/>
          <p:cNvGrpSpPr>
            <a:grpSpLocks/>
          </p:cNvGrpSpPr>
          <p:nvPr/>
        </p:nvGrpSpPr>
        <p:grpSpPr bwMode="auto">
          <a:xfrm>
            <a:off x="0" y="0"/>
            <a:ext cx="1600200" cy="1498600"/>
            <a:chOff x="1632" y="1872"/>
            <a:chExt cx="2112" cy="1976"/>
          </a:xfrm>
        </p:grpSpPr>
        <p:grpSp>
          <p:nvGrpSpPr>
            <p:cNvPr id="16399" name="Group 15"/>
            <p:cNvGrpSpPr>
              <a:grpSpLocks/>
            </p:cNvGrpSpPr>
            <p:nvPr/>
          </p:nvGrpSpPr>
          <p:grpSpPr bwMode="auto">
            <a:xfrm>
              <a:off x="1872" y="1920"/>
              <a:ext cx="1872" cy="1824"/>
              <a:chOff x="1056" y="1824"/>
              <a:chExt cx="1872" cy="1824"/>
            </a:xfrm>
          </p:grpSpPr>
          <p:sp>
            <p:nvSpPr>
              <p:cNvPr id="16400" name="Oval 16"/>
              <p:cNvSpPr>
                <a:spLocks noChangeArrowheads="1"/>
              </p:cNvSpPr>
              <p:nvPr/>
            </p:nvSpPr>
            <p:spPr bwMode="auto">
              <a:xfrm>
                <a:off x="1104" y="1824"/>
                <a:ext cx="1824" cy="1824"/>
              </a:xfrm>
              <a:prstGeom prst="ellipse">
                <a:avLst/>
              </a:prstGeom>
              <a:gradFill rotWithShape="1">
                <a:gsLst>
                  <a:gs pos="0">
                    <a:srgbClr val="777777"/>
                  </a:gs>
                  <a:gs pos="50000">
                    <a:srgbClr val="777777">
                      <a:gamma/>
                      <a:shade val="46275"/>
                      <a:invGamma/>
                    </a:srgbClr>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6401" name="Oval 17"/>
              <p:cNvSpPr>
                <a:spLocks noChangeArrowheads="1"/>
              </p:cNvSpPr>
              <p:nvPr/>
            </p:nvSpPr>
            <p:spPr bwMode="auto">
              <a:xfrm>
                <a:off x="1056" y="1824"/>
                <a:ext cx="1824" cy="1824"/>
              </a:xfrm>
              <a:prstGeom prst="ellipse">
                <a:avLst/>
              </a:prstGeom>
              <a:gradFill rotWithShape="1">
                <a:gsLst>
                  <a:gs pos="0">
                    <a:srgbClr val="777777"/>
                  </a:gs>
                  <a:gs pos="50000">
                    <a:schemeClr val="bg1"/>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pic>
          <p:nvPicPr>
            <p:cNvPr id="16402" name="Picture 18" descr="Dykes">
              <a:hlinkClick r:id="" action="ppaction://macro?name=PullFlower"/>
            </p:cNvPr>
            <p:cNvPicPr>
              <a:picLocks noChangeAspect="1" noChangeArrowheads="1"/>
            </p:cNvPicPr>
            <p:nvPr/>
          </p:nvPicPr>
          <p:blipFill>
            <a:blip r:embed="rId3" cstate="screen">
              <a:extLst>
                <a:ext uri="{28A0092B-C50C-407E-A947-70E740481C1C}">
                  <a14:useLocalDpi xmlns:a14="http://schemas.microsoft.com/office/drawing/2010/main"/>
                </a:ext>
              </a:extLst>
            </a:blip>
            <a:srcRect l="14815" r="11111"/>
            <a:stretch>
              <a:fillRect/>
            </a:stretch>
          </p:blipFill>
          <p:spPr bwMode="auto">
            <a:xfrm>
              <a:off x="1632" y="1872"/>
              <a:ext cx="1920" cy="1976"/>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93441" dir="1391915" algn="ctr" rotWithShape="0">
                      <a:schemeClr val="tx1">
                        <a:alpha val="50000"/>
                      </a:schemeClr>
                    </a:outerShdw>
                  </a:effectLst>
                </a14:hiddenEffects>
              </a:ext>
            </a:extLst>
          </p:spPr>
        </p:pic>
      </p:grpSp>
      <p:sp>
        <p:nvSpPr>
          <p:cNvPr id="16405" name="AutoShape 21" descr="Oak">
            <a:hlinkClick r:id="rId4" action="ppaction://hlinksldjump"/>
          </p:cNvPr>
          <p:cNvSpPr>
            <a:spLocks noChangeArrowheads="1"/>
          </p:cNvSpPr>
          <p:nvPr/>
        </p:nvSpPr>
        <p:spPr bwMode="auto">
          <a:xfrm>
            <a:off x="7086600" y="6269038"/>
            <a:ext cx="2057400" cy="588962"/>
          </a:xfrm>
          <a:prstGeom prst="bevel">
            <a:avLst>
              <a:gd name="adj" fmla="val 12500"/>
            </a:avLst>
          </a:prstGeom>
          <a:blipFill dpi="0" rotWithShape="1">
            <a:blip r:embed="rId5"/>
            <a:srcRect/>
            <a:tile tx="0" ty="0" sx="100000" sy="100000" flip="none" algn="tl"/>
          </a:blip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eaLnBrk="0" hangingPunct="0">
              <a:spcAft>
                <a:spcPct val="0"/>
              </a:spcAft>
            </a:pPr>
            <a:r>
              <a:rPr lang="en-US" altLang="en-US" sz="2400" b="0">
                <a:solidFill>
                  <a:srgbClr val="663300"/>
                </a:solidFill>
                <a:latin typeface="Arial Black" panose="020B0A04020102020204" pitchFamily="34" charset="0"/>
              </a:rPr>
              <a:t>Dykes List</a:t>
            </a:r>
          </a:p>
        </p:txBody>
      </p:sp>
      <p:pic>
        <p:nvPicPr>
          <p:cNvPr id="2" name="Picture 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9600" y="1754714"/>
            <a:ext cx="3203928" cy="4798486"/>
          </a:xfrm>
          <a:prstGeom prst="rect">
            <a:avLst/>
          </a:prstGeom>
          <a:ln w="34925">
            <a:solidFill>
              <a:srgbClr val="996600"/>
            </a:solidFill>
          </a:ln>
        </p:spPr>
      </p:pic>
    </p:spTree>
  </p:cSld>
  <p:clrMapOvr>
    <a:masterClrMapping/>
  </p:clrMapOvr>
  <p:transition advClick="0"/>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altLang="en-US"/>
              <a:t>American Iris Society</a:t>
            </a:r>
          </a:p>
        </p:txBody>
      </p:sp>
      <p:sp>
        <p:nvSpPr>
          <p:cNvPr id="17410" name="title"/>
          <p:cNvSpPr>
            <a:spLocks noGrp="1" noChangeArrowheads="1"/>
          </p:cNvSpPr>
          <p:nvPr>
            <p:ph type="title"/>
          </p:nvPr>
        </p:nvSpPr>
        <p:spPr>
          <a:xfrm>
            <a:off x="2124075" y="0"/>
            <a:ext cx="6985000" cy="1143000"/>
          </a:xfrm>
        </p:spPr>
        <p:txBody>
          <a:bodyPr/>
          <a:lstStyle/>
          <a:p>
            <a:r>
              <a:rPr lang="en-US" altLang="en-US"/>
              <a:t>Violet Harmony 1957</a:t>
            </a:r>
          </a:p>
        </p:txBody>
      </p:sp>
      <p:sp>
        <p:nvSpPr>
          <p:cNvPr id="17411" name="Rectangle 3"/>
          <p:cNvSpPr>
            <a:spLocks noGrp="1" noChangeArrowheads="1"/>
          </p:cNvSpPr>
          <p:nvPr>
            <p:ph type="body" idx="1"/>
          </p:nvPr>
        </p:nvSpPr>
        <p:spPr>
          <a:xfrm>
            <a:off x="5410200" y="1676400"/>
            <a:ext cx="3733800" cy="4525963"/>
          </a:xfrm>
        </p:spPr>
        <p:txBody>
          <a:bodyPr/>
          <a:lstStyle/>
          <a:p>
            <a:pPr>
              <a:buFontTx/>
              <a:buNone/>
            </a:pPr>
            <a:r>
              <a:rPr lang="en-US" altLang="en-US"/>
              <a:t> </a:t>
            </a:r>
          </a:p>
        </p:txBody>
      </p:sp>
      <p:sp>
        <p:nvSpPr>
          <p:cNvPr id="17417" name="Rectangle 9"/>
          <p:cNvSpPr>
            <a:spLocks noChangeArrowheads="1"/>
          </p:cNvSpPr>
          <p:nvPr/>
        </p:nvSpPr>
        <p:spPr bwMode="auto">
          <a:xfrm>
            <a:off x="4800600" y="1600200"/>
            <a:ext cx="4343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spcAft>
                <a:spcPct val="0"/>
              </a:spcAft>
              <a:buChar char="•"/>
              <a:defRPr sz="3200">
                <a:solidFill>
                  <a:schemeClr val="tx1"/>
                </a:solidFill>
                <a:latin typeface="Arial" panose="020B0604020202020204" pitchFamily="34" charset="0"/>
                <a:cs typeface="Arial" panose="020B0604020202020204" pitchFamily="34" charset="0"/>
              </a:defRPr>
            </a:lvl1pPr>
            <a:lvl2pPr marL="742950" indent="-285750" algn="l">
              <a:spcBef>
                <a:spcPct val="20000"/>
              </a:spcBef>
              <a:spcAft>
                <a:spcPct val="0"/>
              </a:spcAft>
              <a:buChar char="–"/>
              <a:defRPr sz="2800">
                <a:solidFill>
                  <a:schemeClr val="tx1"/>
                </a:solidFill>
                <a:latin typeface="Arial" panose="020B0604020202020204" pitchFamily="34" charset="0"/>
                <a:cs typeface="Arial" panose="020B0604020202020204" pitchFamily="34" charset="0"/>
              </a:defRPr>
            </a:lvl2pPr>
            <a:lvl3pPr marL="1143000" indent="-228600" algn="l">
              <a:spcBef>
                <a:spcPct val="20000"/>
              </a:spcBef>
              <a:spcAft>
                <a:spcPct val="0"/>
              </a:spcAft>
              <a:buChar char="•"/>
              <a:defRPr sz="2400">
                <a:solidFill>
                  <a:schemeClr val="tx1"/>
                </a:solidFill>
                <a:latin typeface="Arial" panose="020B0604020202020204" pitchFamily="34" charset="0"/>
                <a:cs typeface="Arial" panose="020B0604020202020204" pitchFamily="34" charset="0"/>
              </a:defRPr>
            </a:lvl3pPr>
            <a:lvl4pPr marL="1600200" indent="-228600" algn="l">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4pPr>
            <a:lvl5pPr marL="2057400" indent="-228600" algn="l">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5pPr>
            <a:lvl6pPr marL="25146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en-US" altLang="en-US" sz="2000" b="0" dirty="0"/>
              <a:t>Hybridizer: Edith Lowry, Massachusetts </a:t>
            </a:r>
          </a:p>
          <a:p>
            <a:pPr>
              <a:buFontTx/>
              <a:buNone/>
            </a:pPr>
            <a:r>
              <a:rPr lang="en-US" altLang="en-US" sz="2000" b="0" dirty="0"/>
              <a:t>TB-M; R. 1948</a:t>
            </a:r>
          </a:p>
          <a:p>
            <a:pPr>
              <a:buFontTx/>
              <a:buNone/>
            </a:pPr>
            <a:r>
              <a:rPr lang="en-US" altLang="en-US" sz="2000" b="0" dirty="0"/>
              <a:t> </a:t>
            </a:r>
            <a:r>
              <a:rPr lang="en-US" altLang="en-US" sz="2000" dirty="0"/>
              <a:t>Violet Harmony</a:t>
            </a:r>
            <a:r>
              <a:rPr lang="en-US" altLang="en-US" sz="2000" b="0" dirty="0"/>
              <a:t> is another violet cross from blue-white breeding.  It parents consists of the white </a:t>
            </a:r>
            <a:r>
              <a:rPr lang="en-US" altLang="en-US" sz="2000" dirty="0"/>
              <a:t>Snow Flurry</a:t>
            </a:r>
            <a:r>
              <a:rPr lang="en-US" altLang="en-US" sz="2000" b="0" dirty="0"/>
              <a:t> and the lavender blue </a:t>
            </a:r>
            <a:r>
              <a:rPr lang="en-US" altLang="en-US" sz="2000" dirty="0"/>
              <a:t>Cloud Castle</a:t>
            </a:r>
            <a:r>
              <a:rPr lang="en-US" altLang="en-US" sz="2000" b="0" dirty="0"/>
              <a:t>. </a:t>
            </a:r>
          </a:p>
        </p:txBody>
      </p:sp>
      <p:grpSp>
        <p:nvGrpSpPr>
          <p:cNvPr id="17424" name="Group 16"/>
          <p:cNvGrpSpPr>
            <a:grpSpLocks/>
          </p:cNvGrpSpPr>
          <p:nvPr/>
        </p:nvGrpSpPr>
        <p:grpSpPr bwMode="auto">
          <a:xfrm>
            <a:off x="0" y="0"/>
            <a:ext cx="1600200" cy="1498600"/>
            <a:chOff x="1632" y="1872"/>
            <a:chExt cx="2112" cy="1976"/>
          </a:xfrm>
        </p:grpSpPr>
        <p:grpSp>
          <p:nvGrpSpPr>
            <p:cNvPr id="17425" name="Group 17"/>
            <p:cNvGrpSpPr>
              <a:grpSpLocks/>
            </p:cNvGrpSpPr>
            <p:nvPr/>
          </p:nvGrpSpPr>
          <p:grpSpPr bwMode="auto">
            <a:xfrm>
              <a:off x="1872" y="1920"/>
              <a:ext cx="1872" cy="1824"/>
              <a:chOff x="1056" y="1824"/>
              <a:chExt cx="1872" cy="1824"/>
            </a:xfrm>
          </p:grpSpPr>
          <p:sp>
            <p:nvSpPr>
              <p:cNvPr id="17426" name="Oval 18"/>
              <p:cNvSpPr>
                <a:spLocks noChangeArrowheads="1"/>
              </p:cNvSpPr>
              <p:nvPr/>
            </p:nvSpPr>
            <p:spPr bwMode="auto">
              <a:xfrm>
                <a:off x="1104" y="1824"/>
                <a:ext cx="1824" cy="1824"/>
              </a:xfrm>
              <a:prstGeom prst="ellipse">
                <a:avLst/>
              </a:prstGeom>
              <a:gradFill rotWithShape="1">
                <a:gsLst>
                  <a:gs pos="0">
                    <a:srgbClr val="777777"/>
                  </a:gs>
                  <a:gs pos="50000">
                    <a:srgbClr val="777777">
                      <a:gamma/>
                      <a:shade val="46275"/>
                      <a:invGamma/>
                    </a:srgbClr>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7427" name="Oval 19"/>
              <p:cNvSpPr>
                <a:spLocks noChangeArrowheads="1"/>
              </p:cNvSpPr>
              <p:nvPr/>
            </p:nvSpPr>
            <p:spPr bwMode="auto">
              <a:xfrm>
                <a:off x="1056" y="1824"/>
                <a:ext cx="1824" cy="1824"/>
              </a:xfrm>
              <a:prstGeom prst="ellipse">
                <a:avLst/>
              </a:prstGeom>
              <a:gradFill rotWithShape="1">
                <a:gsLst>
                  <a:gs pos="0">
                    <a:srgbClr val="777777"/>
                  </a:gs>
                  <a:gs pos="50000">
                    <a:schemeClr val="bg1"/>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pic>
          <p:nvPicPr>
            <p:cNvPr id="17428" name="Picture 20" descr="Dykes">
              <a:hlinkClick r:id="" action="ppaction://macro?name=PullFlower"/>
            </p:cNvPr>
            <p:cNvPicPr>
              <a:picLocks noChangeAspect="1" noChangeArrowheads="1"/>
            </p:cNvPicPr>
            <p:nvPr/>
          </p:nvPicPr>
          <p:blipFill>
            <a:blip r:embed="rId3" cstate="screen">
              <a:extLst>
                <a:ext uri="{28A0092B-C50C-407E-A947-70E740481C1C}">
                  <a14:useLocalDpi xmlns:a14="http://schemas.microsoft.com/office/drawing/2010/main"/>
                </a:ext>
              </a:extLst>
            </a:blip>
            <a:srcRect l="14815" r="11111"/>
            <a:stretch>
              <a:fillRect/>
            </a:stretch>
          </p:blipFill>
          <p:spPr bwMode="auto">
            <a:xfrm>
              <a:off x="1632" y="1872"/>
              <a:ext cx="1920" cy="1976"/>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93441" dir="1391915" algn="ctr" rotWithShape="0">
                      <a:schemeClr val="tx1">
                        <a:alpha val="50000"/>
                      </a:schemeClr>
                    </a:outerShdw>
                  </a:effectLst>
                </a14:hiddenEffects>
              </a:ext>
            </a:extLst>
          </p:spPr>
        </p:pic>
      </p:grpSp>
      <p:sp>
        <p:nvSpPr>
          <p:cNvPr id="17431" name="AutoShape 23" descr="Oak">
            <a:hlinkClick r:id="rId4" action="ppaction://hlinksldjump"/>
          </p:cNvPr>
          <p:cNvSpPr>
            <a:spLocks noChangeArrowheads="1"/>
          </p:cNvSpPr>
          <p:nvPr/>
        </p:nvSpPr>
        <p:spPr bwMode="auto">
          <a:xfrm>
            <a:off x="7086600" y="6269038"/>
            <a:ext cx="2057400" cy="588962"/>
          </a:xfrm>
          <a:prstGeom prst="bevel">
            <a:avLst>
              <a:gd name="adj" fmla="val 12500"/>
            </a:avLst>
          </a:prstGeom>
          <a:blipFill dpi="0" rotWithShape="1">
            <a:blip r:embed="rId5"/>
            <a:srcRect/>
            <a:tile tx="0" ty="0" sx="100000" sy="100000" flip="none" algn="tl"/>
          </a:blip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eaLnBrk="0" hangingPunct="0">
              <a:spcAft>
                <a:spcPct val="0"/>
              </a:spcAft>
            </a:pPr>
            <a:r>
              <a:rPr lang="en-US" altLang="en-US" sz="2400" b="0">
                <a:solidFill>
                  <a:srgbClr val="663300"/>
                </a:solidFill>
                <a:latin typeface="Arial Black" panose="020B0A04020102020204" pitchFamily="34" charset="0"/>
              </a:rPr>
              <a:t>Dykes List</a:t>
            </a:r>
          </a:p>
        </p:txBody>
      </p:sp>
      <p:pic>
        <p:nvPicPr>
          <p:cNvPr id="2" name="Picture 1"/>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06649" y="2070728"/>
            <a:ext cx="4246301" cy="3737305"/>
          </a:xfrm>
          <a:prstGeom prst="rect">
            <a:avLst/>
          </a:prstGeom>
          <a:ln w="34925">
            <a:solidFill>
              <a:srgbClr val="996600"/>
            </a:solidFill>
          </a:ln>
        </p:spPr>
      </p:pic>
    </p:spTree>
  </p:cSld>
  <p:clrMapOvr>
    <a:masterClrMapping/>
  </p:clrMapOvr>
  <p:transition advClick="0"/>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altLang="en-US"/>
              <a:t>American Iris Society</a:t>
            </a:r>
          </a:p>
        </p:txBody>
      </p:sp>
      <p:sp>
        <p:nvSpPr>
          <p:cNvPr id="18434" name="title"/>
          <p:cNvSpPr>
            <a:spLocks noGrp="1" noChangeArrowheads="1"/>
          </p:cNvSpPr>
          <p:nvPr>
            <p:ph type="title"/>
          </p:nvPr>
        </p:nvSpPr>
        <p:spPr>
          <a:xfrm>
            <a:off x="2124075" y="0"/>
            <a:ext cx="6985000" cy="1143000"/>
          </a:xfrm>
        </p:spPr>
        <p:txBody>
          <a:bodyPr/>
          <a:lstStyle/>
          <a:p>
            <a:r>
              <a:rPr lang="en-US" altLang="en-US"/>
              <a:t>First Violet 1956</a:t>
            </a:r>
          </a:p>
        </p:txBody>
      </p:sp>
      <p:sp>
        <p:nvSpPr>
          <p:cNvPr id="18435" name="Rectangle 3"/>
          <p:cNvSpPr>
            <a:spLocks noGrp="1" noChangeArrowheads="1"/>
          </p:cNvSpPr>
          <p:nvPr>
            <p:ph type="body" idx="1"/>
          </p:nvPr>
        </p:nvSpPr>
        <p:spPr>
          <a:xfrm>
            <a:off x="5410200" y="1676400"/>
            <a:ext cx="3733800" cy="4525963"/>
          </a:xfrm>
        </p:spPr>
        <p:txBody>
          <a:bodyPr/>
          <a:lstStyle/>
          <a:p>
            <a:pPr>
              <a:buFontTx/>
              <a:buNone/>
            </a:pPr>
            <a:r>
              <a:rPr lang="en-US" altLang="en-US"/>
              <a:t> </a:t>
            </a:r>
          </a:p>
        </p:txBody>
      </p:sp>
      <p:sp>
        <p:nvSpPr>
          <p:cNvPr id="18445" name="Rectangle 13"/>
          <p:cNvSpPr>
            <a:spLocks noChangeArrowheads="1"/>
          </p:cNvSpPr>
          <p:nvPr/>
        </p:nvSpPr>
        <p:spPr bwMode="auto">
          <a:xfrm>
            <a:off x="4724400" y="1295400"/>
            <a:ext cx="44196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spcAft>
                <a:spcPct val="0"/>
              </a:spcAft>
              <a:buChar char="•"/>
              <a:defRPr sz="3200">
                <a:solidFill>
                  <a:schemeClr val="tx1"/>
                </a:solidFill>
                <a:latin typeface="Arial" panose="020B0604020202020204" pitchFamily="34" charset="0"/>
                <a:cs typeface="Arial" panose="020B0604020202020204" pitchFamily="34" charset="0"/>
              </a:defRPr>
            </a:lvl1pPr>
            <a:lvl2pPr marL="742950" indent="-285750" algn="l">
              <a:spcBef>
                <a:spcPct val="20000"/>
              </a:spcBef>
              <a:spcAft>
                <a:spcPct val="0"/>
              </a:spcAft>
              <a:buChar char="–"/>
              <a:defRPr sz="2800">
                <a:solidFill>
                  <a:schemeClr val="tx1"/>
                </a:solidFill>
                <a:latin typeface="Arial" panose="020B0604020202020204" pitchFamily="34" charset="0"/>
                <a:cs typeface="Arial" panose="020B0604020202020204" pitchFamily="34" charset="0"/>
              </a:defRPr>
            </a:lvl2pPr>
            <a:lvl3pPr marL="1143000" indent="-228600" algn="l">
              <a:spcBef>
                <a:spcPct val="20000"/>
              </a:spcBef>
              <a:spcAft>
                <a:spcPct val="0"/>
              </a:spcAft>
              <a:buChar char="•"/>
              <a:defRPr sz="2400">
                <a:solidFill>
                  <a:schemeClr val="tx1"/>
                </a:solidFill>
                <a:latin typeface="Arial" panose="020B0604020202020204" pitchFamily="34" charset="0"/>
                <a:cs typeface="Arial" panose="020B0604020202020204" pitchFamily="34" charset="0"/>
              </a:defRPr>
            </a:lvl3pPr>
            <a:lvl4pPr marL="1600200" indent="-228600" algn="l">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4pPr>
            <a:lvl5pPr marL="2057400" indent="-228600" algn="l">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5pPr>
            <a:lvl6pPr marL="25146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en-US" altLang="en-US" sz="2000" b="0"/>
              <a:t>Hybridizer: Fred DeForest, Oregon </a:t>
            </a:r>
          </a:p>
          <a:p>
            <a:pPr>
              <a:buFontTx/>
              <a:buNone/>
            </a:pPr>
            <a:r>
              <a:rPr lang="en-US" altLang="en-US" sz="2000" b="0"/>
              <a:t>TB-M-38”; R. 1951</a:t>
            </a:r>
          </a:p>
          <a:p>
            <a:pPr>
              <a:buFontTx/>
              <a:buNone/>
            </a:pPr>
            <a:r>
              <a:rPr lang="en-US" altLang="en-US" sz="2000" b="0"/>
              <a:t>Violets and purples are “common” colors.  Hybridizers tend to focus on unknown colors or patterns and neglect the more common colors like purple.  Therefore, </a:t>
            </a:r>
            <a:r>
              <a:rPr lang="en-US" altLang="en-US" sz="2000"/>
              <a:t>First Violet</a:t>
            </a:r>
            <a:r>
              <a:rPr lang="en-US" altLang="en-US" sz="2000" b="0"/>
              <a:t> must be real special in order to win the DM.    Note that many great violets were caused by accident in breeding for blues by using whites somewhere in the background.  </a:t>
            </a:r>
            <a:r>
              <a:rPr lang="en-US" altLang="en-US" sz="2000"/>
              <a:t>First Violet</a:t>
            </a:r>
            <a:r>
              <a:rPr lang="en-US" altLang="en-US" sz="2000" b="0"/>
              <a:t> parents are the blue </a:t>
            </a:r>
            <a:r>
              <a:rPr lang="en-US" altLang="en-US" sz="2000"/>
              <a:t>Chivalry</a:t>
            </a:r>
            <a:r>
              <a:rPr lang="en-US" altLang="en-US" sz="2000" b="0"/>
              <a:t> and the white </a:t>
            </a:r>
            <a:r>
              <a:rPr lang="en-US" altLang="en-US" sz="2000"/>
              <a:t>Spanish Peaks</a:t>
            </a:r>
            <a:r>
              <a:rPr lang="en-US" altLang="en-US" sz="2000" b="0"/>
              <a:t>.</a:t>
            </a:r>
          </a:p>
        </p:txBody>
      </p:sp>
      <p:grpSp>
        <p:nvGrpSpPr>
          <p:cNvPr id="18456" name="Group 24"/>
          <p:cNvGrpSpPr>
            <a:grpSpLocks/>
          </p:cNvGrpSpPr>
          <p:nvPr/>
        </p:nvGrpSpPr>
        <p:grpSpPr bwMode="auto">
          <a:xfrm>
            <a:off x="0" y="0"/>
            <a:ext cx="1600200" cy="1498600"/>
            <a:chOff x="1632" y="1872"/>
            <a:chExt cx="2112" cy="1976"/>
          </a:xfrm>
        </p:grpSpPr>
        <p:grpSp>
          <p:nvGrpSpPr>
            <p:cNvPr id="18457" name="Group 25"/>
            <p:cNvGrpSpPr>
              <a:grpSpLocks/>
            </p:cNvGrpSpPr>
            <p:nvPr/>
          </p:nvGrpSpPr>
          <p:grpSpPr bwMode="auto">
            <a:xfrm>
              <a:off x="1872" y="1920"/>
              <a:ext cx="1872" cy="1824"/>
              <a:chOff x="1056" y="1824"/>
              <a:chExt cx="1872" cy="1824"/>
            </a:xfrm>
          </p:grpSpPr>
          <p:sp>
            <p:nvSpPr>
              <p:cNvPr id="18458" name="Oval 26"/>
              <p:cNvSpPr>
                <a:spLocks noChangeArrowheads="1"/>
              </p:cNvSpPr>
              <p:nvPr/>
            </p:nvSpPr>
            <p:spPr bwMode="auto">
              <a:xfrm>
                <a:off x="1104" y="1824"/>
                <a:ext cx="1824" cy="1824"/>
              </a:xfrm>
              <a:prstGeom prst="ellipse">
                <a:avLst/>
              </a:prstGeom>
              <a:gradFill rotWithShape="1">
                <a:gsLst>
                  <a:gs pos="0">
                    <a:srgbClr val="777777"/>
                  </a:gs>
                  <a:gs pos="50000">
                    <a:srgbClr val="777777">
                      <a:gamma/>
                      <a:shade val="46275"/>
                      <a:invGamma/>
                    </a:srgbClr>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8459" name="Oval 27"/>
              <p:cNvSpPr>
                <a:spLocks noChangeArrowheads="1"/>
              </p:cNvSpPr>
              <p:nvPr/>
            </p:nvSpPr>
            <p:spPr bwMode="auto">
              <a:xfrm>
                <a:off x="1056" y="1824"/>
                <a:ext cx="1824" cy="1824"/>
              </a:xfrm>
              <a:prstGeom prst="ellipse">
                <a:avLst/>
              </a:prstGeom>
              <a:gradFill rotWithShape="1">
                <a:gsLst>
                  <a:gs pos="0">
                    <a:srgbClr val="777777"/>
                  </a:gs>
                  <a:gs pos="50000">
                    <a:schemeClr val="bg1"/>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pic>
          <p:nvPicPr>
            <p:cNvPr id="18460" name="Picture 28" descr="Dykes">
              <a:hlinkClick r:id="" action="ppaction://macro?name=PullFlower"/>
            </p:cNvPr>
            <p:cNvPicPr>
              <a:picLocks noChangeAspect="1" noChangeArrowheads="1"/>
            </p:cNvPicPr>
            <p:nvPr/>
          </p:nvPicPr>
          <p:blipFill>
            <a:blip r:embed="rId3" cstate="screen">
              <a:extLst>
                <a:ext uri="{28A0092B-C50C-407E-A947-70E740481C1C}">
                  <a14:useLocalDpi xmlns:a14="http://schemas.microsoft.com/office/drawing/2010/main"/>
                </a:ext>
              </a:extLst>
            </a:blip>
            <a:srcRect l="14815" r="11111"/>
            <a:stretch>
              <a:fillRect/>
            </a:stretch>
          </p:blipFill>
          <p:spPr bwMode="auto">
            <a:xfrm>
              <a:off x="1632" y="1872"/>
              <a:ext cx="1920" cy="1976"/>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93441" dir="1391915" algn="ctr" rotWithShape="0">
                      <a:schemeClr val="tx1">
                        <a:alpha val="50000"/>
                      </a:schemeClr>
                    </a:outerShdw>
                  </a:effectLst>
                </a14:hiddenEffects>
              </a:ext>
            </a:extLst>
          </p:spPr>
        </p:pic>
      </p:grpSp>
      <p:sp>
        <p:nvSpPr>
          <p:cNvPr id="18463" name="AutoShape 31" descr="Oak">
            <a:hlinkClick r:id="rId4" action="ppaction://hlinksldjump"/>
          </p:cNvPr>
          <p:cNvSpPr>
            <a:spLocks noChangeArrowheads="1"/>
          </p:cNvSpPr>
          <p:nvPr/>
        </p:nvSpPr>
        <p:spPr bwMode="auto">
          <a:xfrm>
            <a:off x="7086600" y="6269038"/>
            <a:ext cx="2057400" cy="588962"/>
          </a:xfrm>
          <a:prstGeom prst="bevel">
            <a:avLst>
              <a:gd name="adj" fmla="val 12500"/>
            </a:avLst>
          </a:prstGeom>
          <a:blipFill dpi="0" rotWithShape="1">
            <a:blip r:embed="rId5"/>
            <a:srcRect/>
            <a:tile tx="0" ty="0" sx="100000" sy="100000" flip="none" algn="tl"/>
          </a:blip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eaLnBrk="0" hangingPunct="0">
              <a:spcAft>
                <a:spcPct val="0"/>
              </a:spcAft>
            </a:pPr>
            <a:r>
              <a:rPr lang="en-US" altLang="en-US" sz="2400" b="0">
                <a:solidFill>
                  <a:srgbClr val="663300"/>
                </a:solidFill>
                <a:latin typeface="Arial Black" panose="020B0A04020102020204" pitchFamily="34" charset="0"/>
              </a:rPr>
              <a:t>Dykes List</a:t>
            </a:r>
          </a:p>
        </p:txBody>
      </p:sp>
      <p:pic>
        <p:nvPicPr>
          <p:cNvPr id="18464" name="Picture 32" descr="1956 First Violet"/>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81000" y="1600200"/>
            <a:ext cx="4024313" cy="4864100"/>
          </a:xfrm>
          <a:prstGeom prst="rect">
            <a:avLst/>
          </a:prstGeom>
          <a:noFill/>
          <a:ln w="38100">
            <a:solidFill>
              <a:srgbClr val="9966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advClick="0"/>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altLang="en-US"/>
              <a:t>American Iris Society</a:t>
            </a:r>
          </a:p>
        </p:txBody>
      </p:sp>
      <p:sp>
        <p:nvSpPr>
          <p:cNvPr id="19458" name="title"/>
          <p:cNvSpPr>
            <a:spLocks noGrp="1" noChangeArrowheads="1"/>
          </p:cNvSpPr>
          <p:nvPr>
            <p:ph type="title"/>
          </p:nvPr>
        </p:nvSpPr>
        <p:spPr>
          <a:xfrm>
            <a:off x="2124075" y="0"/>
            <a:ext cx="6985000" cy="1143000"/>
          </a:xfrm>
        </p:spPr>
        <p:txBody>
          <a:bodyPr/>
          <a:lstStyle/>
          <a:p>
            <a:r>
              <a:rPr lang="en-US" altLang="en-US"/>
              <a:t>Sable Night 1955</a:t>
            </a:r>
          </a:p>
        </p:txBody>
      </p:sp>
      <p:sp>
        <p:nvSpPr>
          <p:cNvPr id="19459" name="Rectangle 3"/>
          <p:cNvSpPr>
            <a:spLocks noGrp="1" noChangeArrowheads="1"/>
          </p:cNvSpPr>
          <p:nvPr>
            <p:ph type="body" idx="1"/>
          </p:nvPr>
        </p:nvSpPr>
        <p:spPr>
          <a:xfrm>
            <a:off x="5410200" y="1676400"/>
            <a:ext cx="3733800" cy="4525963"/>
          </a:xfrm>
        </p:spPr>
        <p:txBody>
          <a:bodyPr/>
          <a:lstStyle/>
          <a:p>
            <a:pPr>
              <a:buFontTx/>
              <a:buNone/>
            </a:pPr>
            <a:r>
              <a:rPr lang="en-US" altLang="en-US"/>
              <a:t> </a:t>
            </a:r>
          </a:p>
        </p:txBody>
      </p:sp>
      <p:sp>
        <p:nvSpPr>
          <p:cNvPr id="19471" name="Rectangle 15"/>
          <p:cNvSpPr>
            <a:spLocks noChangeArrowheads="1"/>
          </p:cNvSpPr>
          <p:nvPr/>
        </p:nvSpPr>
        <p:spPr bwMode="auto">
          <a:xfrm>
            <a:off x="4800600" y="1600200"/>
            <a:ext cx="4343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spcAft>
                <a:spcPct val="0"/>
              </a:spcAft>
              <a:buChar char="•"/>
              <a:defRPr sz="3200">
                <a:solidFill>
                  <a:schemeClr val="tx1"/>
                </a:solidFill>
                <a:latin typeface="Arial" panose="020B0604020202020204" pitchFamily="34" charset="0"/>
                <a:cs typeface="Arial" panose="020B0604020202020204" pitchFamily="34" charset="0"/>
              </a:defRPr>
            </a:lvl1pPr>
            <a:lvl2pPr marL="742950" indent="-285750" algn="l">
              <a:spcBef>
                <a:spcPct val="20000"/>
              </a:spcBef>
              <a:spcAft>
                <a:spcPct val="0"/>
              </a:spcAft>
              <a:buChar char="–"/>
              <a:defRPr sz="2800">
                <a:solidFill>
                  <a:schemeClr val="tx1"/>
                </a:solidFill>
                <a:latin typeface="Arial" panose="020B0604020202020204" pitchFamily="34" charset="0"/>
                <a:cs typeface="Arial" panose="020B0604020202020204" pitchFamily="34" charset="0"/>
              </a:defRPr>
            </a:lvl2pPr>
            <a:lvl3pPr marL="1143000" indent="-228600" algn="l">
              <a:spcBef>
                <a:spcPct val="20000"/>
              </a:spcBef>
              <a:spcAft>
                <a:spcPct val="0"/>
              </a:spcAft>
              <a:buChar char="•"/>
              <a:defRPr sz="2400">
                <a:solidFill>
                  <a:schemeClr val="tx1"/>
                </a:solidFill>
                <a:latin typeface="Arial" panose="020B0604020202020204" pitchFamily="34" charset="0"/>
                <a:cs typeface="Arial" panose="020B0604020202020204" pitchFamily="34" charset="0"/>
              </a:defRPr>
            </a:lvl3pPr>
            <a:lvl4pPr marL="1600200" indent="-228600" algn="l">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4pPr>
            <a:lvl5pPr marL="2057400" indent="-228600" algn="l">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5pPr>
            <a:lvl6pPr marL="25146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105000"/>
              </a:lnSpc>
              <a:buFontTx/>
              <a:buNone/>
            </a:pPr>
            <a:r>
              <a:rPr lang="en-US" altLang="en-US" sz="2000" b="0"/>
              <a:t>Hybridizer: Paul Cook, Indiana</a:t>
            </a:r>
          </a:p>
          <a:p>
            <a:pPr>
              <a:lnSpc>
                <a:spcPct val="105000"/>
              </a:lnSpc>
              <a:buFontTx/>
              <a:buNone/>
            </a:pPr>
            <a:r>
              <a:rPr lang="en-US" altLang="en-US" sz="2000" b="0"/>
              <a:t>TB-EM-36”; R. 1950</a:t>
            </a:r>
          </a:p>
          <a:p>
            <a:pPr>
              <a:lnSpc>
                <a:spcPct val="105000"/>
              </a:lnSpc>
              <a:buFontTx/>
              <a:buNone/>
            </a:pPr>
            <a:r>
              <a:rPr lang="en-US" altLang="en-US" sz="2000" b="0"/>
              <a:t>The 40’s and 50’s saw improvements in the development of the black Iris. </a:t>
            </a:r>
            <a:r>
              <a:rPr lang="en-US" altLang="en-US" sz="2000"/>
              <a:t>Sable Night</a:t>
            </a:r>
            <a:r>
              <a:rPr lang="en-US" altLang="en-US" sz="2000" b="0"/>
              <a:t> is a famed early approach to the full black Irises of today </a:t>
            </a:r>
          </a:p>
        </p:txBody>
      </p:sp>
      <p:grpSp>
        <p:nvGrpSpPr>
          <p:cNvPr id="19477" name="Group 21"/>
          <p:cNvGrpSpPr>
            <a:grpSpLocks/>
          </p:cNvGrpSpPr>
          <p:nvPr/>
        </p:nvGrpSpPr>
        <p:grpSpPr bwMode="auto">
          <a:xfrm>
            <a:off x="0" y="0"/>
            <a:ext cx="1600200" cy="1498600"/>
            <a:chOff x="1632" y="1872"/>
            <a:chExt cx="2112" cy="1976"/>
          </a:xfrm>
        </p:grpSpPr>
        <p:grpSp>
          <p:nvGrpSpPr>
            <p:cNvPr id="19478" name="Group 22"/>
            <p:cNvGrpSpPr>
              <a:grpSpLocks/>
            </p:cNvGrpSpPr>
            <p:nvPr/>
          </p:nvGrpSpPr>
          <p:grpSpPr bwMode="auto">
            <a:xfrm>
              <a:off x="1872" y="1920"/>
              <a:ext cx="1872" cy="1824"/>
              <a:chOff x="1056" y="1824"/>
              <a:chExt cx="1872" cy="1824"/>
            </a:xfrm>
          </p:grpSpPr>
          <p:sp>
            <p:nvSpPr>
              <p:cNvPr id="19479" name="Oval 23"/>
              <p:cNvSpPr>
                <a:spLocks noChangeArrowheads="1"/>
              </p:cNvSpPr>
              <p:nvPr/>
            </p:nvSpPr>
            <p:spPr bwMode="auto">
              <a:xfrm>
                <a:off x="1104" y="1824"/>
                <a:ext cx="1824" cy="1824"/>
              </a:xfrm>
              <a:prstGeom prst="ellipse">
                <a:avLst/>
              </a:prstGeom>
              <a:gradFill rotWithShape="1">
                <a:gsLst>
                  <a:gs pos="0">
                    <a:srgbClr val="777777"/>
                  </a:gs>
                  <a:gs pos="50000">
                    <a:srgbClr val="777777">
                      <a:gamma/>
                      <a:shade val="46275"/>
                      <a:invGamma/>
                    </a:srgbClr>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9480" name="Oval 24"/>
              <p:cNvSpPr>
                <a:spLocks noChangeArrowheads="1"/>
              </p:cNvSpPr>
              <p:nvPr/>
            </p:nvSpPr>
            <p:spPr bwMode="auto">
              <a:xfrm>
                <a:off x="1056" y="1824"/>
                <a:ext cx="1824" cy="1824"/>
              </a:xfrm>
              <a:prstGeom prst="ellipse">
                <a:avLst/>
              </a:prstGeom>
              <a:gradFill rotWithShape="1">
                <a:gsLst>
                  <a:gs pos="0">
                    <a:srgbClr val="777777"/>
                  </a:gs>
                  <a:gs pos="50000">
                    <a:schemeClr val="bg1"/>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pic>
          <p:nvPicPr>
            <p:cNvPr id="19481" name="Picture 25" descr="Dykes">
              <a:hlinkClick r:id="" action="ppaction://macro?name=PullFlower"/>
            </p:cNvPr>
            <p:cNvPicPr>
              <a:picLocks noChangeAspect="1" noChangeArrowheads="1"/>
            </p:cNvPicPr>
            <p:nvPr/>
          </p:nvPicPr>
          <p:blipFill>
            <a:blip r:embed="rId3" cstate="screen">
              <a:extLst>
                <a:ext uri="{28A0092B-C50C-407E-A947-70E740481C1C}">
                  <a14:useLocalDpi xmlns:a14="http://schemas.microsoft.com/office/drawing/2010/main"/>
                </a:ext>
              </a:extLst>
            </a:blip>
            <a:srcRect l="14815" r="11111"/>
            <a:stretch>
              <a:fillRect/>
            </a:stretch>
          </p:blipFill>
          <p:spPr bwMode="auto">
            <a:xfrm>
              <a:off x="1632" y="1872"/>
              <a:ext cx="1920" cy="1976"/>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93441" dir="1391915" algn="ctr" rotWithShape="0">
                      <a:schemeClr val="tx1">
                        <a:alpha val="50000"/>
                      </a:schemeClr>
                    </a:outerShdw>
                  </a:effectLst>
                </a14:hiddenEffects>
              </a:ext>
            </a:extLst>
          </p:spPr>
        </p:pic>
      </p:grpSp>
      <p:sp>
        <p:nvSpPr>
          <p:cNvPr id="19484" name="AutoShape 28" descr="Oak">
            <a:hlinkClick r:id="rId4" action="ppaction://hlinksldjump"/>
          </p:cNvPr>
          <p:cNvSpPr>
            <a:spLocks noChangeArrowheads="1"/>
          </p:cNvSpPr>
          <p:nvPr/>
        </p:nvSpPr>
        <p:spPr bwMode="auto">
          <a:xfrm>
            <a:off x="7086600" y="6269038"/>
            <a:ext cx="2057400" cy="588962"/>
          </a:xfrm>
          <a:prstGeom prst="bevel">
            <a:avLst>
              <a:gd name="adj" fmla="val 12500"/>
            </a:avLst>
          </a:prstGeom>
          <a:blipFill dpi="0" rotWithShape="1">
            <a:blip r:embed="rId5"/>
            <a:srcRect/>
            <a:tile tx="0" ty="0" sx="100000" sy="100000" flip="none" algn="tl"/>
          </a:blip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eaLnBrk="0" hangingPunct="0">
              <a:spcAft>
                <a:spcPct val="0"/>
              </a:spcAft>
            </a:pPr>
            <a:r>
              <a:rPr lang="en-US" altLang="en-US" sz="2400" b="0">
                <a:solidFill>
                  <a:srgbClr val="663300"/>
                </a:solidFill>
                <a:latin typeface="Arial Black" panose="020B0A04020102020204" pitchFamily="34" charset="0"/>
              </a:rPr>
              <a:t>Dykes List</a:t>
            </a:r>
          </a:p>
        </p:txBody>
      </p:sp>
      <p:pic>
        <p:nvPicPr>
          <p:cNvPr id="19485" name="Picture 29" descr="1955 sable-night-mu"/>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52400" y="1816100"/>
            <a:ext cx="4495800" cy="4389438"/>
          </a:xfrm>
          <a:prstGeom prst="rect">
            <a:avLst/>
          </a:prstGeom>
          <a:noFill/>
          <a:ln w="38100">
            <a:solidFill>
              <a:srgbClr val="9966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3"/>
          <p:cNvSpPr>
            <a:spLocks noGrp="1"/>
          </p:cNvSpPr>
          <p:nvPr>
            <p:ph type="ftr" sz="quarter" idx="11"/>
          </p:nvPr>
        </p:nvSpPr>
        <p:spPr/>
        <p:txBody>
          <a:bodyPr/>
          <a:lstStyle/>
          <a:p>
            <a:r>
              <a:rPr lang="en-US" altLang="en-US"/>
              <a:t>American Iris Society</a:t>
            </a:r>
          </a:p>
        </p:txBody>
      </p:sp>
      <p:sp>
        <p:nvSpPr>
          <p:cNvPr id="99384" name="Text Box 56"/>
          <p:cNvSpPr txBox="1">
            <a:spLocks noChangeArrowheads="1"/>
          </p:cNvSpPr>
          <p:nvPr/>
        </p:nvSpPr>
        <p:spPr bwMode="auto">
          <a:xfrm>
            <a:off x="7315200" y="1630263"/>
            <a:ext cx="1828800" cy="538609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ts val="1200"/>
              </a:lnSpc>
            </a:pPr>
            <a:r>
              <a:rPr lang="en-US" altLang="en-US" sz="1600" dirty="0"/>
              <a:t>1927-1948</a:t>
            </a:r>
          </a:p>
          <a:p>
            <a:pPr>
              <a:lnSpc>
                <a:spcPts val="1200"/>
              </a:lnSpc>
            </a:pPr>
            <a:r>
              <a:rPr lang="en-US" altLang="en-US" dirty="0">
                <a:hlinkClick r:id="rId3" action="ppaction://hlinksldjump"/>
              </a:rPr>
              <a:t>Ola Kala 1948 </a:t>
            </a:r>
            <a:endParaRPr lang="en-US" altLang="en-US" dirty="0"/>
          </a:p>
          <a:p>
            <a:pPr>
              <a:lnSpc>
                <a:spcPts val="1200"/>
              </a:lnSpc>
            </a:pPr>
            <a:r>
              <a:rPr lang="en-US" altLang="en-US" dirty="0">
                <a:hlinkClick r:id="rId4" action="ppaction://hlinksldjump"/>
              </a:rPr>
              <a:t>Chivalry 1947 </a:t>
            </a:r>
            <a:endParaRPr lang="en-US" altLang="en-US" dirty="0"/>
          </a:p>
          <a:p>
            <a:pPr>
              <a:lnSpc>
                <a:spcPts val="1200"/>
              </a:lnSpc>
            </a:pPr>
            <a:r>
              <a:rPr lang="en-US" altLang="en-US" dirty="0" err="1">
                <a:hlinkClick r:id="rId5" action="ppaction://hlinksldjump"/>
              </a:rPr>
              <a:t>Elmohr</a:t>
            </a:r>
            <a:r>
              <a:rPr lang="en-US" altLang="en-US" dirty="0">
                <a:hlinkClick r:id="rId5" action="ppaction://hlinksldjump"/>
              </a:rPr>
              <a:t> 1945 </a:t>
            </a:r>
            <a:endParaRPr lang="en-US" altLang="en-US" dirty="0"/>
          </a:p>
          <a:p>
            <a:pPr>
              <a:lnSpc>
                <a:spcPts val="1200"/>
              </a:lnSpc>
            </a:pPr>
            <a:r>
              <a:rPr lang="en-US" altLang="en-US" dirty="0">
                <a:hlinkClick r:id="rId6" action="ppaction://hlinksldjump"/>
              </a:rPr>
              <a:t>Spun Gold 1944 </a:t>
            </a:r>
            <a:endParaRPr lang="en-US" altLang="en-US" dirty="0"/>
          </a:p>
          <a:p>
            <a:pPr>
              <a:lnSpc>
                <a:spcPts val="1200"/>
              </a:lnSpc>
            </a:pPr>
            <a:r>
              <a:rPr lang="en-US" altLang="en-US" dirty="0">
                <a:hlinkClick r:id="rId7" action="ppaction://hlinksldjump"/>
              </a:rPr>
              <a:t>Prairie Sunset 1943 </a:t>
            </a:r>
            <a:endParaRPr lang="en-US" altLang="en-US" dirty="0"/>
          </a:p>
          <a:p>
            <a:pPr>
              <a:lnSpc>
                <a:spcPts val="1200"/>
              </a:lnSpc>
            </a:pPr>
            <a:r>
              <a:rPr lang="en-US" altLang="en-US" dirty="0">
                <a:hlinkClick r:id="rId8" action="ppaction://hlinksldjump"/>
              </a:rPr>
              <a:t>Great Lakes 1942 </a:t>
            </a:r>
            <a:endParaRPr lang="en-US" altLang="en-US" dirty="0"/>
          </a:p>
          <a:p>
            <a:pPr>
              <a:lnSpc>
                <a:spcPts val="1200"/>
              </a:lnSpc>
            </a:pPr>
            <a:r>
              <a:rPr lang="en-US" altLang="en-US" dirty="0">
                <a:hlinkClick r:id="rId9" action="ppaction://hlinksldjump"/>
              </a:rPr>
              <a:t>The Red Douglas 1941 </a:t>
            </a:r>
            <a:endParaRPr lang="en-US" altLang="en-US" dirty="0"/>
          </a:p>
          <a:p>
            <a:pPr>
              <a:lnSpc>
                <a:spcPts val="1200"/>
              </a:lnSpc>
            </a:pPr>
            <a:r>
              <a:rPr lang="en-US" altLang="en-US" dirty="0">
                <a:hlinkClick r:id="rId10" action="ppaction://hlinksldjump"/>
              </a:rPr>
              <a:t>Wabash 1940 </a:t>
            </a:r>
            <a:endParaRPr lang="en-US" altLang="en-US" dirty="0"/>
          </a:p>
          <a:p>
            <a:pPr>
              <a:lnSpc>
                <a:spcPts val="1200"/>
              </a:lnSpc>
            </a:pPr>
            <a:r>
              <a:rPr lang="en-US" altLang="en-US" dirty="0">
                <a:hlinkClick r:id="rId11" action="ppaction://hlinksldjump"/>
              </a:rPr>
              <a:t>Rosy Wings 1939 </a:t>
            </a:r>
            <a:endParaRPr lang="en-US" altLang="en-US" dirty="0"/>
          </a:p>
          <a:p>
            <a:pPr>
              <a:lnSpc>
                <a:spcPts val="1200"/>
              </a:lnSpc>
            </a:pPr>
            <a:r>
              <a:rPr lang="en-US" altLang="en-US" dirty="0">
                <a:hlinkClick r:id="rId12" action="ppaction://hlinksldjump"/>
              </a:rPr>
              <a:t>Copper </a:t>
            </a:r>
            <a:r>
              <a:rPr lang="en-US" altLang="en-US" dirty="0" err="1">
                <a:hlinkClick r:id="rId12" action="ppaction://hlinksldjump"/>
              </a:rPr>
              <a:t>Lustre</a:t>
            </a:r>
            <a:r>
              <a:rPr lang="en-US" altLang="en-US" dirty="0">
                <a:hlinkClick r:id="rId12" action="ppaction://hlinksldjump"/>
              </a:rPr>
              <a:t> 1938 </a:t>
            </a:r>
            <a:endParaRPr lang="en-US" altLang="en-US" dirty="0"/>
          </a:p>
          <a:p>
            <a:pPr>
              <a:lnSpc>
                <a:spcPts val="1200"/>
              </a:lnSpc>
            </a:pPr>
            <a:r>
              <a:rPr lang="en-US" altLang="en-US" dirty="0">
                <a:hlinkClick r:id="rId13" action="ppaction://hlinksldjump"/>
              </a:rPr>
              <a:t>Missouri 1937 </a:t>
            </a:r>
            <a:endParaRPr lang="en-US" altLang="en-US" dirty="0"/>
          </a:p>
          <a:p>
            <a:pPr>
              <a:lnSpc>
                <a:spcPts val="1200"/>
              </a:lnSpc>
            </a:pPr>
            <a:r>
              <a:rPr lang="en-US" altLang="en-US" dirty="0">
                <a:hlinkClick r:id="rId14" action="ppaction://hlinksldjump"/>
              </a:rPr>
              <a:t>Mary Geddes 1936 </a:t>
            </a:r>
            <a:endParaRPr lang="en-US" altLang="en-US" dirty="0"/>
          </a:p>
          <a:p>
            <a:pPr>
              <a:lnSpc>
                <a:spcPts val="1200"/>
              </a:lnSpc>
            </a:pPr>
            <a:r>
              <a:rPr lang="en-US" altLang="en-US" dirty="0">
                <a:hlinkClick r:id="rId15" action="ppaction://hlinksldjump"/>
              </a:rPr>
              <a:t>Sierra Blue 1935 </a:t>
            </a:r>
            <a:endParaRPr lang="en-US" altLang="en-US" dirty="0"/>
          </a:p>
          <a:p>
            <a:pPr>
              <a:lnSpc>
                <a:spcPts val="1200"/>
              </a:lnSpc>
            </a:pPr>
            <a:r>
              <a:rPr lang="en-US" altLang="en-US" dirty="0">
                <a:hlinkClick r:id="rId16" action="ppaction://hlinksldjump"/>
              </a:rPr>
              <a:t>Coralie 1933 </a:t>
            </a:r>
            <a:endParaRPr lang="en-US" altLang="en-US" dirty="0"/>
          </a:p>
          <a:p>
            <a:pPr>
              <a:lnSpc>
                <a:spcPts val="1200"/>
              </a:lnSpc>
            </a:pPr>
            <a:r>
              <a:rPr lang="en-US" altLang="en-US" dirty="0">
                <a:hlinkClick r:id="rId17" action="ppaction://hlinksldjump"/>
              </a:rPr>
              <a:t>Rameses 1932 </a:t>
            </a:r>
            <a:endParaRPr lang="en-US" altLang="en-US" dirty="0"/>
          </a:p>
          <a:p>
            <a:pPr>
              <a:lnSpc>
                <a:spcPts val="1200"/>
              </a:lnSpc>
            </a:pPr>
            <a:r>
              <a:rPr lang="en-US" altLang="en-US" dirty="0">
                <a:hlinkClick r:id="rId18" action="ppaction://hlinksldjump"/>
              </a:rPr>
              <a:t>Dauntless 1929 </a:t>
            </a:r>
            <a:endParaRPr lang="en-US" altLang="en-US" dirty="0"/>
          </a:p>
          <a:p>
            <a:pPr>
              <a:lnSpc>
                <a:spcPts val="1200"/>
              </a:lnSpc>
            </a:pPr>
            <a:r>
              <a:rPr lang="en-US" altLang="en-US" dirty="0">
                <a:hlinkClick r:id="rId19" action="ppaction://hlinksldjump"/>
              </a:rPr>
              <a:t>San Francisco 1927 </a:t>
            </a:r>
            <a:endParaRPr lang="en-US" altLang="en-US" dirty="0"/>
          </a:p>
          <a:p>
            <a:pPr>
              <a:lnSpc>
                <a:spcPts val="1200"/>
              </a:lnSpc>
            </a:pPr>
            <a:endParaRPr lang="en-US" altLang="en-US" dirty="0"/>
          </a:p>
        </p:txBody>
      </p:sp>
      <p:sp>
        <p:nvSpPr>
          <p:cNvPr id="99385" name="Text Box 57"/>
          <p:cNvSpPr txBox="1">
            <a:spLocks noChangeArrowheads="1"/>
          </p:cNvSpPr>
          <p:nvPr/>
        </p:nvSpPr>
        <p:spPr bwMode="auto">
          <a:xfrm>
            <a:off x="5572125" y="1524000"/>
            <a:ext cx="1828800" cy="5539978"/>
          </a:xfrm>
          <a:prstGeom prst="rect">
            <a:avLst/>
          </a:prstGeom>
          <a:noFill/>
          <a:ln>
            <a:noFill/>
          </a:ln>
          <a:effectLst/>
          <a:extLst>
            <a:ext uri="{909E8E84-426E-40DD-AFC4-6F175D3DCCD1}">
              <a14:hiddenFill xmlns:a14="http://schemas.microsoft.com/office/drawing/2010/main">
                <a:solidFill>
                  <a:srgbClr val="CCFF66"/>
                </a:solidFill>
              </a14:hiddenFill>
            </a:ext>
            <a:ext uri="{91240B29-F687-4F45-9708-019B960494DF}">
              <a14:hiddenLine xmlns:a14="http://schemas.microsoft.com/office/drawing/2010/main" w="9525" algn="ctr">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ts val="1200"/>
              </a:lnSpc>
            </a:pPr>
            <a:r>
              <a:rPr lang="en-US" altLang="en-US" sz="1600" dirty="0"/>
              <a:t>1949-1966</a:t>
            </a:r>
          </a:p>
          <a:p>
            <a:pPr>
              <a:lnSpc>
                <a:spcPts val="1200"/>
              </a:lnSpc>
            </a:pPr>
            <a:r>
              <a:rPr lang="en-US" altLang="en-US" dirty="0">
                <a:hlinkClick r:id="rId20" action="ppaction://hlinksldjump"/>
              </a:rPr>
              <a:t>Rippling Waters 1966 </a:t>
            </a:r>
            <a:endParaRPr lang="en-US" altLang="en-US" dirty="0"/>
          </a:p>
          <a:p>
            <a:pPr>
              <a:lnSpc>
                <a:spcPts val="1200"/>
              </a:lnSpc>
            </a:pPr>
            <a:r>
              <a:rPr lang="en-US" altLang="en-US" dirty="0">
                <a:hlinkClick r:id="rId21" action="ppaction://hlinksldjump"/>
              </a:rPr>
              <a:t>Pacific Panorama 1965 </a:t>
            </a:r>
            <a:endParaRPr lang="en-US" altLang="en-US" dirty="0"/>
          </a:p>
          <a:p>
            <a:pPr>
              <a:lnSpc>
                <a:spcPts val="1200"/>
              </a:lnSpc>
            </a:pPr>
            <a:r>
              <a:rPr lang="en-US" altLang="en-US" dirty="0">
                <a:hlinkClick r:id="rId22" action="ppaction://hlinksldjump"/>
              </a:rPr>
              <a:t>Allegiance 1964 </a:t>
            </a:r>
            <a:endParaRPr lang="en-US" altLang="en-US" dirty="0"/>
          </a:p>
          <a:p>
            <a:pPr>
              <a:lnSpc>
                <a:spcPts val="1200"/>
              </a:lnSpc>
            </a:pPr>
            <a:r>
              <a:rPr lang="en-US" altLang="en-US" dirty="0">
                <a:hlinkClick r:id="rId23" action="ppaction://hlinksldjump"/>
              </a:rPr>
              <a:t>Amethyst Flame 1963 </a:t>
            </a:r>
            <a:endParaRPr lang="en-US" altLang="en-US" dirty="0"/>
          </a:p>
          <a:p>
            <a:pPr>
              <a:lnSpc>
                <a:spcPts val="1200"/>
              </a:lnSpc>
            </a:pPr>
            <a:r>
              <a:rPr lang="en-US" altLang="en-US" dirty="0">
                <a:hlinkClick r:id="rId24" action="ppaction://hlinksldjump"/>
              </a:rPr>
              <a:t>Whole Cloth 1962 </a:t>
            </a:r>
            <a:endParaRPr lang="en-US" altLang="en-US" dirty="0"/>
          </a:p>
          <a:p>
            <a:pPr>
              <a:lnSpc>
                <a:spcPts val="1200"/>
              </a:lnSpc>
            </a:pPr>
            <a:r>
              <a:rPr lang="en-US" altLang="en-US" dirty="0" err="1">
                <a:hlinkClick r:id="rId25" action="ppaction://hlinksldjump"/>
              </a:rPr>
              <a:t>Eleanors</a:t>
            </a:r>
            <a:r>
              <a:rPr lang="en-US" altLang="en-US" dirty="0">
                <a:hlinkClick r:id="rId25" action="ppaction://hlinksldjump"/>
              </a:rPr>
              <a:t> Pride 1961 </a:t>
            </a:r>
            <a:endParaRPr lang="en-US" altLang="en-US" dirty="0"/>
          </a:p>
          <a:p>
            <a:pPr>
              <a:lnSpc>
                <a:spcPts val="1200"/>
              </a:lnSpc>
            </a:pPr>
            <a:r>
              <a:rPr lang="en-US" altLang="en-US" dirty="0">
                <a:hlinkClick r:id="rId26" action="ppaction://hlinksldjump"/>
              </a:rPr>
              <a:t>Swan Ballet 1959 </a:t>
            </a:r>
            <a:endParaRPr lang="en-US" altLang="en-US" dirty="0"/>
          </a:p>
          <a:p>
            <a:pPr>
              <a:lnSpc>
                <a:spcPts val="1200"/>
              </a:lnSpc>
            </a:pPr>
            <a:r>
              <a:rPr lang="en-US" altLang="en-US" dirty="0">
                <a:hlinkClick r:id="rId27" action="ppaction://hlinksldjump"/>
              </a:rPr>
              <a:t>Blue Sapphire 1958 </a:t>
            </a:r>
            <a:endParaRPr lang="en-US" altLang="en-US" dirty="0"/>
          </a:p>
          <a:p>
            <a:pPr>
              <a:lnSpc>
                <a:spcPts val="1200"/>
              </a:lnSpc>
            </a:pPr>
            <a:r>
              <a:rPr lang="en-US" altLang="en-US" dirty="0">
                <a:hlinkClick r:id="rId28" action="ppaction://hlinksldjump"/>
              </a:rPr>
              <a:t>Violet Harmony 1957 </a:t>
            </a:r>
            <a:endParaRPr lang="en-US" altLang="en-US" dirty="0"/>
          </a:p>
          <a:p>
            <a:pPr>
              <a:lnSpc>
                <a:spcPts val="1200"/>
              </a:lnSpc>
            </a:pPr>
            <a:r>
              <a:rPr lang="en-US" altLang="en-US" dirty="0">
                <a:hlinkClick r:id="rId29" action="ppaction://hlinksldjump"/>
              </a:rPr>
              <a:t>First Violet 1956 </a:t>
            </a:r>
            <a:endParaRPr lang="en-US" altLang="en-US" dirty="0"/>
          </a:p>
          <a:p>
            <a:pPr>
              <a:lnSpc>
                <a:spcPts val="1200"/>
              </a:lnSpc>
            </a:pPr>
            <a:r>
              <a:rPr lang="en-US" altLang="en-US" dirty="0">
                <a:hlinkClick r:id="rId30" action="ppaction://hlinksldjump"/>
              </a:rPr>
              <a:t>Sable Night 1955 </a:t>
            </a:r>
            <a:endParaRPr lang="en-US" altLang="en-US" dirty="0"/>
          </a:p>
          <a:p>
            <a:pPr>
              <a:lnSpc>
                <a:spcPts val="1200"/>
              </a:lnSpc>
            </a:pPr>
            <a:r>
              <a:rPr lang="en-US" altLang="en-US" dirty="0">
                <a:hlinkClick r:id="rId31" action="ppaction://hlinksldjump"/>
              </a:rPr>
              <a:t>Mary Randall 1954 </a:t>
            </a:r>
            <a:endParaRPr lang="en-US" altLang="en-US" dirty="0"/>
          </a:p>
          <a:p>
            <a:pPr>
              <a:lnSpc>
                <a:spcPts val="1200"/>
              </a:lnSpc>
            </a:pPr>
            <a:r>
              <a:rPr lang="en-US" altLang="en-US" dirty="0">
                <a:hlinkClick r:id="rId32" action="ppaction://hlinksldjump"/>
              </a:rPr>
              <a:t>Truly Yours 1953 </a:t>
            </a:r>
            <a:endParaRPr lang="en-US" altLang="en-US" dirty="0"/>
          </a:p>
          <a:p>
            <a:pPr>
              <a:lnSpc>
                <a:spcPts val="1200"/>
              </a:lnSpc>
            </a:pPr>
            <a:r>
              <a:rPr lang="en-US" altLang="en-US" dirty="0">
                <a:hlinkClick r:id="rId33" action="ppaction://hlinksldjump"/>
              </a:rPr>
              <a:t>Argus Pheasant 1952 </a:t>
            </a:r>
            <a:endParaRPr lang="en-US" altLang="en-US" dirty="0"/>
          </a:p>
          <a:p>
            <a:pPr>
              <a:lnSpc>
                <a:spcPts val="1200"/>
              </a:lnSpc>
            </a:pPr>
            <a:r>
              <a:rPr lang="en-US" altLang="en-US" dirty="0">
                <a:hlinkClick r:id="rId34" action="ppaction://hlinksldjump"/>
              </a:rPr>
              <a:t>Cherie 1951 </a:t>
            </a:r>
            <a:endParaRPr lang="en-US" altLang="en-US" dirty="0"/>
          </a:p>
          <a:p>
            <a:pPr>
              <a:lnSpc>
                <a:spcPts val="1200"/>
              </a:lnSpc>
            </a:pPr>
            <a:r>
              <a:rPr lang="en-US" altLang="en-US" dirty="0">
                <a:hlinkClick r:id="rId35" action="ppaction://hlinksldjump"/>
              </a:rPr>
              <a:t>Blue Rhythm 1950 </a:t>
            </a:r>
            <a:endParaRPr lang="en-US" altLang="en-US" dirty="0"/>
          </a:p>
          <a:p>
            <a:pPr>
              <a:lnSpc>
                <a:spcPts val="1200"/>
              </a:lnSpc>
            </a:pPr>
            <a:r>
              <a:rPr lang="en-US" altLang="en-US" dirty="0">
                <a:hlinkClick r:id="rId36" action="ppaction://hlinksldjump"/>
              </a:rPr>
              <a:t>Helen McGregor 1949 </a:t>
            </a:r>
            <a:endParaRPr lang="en-US" altLang="en-US" dirty="0"/>
          </a:p>
          <a:p>
            <a:pPr>
              <a:lnSpc>
                <a:spcPts val="1200"/>
              </a:lnSpc>
            </a:pPr>
            <a:endParaRPr lang="en-US" altLang="en-US" dirty="0"/>
          </a:p>
        </p:txBody>
      </p:sp>
      <p:sp>
        <p:nvSpPr>
          <p:cNvPr id="99386" name="Text Box 58"/>
          <p:cNvSpPr txBox="1">
            <a:spLocks noChangeArrowheads="1"/>
          </p:cNvSpPr>
          <p:nvPr/>
        </p:nvSpPr>
        <p:spPr bwMode="auto">
          <a:xfrm>
            <a:off x="3657600" y="1524000"/>
            <a:ext cx="1828800" cy="5386090"/>
          </a:xfrm>
          <a:prstGeom prst="rect">
            <a:avLst/>
          </a:prstGeom>
          <a:noFill/>
          <a:ln>
            <a:noFill/>
          </a:ln>
          <a:effectLst/>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lgn="ctr">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ts val="1200"/>
              </a:lnSpc>
            </a:pPr>
            <a:r>
              <a:rPr lang="en-US" altLang="en-US" sz="1600" dirty="0"/>
              <a:t>1967-1984</a:t>
            </a:r>
          </a:p>
          <a:p>
            <a:pPr>
              <a:lnSpc>
                <a:spcPts val="1200"/>
              </a:lnSpc>
            </a:pPr>
            <a:r>
              <a:rPr lang="en-US" altLang="en-US" dirty="0">
                <a:hlinkClick r:id="rId37" action="ppaction://hlinksldjump"/>
              </a:rPr>
              <a:t>Victoria Falls 1984 </a:t>
            </a:r>
            <a:endParaRPr lang="en-US" altLang="en-US" dirty="0"/>
          </a:p>
          <a:p>
            <a:pPr>
              <a:lnSpc>
                <a:spcPts val="1200"/>
              </a:lnSpc>
            </a:pPr>
            <a:r>
              <a:rPr lang="en-US" altLang="en-US" dirty="0">
                <a:hlinkClick r:id="rId38" action="ppaction://hlinksldjump"/>
              </a:rPr>
              <a:t>Ruffled Ballet 1983 </a:t>
            </a:r>
            <a:endParaRPr lang="en-US" altLang="en-US" dirty="0"/>
          </a:p>
          <a:p>
            <a:pPr>
              <a:lnSpc>
                <a:spcPts val="1200"/>
              </a:lnSpc>
            </a:pPr>
            <a:r>
              <a:rPr lang="en-US" altLang="en-US" dirty="0">
                <a:hlinkClick r:id="rId39" action="ppaction://hlinksldjump"/>
              </a:rPr>
              <a:t>Vanity 1982 </a:t>
            </a:r>
            <a:endParaRPr lang="en-US" altLang="en-US" dirty="0"/>
          </a:p>
          <a:p>
            <a:pPr>
              <a:lnSpc>
                <a:spcPts val="1200"/>
              </a:lnSpc>
            </a:pPr>
            <a:r>
              <a:rPr lang="en-US" altLang="en-US" dirty="0">
                <a:hlinkClick r:id="rId40" action="ppaction://hlinksldjump"/>
              </a:rPr>
              <a:t>Brown Lasso 1981 </a:t>
            </a:r>
            <a:endParaRPr lang="en-US" altLang="en-US" dirty="0"/>
          </a:p>
          <a:p>
            <a:pPr>
              <a:lnSpc>
                <a:spcPts val="1200"/>
              </a:lnSpc>
            </a:pPr>
            <a:r>
              <a:rPr lang="en-US" altLang="en-US" dirty="0">
                <a:hlinkClick r:id="rId41" action="ppaction://hlinksldjump"/>
              </a:rPr>
              <a:t>Mystique 1980 </a:t>
            </a:r>
            <a:endParaRPr lang="en-US" altLang="en-US" dirty="0"/>
          </a:p>
          <a:p>
            <a:pPr>
              <a:lnSpc>
                <a:spcPts val="1200"/>
              </a:lnSpc>
            </a:pPr>
            <a:r>
              <a:rPr lang="en-US" altLang="en-US" dirty="0">
                <a:hlinkClick r:id="rId42" action="ppaction://hlinksldjump"/>
              </a:rPr>
              <a:t>Mary Frances 1979 </a:t>
            </a:r>
            <a:endParaRPr lang="en-US" altLang="en-US" dirty="0"/>
          </a:p>
          <a:p>
            <a:pPr>
              <a:lnSpc>
                <a:spcPts val="1200"/>
              </a:lnSpc>
            </a:pPr>
            <a:r>
              <a:rPr lang="en-US" altLang="en-US" dirty="0">
                <a:hlinkClick r:id="rId43" action="ppaction://hlinksldjump"/>
              </a:rPr>
              <a:t>Bride's Halo 1978</a:t>
            </a:r>
            <a:endParaRPr lang="en-US" altLang="en-US" dirty="0"/>
          </a:p>
          <a:p>
            <a:pPr>
              <a:lnSpc>
                <a:spcPts val="1200"/>
              </a:lnSpc>
            </a:pPr>
            <a:r>
              <a:rPr lang="en-US" altLang="en-US" dirty="0">
                <a:hlinkClick r:id="rId43" action="ppaction://hlinksldjump"/>
              </a:rPr>
              <a:t>Dream Lover 1977 </a:t>
            </a:r>
            <a:endParaRPr lang="en-US" altLang="en-US" dirty="0"/>
          </a:p>
          <a:p>
            <a:pPr>
              <a:lnSpc>
                <a:spcPts val="1200"/>
              </a:lnSpc>
            </a:pPr>
            <a:r>
              <a:rPr lang="en-US" altLang="en-US" dirty="0">
                <a:hlinkClick r:id="rId44" action="ppaction://hlinksldjump"/>
              </a:rPr>
              <a:t>Kilt Lilt 1976 </a:t>
            </a:r>
            <a:endParaRPr lang="en-US" altLang="en-US" dirty="0"/>
          </a:p>
          <a:p>
            <a:pPr>
              <a:lnSpc>
                <a:spcPts val="1200"/>
              </a:lnSpc>
            </a:pPr>
            <a:r>
              <a:rPr lang="en-US" altLang="en-US" dirty="0">
                <a:hlinkClick r:id="rId45" action="ppaction://hlinksldjump"/>
              </a:rPr>
              <a:t>Pink </a:t>
            </a:r>
            <a:r>
              <a:rPr lang="en-US" altLang="en-US" dirty="0" err="1">
                <a:hlinkClick r:id="rId45" action="ppaction://hlinksldjump"/>
              </a:rPr>
              <a:t>Taffeeta</a:t>
            </a:r>
            <a:r>
              <a:rPr lang="en-US" altLang="en-US" dirty="0">
                <a:hlinkClick r:id="rId45" action="ppaction://hlinksldjump"/>
              </a:rPr>
              <a:t> 1975 </a:t>
            </a:r>
            <a:endParaRPr lang="en-US" altLang="en-US" dirty="0"/>
          </a:p>
          <a:p>
            <a:pPr>
              <a:lnSpc>
                <a:spcPts val="1200"/>
              </a:lnSpc>
            </a:pPr>
            <a:r>
              <a:rPr lang="en-US" altLang="en-US" dirty="0">
                <a:hlinkClick r:id="rId46" action="ppaction://hlinksldjump"/>
              </a:rPr>
              <a:t>Shipshape 1974 </a:t>
            </a:r>
            <a:endParaRPr lang="en-US" altLang="en-US" dirty="0"/>
          </a:p>
          <a:p>
            <a:pPr>
              <a:lnSpc>
                <a:spcPts val="1200"/>
              </a:lnSpc>
            </a:pPr>
            <a:r>
              <a:rPr lang="en-US" altLang="en-US" dirty="0">
                <a:hlinkClick r:id="rId47" action="ppaction://hlinksldjump"/>
              </a:rPr>
              <a:t>New Moon 1973 </a:t>
            </a:r>
            <a:endParaRPr lang="en-US" altLang="en-US" dirty="0"/>
          </a:p>
          <a:p>
            <a:pPr>
              <a:lnSpc>
                <a:spcPts val="1200"/>
              </a:lnSpc>
            </a:pPr>
            <a:r>
              <a:rPr lang="en-US" altLang="en-US" dirty="0">
                <a:hlinkClick r:id="rId48" action="ppaction://hlinksldjump"/>
              </a:rPr>
              <a:t>Babbling Brook 1972 </a:t>
            </a:r>
            <a:endParaRPr lang="en-US" altLang="en-US" dirty="0"/>
          </a:p>
          <a:p>
            <a:pPr>
              <a:lnSpc>
                <a:spcPts val="1200"/>
              </a:lnSpc>
            </a:pPr>
            <a:r>
              <a:rPr lang="en-US" altLang="en-US" dirty="0">
                <a:hlinkClick r:id="rId49" action="ppaction://hlinksldjump"/>
              </a:rPr>
              <a:t>Debby </a:t>
            </a:r>
            <a:r>
              <a:rPr lang="en-US" altLang="en-US" dirty="0" err="1">
                <a:hlinkClick r:id="rId49" action="ppaction://hlinksldjump"/>
              </a:rPr>
              <a:t>Rairdon</a:t>
            </a:r>
            <a:r>
              <a:rPr lang="en-US" altLang="en-US" dirty="0">
                <a:hlinkClick r:id="rId49" action="ppaction://hlinksldjump"/>
              </a:rPr>
              <a:t> 1971 </a:t>
            </a:r>
            <a:endParaRPr lang="en-US" altLang="en-US" dirty="0"/>
          </a:p>
          <a:p>
            <a:pPr>
              <a:lnSpc>
                <a:spcPts val="1200"/>
              </a:lnSpc>
            </a:pPr>
            <a:r>
              <a:rPr lang="en-US" altLang="en-US" dirty="0" err="1">
                <a:hlinkClick r:id="rId50" action="ppaction://hlinksldjump"/>
              </a:rPr>
              <a:t>Skywatch</a:t>
            </a:r>
            <a:r>
              <a:rPr lang="en-US" altLang="en-US" dirty="0">
                <a:hlinkClick r:id="rId50" action="ppaction://hlinksldjump"/>
              </a:rPr>
              <a:t> 1970 </a:t>
            </a:r>
            <a:endParaRPr lang="en-US" altLang="en-US" dirty="0"/>
          </a:p>
          <a:p>
            <a:pPr>
              <a:lnSpc>
                <a:spcPts val="1200"/>
              </a:lnSpc>
            </a:pPr>
            <a:r>
              <a:rPr lang="en-US" altLang="en-US" dirty="0">
                <a:hlinkClick r:id="rId51" action="ppaction://hlinksldjump"/>
              </a:rPr>
              <a:t>Stepping Out 1968 </a:t>
            </a:r>
            <a:endParaRPr lang="en-US" altLang="en-US" dirty="0"/>
          </a:p>
          <a:p>
            <a:pPr>
              <a:lnSpc>
                <a:spcPts val="1200"/>
              </a:lnSpc>
            </a:pPr>
            <a:r>
              <a:rPr lang="en-US" altLang="en-US" dirty="0">
                <a:hlinkClick r:id="rId52" action="ppaction://hlinksldjump"/>
              </a:rPr>
              <a:t>Winter Olympics 1967 </a:t>
            </a:r>
            <a:endParaRPr lang="en-US" altLang="en-US" dirty="0"/>
          </a:p>
          <a:p>
            <a:pPr>
              <a:lnSpc>
                <a:spcPts val="1200"/>
              </a:lnSpc>
            </a:pPr>
            <a:endParaRPr lang="en-US" altLang="en-US" dirty="0"/>
          </a:p>
        </p:txBody>
      </p:sp>
      <p:sp>
        <p:nvSpPr>
          <p:cNvPr id="99387" name="Text Box 59"/>
          <p:cNvSpPr txBox="1">
            <a:spLocks noChangeArrowheads="1"/>
          </p:cNvSpPr>
          <p:nvPr/>
        </p:nvSpPr>
        <p:spPr bwMode="auto">
          <a:xfrm>
            <a:off x="101600" y="1470526"/>
            <a:ext cx="1905000" cy="538609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ts val="1200"/>
              </a:lnSpc>
            </a:pPr>
            <a:r>
              <a:rPr lang="en-US" altLang="en-US" sz="1600" dirty="0"/>
              <a:t>2004 -2021</a:t>
            </a:r>
          </a:p>
          <a:p>
            <a:pPr>
              <a:lnSpc>
                <a:spcPts val="1200"/>
              </a:lnSpc>
            </a:pPr>
            <a:r>
              <a:rPr lang="en-US" altLang="en-US" dirty="0">
                <a:hlinkClick r:id="rId53" action="ppaction://hlinksldjump"/>
              </a:rPr>
              <a:t>Daring Deception 2021</a:t>
            </a:r>
            <a:endParaRPr lang="en-US" altLang="en-US" dirty="0">
              <a:hlinkClick r:id="rId54" action="ppaction://hlinksldjump"/>
            </a:endParaRPr>
          </a:p>
          <a:p>
            <a:pPr>
              <a:lnSpc>
                <a:spcPts val="1200"/>
              </a:lnSpc>
            </a:pPr>
            <a:r>
              <a:rPr lang="en-US" altLang="en-US" dirty="0">
                <a:hlinkClick r:id="rId55" action="ppaction://hlinksldjump"/>
              </a:rPr>
              <a:t>Bottle Rocket 2019</a:t>
            </a:r>
            <a:endParaRPr lang="en-US" altLang="en-US" dirty="0">
              <a:hlinkClick r:id="rId54" action="ppaction://hlinksldjump"/>
            </a:endParaRPr>
          </a:p>
          <a:p>
            <a:pPr>
              <a:lnSpc>
                <a:spcPts val="1200"/>
              </a:lnSpc>
            </a:pPr>
            <a:r>
              <a:rPr lang="en-US" altLang="en-US" dirty="0">
                <a:hlinkClick r:id="rId56" action="ppaction://hlinksldjump"/>
              </a:rPr>
              <a:t>Haunted Heart 2018</a:t>
            </a:r>
            <a:endParaRPr lang="en-US" altLang="en-US" dirty="0">
              <a:hlinkClick r:id="rId54" action="ppaction://hlinksldjump"/>
            </a:endParaRPr>
          </a:p>
          <a:p>
            <a:pPr>
              <a:lnSpc>
                <a:spcPts val="1200"/>
              </a:lnSpc>
            </a:pPr>
            <a:r>
              <a:rPr lang="en-US" altLang="en-US" dirty="0">
                <a:hlinkClick r:id="rId54" action="ppaction://hlinksldjump"/>
              </a:rPr>
              <a:t>Montmartre 2017</a:t>
            </a:r>
            <a:endParaRPr lang="en-US" altLang="en-US" dirty="0">
              <a:hlinkClick r:id="rId57" action="ppaction://hlinksldjump"/>
            </a:endParaRPr>
          </a:p>
          <a:p>
            <a:pPr>
              <a:lnSpc>
                <a:spcPts val="1200"/>
              </a:lnSpc>
            </a:pPr>
            <a:r>
              <a:rPr lang="en-US" altLang="en-US" dirty="0">
                <a:hlinkClick r:id="rId58" action="ppaction://hlinksldjump"/>
              </a:rPr>
              <a:t>Swans In Flight 2016</a:t>
            </a:r>
            <a:endParaRPr lang="en-US" altLang="en-US" dirty="0">
              <a:hlinkClick r:id="rId57" action="ppaction://hlinksldjump"/>
            </a:endParaRPr>
          </a:p>
          <a:p>
            <a:pPr>
              <a:lnSpc>
                <a:spcPts val="1200"/>
              </a:lnSpc>
            </a:pPr>
            <a:r>
              <a:rPr lang="en-US" altLang="en-US" dirty="0">
                <a:hlinkClick r:id="rId59" action="ppaction://hlinksldjump"/>
              </a:rPr>
              <a:t>Gypsy Lord 2015</a:t>
            </a:r>
            <a:endParaRPr lang="en-US" altLang="en-US" dirty="0">
              <a:hlinkClick r:id="rId57" action="ppaction://hlinksldjump"/>
            </a:endParaRPr>
          </a:p>
          <a:p>
            <a:pPr>
              <a:lnSpc>
                <a:spcPts val="1200"/>
              </a:lnSpc>
            </a:pPr>
            <a:r>
              <a:rPr lang="en-US" altLang="en-US" dirty="0">
                <a:hlinkClick r:id="rId60" action="ppaction://hlinksldjump"/>
              </a:rPr>
              <a:t>Dividing Line 2014</a:t>
            </a:r>
            <a:endParaRPr lang="en-US" altLang="en-US" dirty="0">
              <a:hlinkClick r:id="rId57" action="ppaction://hlinksldjump"/>
            </a:endParaRPr>
          </a:p>
          <a:p>
            <a:pPr>
              <a:lnSpc>
                <a:spcPts val="1200"/>
              </a:lnSpc>
            </a:pPr>
            <a:r>
              <a:rPr lang="en-US" altLang="en-US" dirty="0">
                <a:hlinkClick r:id="rId61" action="ppaction://hlinksldjump"/>
              </a:rPr>
              <a:t>That’ All Folks 2013</a:t>
            </a:r>
            <a:endParaRPr lang="en-US" altLang="en-US" dirty="0">
              <a:hlinkClick r:id="rId57" action="ppaction://hlinksldjump"/>
            </a:endParaRPr>
          </a:p>
          <a:p>
            <a:pPr>
              <a:lnSpc>
                <a:spcPts val="1200"/>
              </a:lnSpc>
            </a:pPr>
            <a:r>
              <a:rPr lang="en-US" altLang="en-US" dirty="0">
                <a:hlinkClick r:id="rId62" action="ppaction://hlinksldjump"/>
              </a:rPr>
              <a:t>Florentine Silk 2012</a:t>
            </a:r>
            <a:endParaRPr lang="en-US" altLang="en-US" dirty="0">
              <a:hlinkClick r:id="rId57" action="ppaction://hlinksldjump"/>
            </a:endParaRPr>
          </a:p>
          <a:p>
            <a:pPr>
              <a:lnSpc>
                <a:spcPts val="1200"/>
              </a:lnSpc>
            </a:pPr>
            <a:r>
              <a:rPr lang="en-US" altLang="en-US" dirty="0">
                <a:hlinkClick r:id="rId63" action="ppaction://hlinksldjump"/>
              </a:rPr>
              <a:t>Drama Queen 2011</a:t>
            </a:r>
            <a:endParaRPr lang="en-US" altLang="en-US" dirty="0">
              <a:hlinkClick r:id="rId57" action="ppaction://hlinksldjump"/>
            </a:endParaRPr>
          </a:p>
          <a:p>
            <a:pPr>
              <a:lnSpc>
                <a:spcPts val="1200"/>
              </a:lnSpc>
            </a:pPr>
            <a:r>
              <a:rPr lang="en-US" altLang="en-US" dirty="0">
                <a:hlinkClick r:id="rId64" action="ppaction://hlinksldjump"/>
              </a:rPr>
              <a:t>Paul Black 2010</a:t>
            </a:r>
            <a:endParaRPr lang="en-US" altLang="en-US" dirty="0">
              <a:hlinkClick r:id="rId57" action="ppaction://hlinksldjump"/>
            </a:endParaRPr>
          </a:p>
          <a:p>
            <a:pPr>
              <a:lnSpc>
                <a:spcPts val="1200"/>
              </a:lnSpc>
            </a:pPr>
            <a:r>
              <a:rPr lang="en-US" altLang="en-US" dirty="0">
                <a:hlinkClick r:id="rId65" action="ppaction://hlinksldjump"/>
              </a:rPr>
              <a:t>Golden Panther 2009</a:t>
            </a:r>
            <a:endParaRPr lang="en-US" altLang="en-US" dirty="0">
              <a:hlinkClick r:id="rId57" action="ppaction://hlinksldjump"/>
            </a:endParaRPr>
          </a:p>
          <a:p>
            <a:pPr>
              <a:lnSpc>
                <a:spcPts val="1200"/>
              </a:lnSpc>
            </a:pPr>
            <a:r>
              <a:rPr lang="en-US" altLang="en-US" dirty="0">
                <a:hlinkClick r:id="rId57" action="ppaction://hlinksldjump"/>
              </a:rPr>
              <a:t>Starwoman 2008</a:t>
            </a:r>
          </a:p>
          <a:p>
            <a:pPr>
              <a:lnSpc>
                <a:spcPts val="1200"/>
              </a:lnSpc>
            </a:pPr>
            <a:r>
              <a:rPr lang="en-US" altLang="en-US" dirty="0">
                <a:hlinkClick r:id="rId66" action="ppaction://hlinksldjump"/>
              </a:rPr>
              <a:t>Queens Circle 2007 </a:t>
            </a:r>
            <a:endParaRPr lang="en-US" altLang="en-US" dirty="0"/>
          </a:p>
          <a:p>
            <a:pPr>
              <a:lnSpc>
                <a:spcPts val="1200"/>
              </a:lnSpc>
            </a:pPr>
            <a:r>
              <a:rPr lang="en-US" altLang="en-US" dirty="0">
                <a:hlinkClick r:id="rId67" action="ppaction://hlinksldjump"/>
              </a:rPr>
              <a:t>Sea Power 2006 </a:t>
            </a:r>
            <a:endParaRPr lang="en-US" altLang="en-US" dirty="0"/>
          </a:p>
          <a:p>
            <a:pPr>
              <a:lnSpc>
                <a:spcPts val="1200"/>
              </a:lnSpc>
            </a:pPr>
            <a:r>
              <a:rPr lang="en-US" altLang="en-US" dirty="0" err="1">
                <a:hlinkClick r:id="rId68" action="ppaction://hlinksldjump"/>
              </a:rPr>
              <a:t>Splashacata</a:t>
            </a:r>
            <a:r>
              <a:rPr lang="en-US" altLang="en-US" dirty="0">
                <a:hlinkClick r:id="rId68" action="ppaction://hlinksldjump"/>
              </a:rPr>
              <a:t> 2005 </a:t>
            </a:r>
            <a:endParaRPr lang="en-US" altLang="en-US" dirty="0"/>
          </a:p>
          <a:p>
            <a:pPr>
              <a:lnSpc>
                <a:spcPts val="1200"/>
              </a:lnSpc>
            </a:pPr>
            <a:r>
              <a:rPr lang="en-US" altLang="en-US" dirty="0">
                <a:hlinkClick r:id="rId69" action="ppaction://hlinksldjump"/>
              </a:rPr>
              <a:t>Crowned Heads 2004 </a:t>
            </a:r>
            <a:endParaRPr lang="en-US" altLang="en-US" dirty="0"/>
          </a:p>
          <a:p>
            <a:pPr>
              <a:lnSpc>
                <a:spcPts val="1200"/>
              </a:lnSpc>
            </a:pPr>
            <a:endParaRPr lang="en-US" altLang="en-US" dirty="0"/>
          </a:p>
        </p:txBody>
      </p:sp>
      <p:sp>
        <p:nvSpPr>
          <p:cNvPr id="99388" name="Text Box 60"/>
          <p:cNvSpPr txBox="1">
            <a:spLocks noChangeArrowheads="1"/>
          </p:cNvSpPr>
          <p:nvPr/>
        </p:nvSpPr>
        <p:spPr bwMode="auto">
          <a:xfrm>
            <a:off x="1856342" y="1381271"/>
            <a:ext cx="1828800" cy="556460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lgn="ctr">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ts val="1200"/>
              </a:lnSpc>
            </a:pPr>
            <a:r>
              <a:rPr lang="en-US" altLang="en-US" sz="1600" dirty="0"/>
              <a:t>1985-2003</a:t>
            </a:r>
          </a:p>
          <a:p>
            <a:pPr>
              <a:lnSpc>
                <a:spcPts val="1200"/>
              </a:lnSpc>
            </a:pPr>
            <a:r>
              <a:rPr lang="en-US" altLang="en-US" dirty="0">
                <a:hlinkClick r:id="rId70" action="ppaction://hlinksldjump"/>
              </a:rPr>
              <a:t>Celebration Song 2003 </a:t>
            </a:r>
            <a:endParaRPr lang="en-US" altLang="en-US" dirty="0"/>
          </a:p>
          <a:p>
            <a:pPr>
              <a:lnSpc>
                <a:spcPts val="1200"/>
              </a:lnSpc>
            </a:pPr>
            <a:r>
              <a:rPr lang="en-US" altLang="en-US" dirty="0">
                <a:hlinkClick r:id="rId71" action="ppaction://hlinksldjump"/>
              </a:rPr>
              <a:t>Mesmerizer 2002 </a:t>
            </a:r>
            <a:endParaRPr lang="en-US" altLang="en-US" dirty="0"/>
          </a:p>
          <a:p>
            <a:pPr>
              <a:lnSpc>
                <a:spcPts val="1200"/>
              </a:lnSpc>
            </a:pPr>
            <a:r>
              <a:rPr lang="en-US" altLang="en-US" dirty="0">
                <a:hlinkClick r:id="rId72" action="ppaction://hlinksldjump"/>
              </a:rPr>
              <a:t>Yaquina Blue 2001 </a:t>
            </a:r>
            <a:endParaRPr lang="en-US" altLang="en-US" dirty="0"/>
          </a:p>
          <a:p>
            <a:pPr>
              <a:lnSpc>
                <a:spcPts val="1200"/>
              </a:lnSpc>
            </a:pPr>
            <a:r>
              <a:rPr lang="en-US" altLang="en-US" dirty="0">
                <a:hlinkClick r:id="rId73" action="ppaction://hlinksldjump"/>
              </a:rPr>
              <a:t>Stairway to Heaven 2000 </a:t>
            </a:r>
            <a:endParaRPr lang="en-US" altLang="en-US" dirty="0"/>
          </a:p>
          <a:p>
            <a:pPr>
              <a:lnSpc>
                <a:spcPts val="1200"/>
              </a:lnSpc>
            </a:pPr>
            <a:r>
              <a:rPr lang="en-US" altLang="en-US" dirty="0">
                <a:hlinkClick r:id="rId74" action="ppaction://hlinksldjump"/>
              </a:rPr>
              <a:t>Hello Darkness 1999 </a:t>
            </a:r>
            <a:endParaRPr lang="en-US" altLang="en-US" dirty="0"/>
          </a:p>
          <a:p>
            <a:pPr>
              <a:lnSpc>
                <a:spcPts val="1200"/>
              </a:lnSpc>
            </a:pPr>
            <a:r>
              <a:rPr lang="en-US" altLang="en-US" dirty="0">
                <a:hlinkClick r:id="rId75" action="ppaction://hlinksldjump"/>
              </a:rPr>
              <a:t>Conjuration 1998 </a:t>
            </a:r>
            <a:endParaRPr lang="en-US" altLang="en-US" dirty="0"/>
          </a:p>
          <a:p>
            <a:pPr>
              <a:lnSpc>
                <a:spcPts val="1200"/>
              </a:lnSpc>
            </a:pPr>
            <a:r>
              <a:rPr lang="en-US" altLang="en-US" dirty="0" err="1">
                <a:hlinkClick r:id="rId76" action="ppaction://hlinksldjump"/>
              </a:rPr>
              <a:t>Thornbird</a:t>
            </a:r>
            <a:r>
              <a:rPr lang="en-US" altLang="en-US" dirty="0">
                <a:hlinkClick r:id="rId76" action="ppaction://hlinksldjump"/>
              </a:rPr>
              <a:t> 1997 </a:t>
            </a:r>
            <a:endParaRPr lang="en-US" altLang="en-US" dirty="0"/>
          </a:p>
          <a:p>
            <a:pPr>
              <a:lnSpc>
                <a:spcPts val="1200"/>
              </a:lnSpc>
            </a:pPr>
            <a:r>
              <a:rPr lang="en-US" altLang="en-US" dirty="0">
                <a:hlinkClick r:id="rId77" action="ppaction://hlinksldjump"/>
              </a:rPr>
              <a:t>Before the Storm 1996 </a:t>
            </a:r>
            <a:endParaRPr lang="en-US" altLang="en-US" dirty="0"/>
          </a:p>
          <a:p>
            <a:pPr>
              <a:lnSpc>
                <a:spcPts val="1200"/>
              </a:lnSpc>
            </a:pPr>
            <a:r>
              <a:rPr lang="en-US" altLang="en-US" dirty="0">
                <a:hlinkClick r:id="rId78" action="ppaction://hlinksldjump"/>
              </a:rPr>
              <a:t>Honky </a:t>
            </a:r>
            <a:r>
              <a:rPr lang="en-US" altLang="en-US" dirty="0" err="1">
                <a:hlinkClick r:id="rId78" action="ppaction://hlinksldjump"/>
              </a:rPr>
              <a:t>Tonk</a:t>
            </a:r>
            <a:r>
              <a:rPr lang="en-US" altLang="en-US" dirty="0">
                <a:hlinkClick r:id="rId78" action="ppaction://hlinksldjump"/>
              </a:rPr>
              <a:t> Blues 1995 </a:t>
            </a:r>
            <a:endParaRPr lang="en-US" altLang="en-US" dirty="0"/>
          </a:p>
          <a:p>
            <a:pPr>
              <a:lnSpc>
                <a:spcPts val="1200"/>
              </a:lnSpc>
            </a:pPr>
            <a:r>
              <a:rPr lang="en-US" altLang="en-US" dirty="0">
                <a:hlinkClick r:id="rId79" action="ppaction://hlinksldjump"/>
              </a:rPr>
              <a:t>Silverado 1994 </a:t>
            </a:r>
            <a:endParaRPr lang="en-US" altLang="en-US" dirty="0"/>
          </a:p>
          <a:p>
            <a:pPr>
              <a:lnSpc>
                <a:spcPts val="1200"/>
              </a:lnSpc>
            </a:pPr>
            <a:r>
              <a:rPr lang="en-US" altLang="en-US" dirty="0">
                <a:hlinkClick r:id="rId80" action="ppaction://hlinksldjump"/>
              </a:rPr>
              <a:t>Edith Wolford 1993 </a:t>
            </a:r>
            <a:endParaRPr lang="en-US" altLang="en-US" dirty="0"/>
          </a:p>
          <a:p>
            <a:pPr>
              <a:lnSpc>
                <a:spcPts val="1200"/>
              </a:lnSpc>
            </a:pPr>
            <a:r>
              <a:rPr lang="en-US" altLang="en-US" dirty="0">
                <a:hlinkClick r:id="rId81" action="ppaction://hlinksldjump"/>
              </a:rPr>
              <a:t>Dusky Challenger 1992 </a:t>
            </a:r>
            <a:endParaRPr lang="en-US" altLang="en-US" dirty="0"/>
          </a:p>
          <a:p>
            <a:pPr>
              <a:lnSpc>
                <a:spcPts val="1200"/>
              </a:lnSpc>
            </a:pPr>
            <a:r>
              <a:rPr lang="en-US" altLang="en-US" dirty="0">
                <a:hlinkClick r:id="rId82" action="ppaction://hlinksldjump"/>
              </a:rPr>
              <a:t>Everything Plus 1991 </a:t>
            </a:r>
            <a:endParaRPr lang="en-US" altLang="en-US" dirty="0"/>
          </a:p>
          <a:p>
            <a:pPr>
              <a:lnSpc>
                <a:spcPts val="1200"/>
              </a:lnSpc>
            </a:pPr>
            <a:r>
              <a:rPr lang="en-US" altLang="en-US" dirty="0">
                <a:hlinkClick r:id="rId83" action="ppaction://hlinksldjump"/>
              </a:rPr>
              <a:t>Jesse's Song 1990 </a:t>
            </a:r>
            <a:endParaRPr lang="en-US" altLang="en-US" dirty="0"/>
          </a:p>
          <a:p>
            <a:pPr>
              <a:lnSpc>
                <a:spcPts val="1200"/>
              </a:lnSpc>
            </a:pPr>
            <a:r>
              <a:rPr lang="en-US" altLang="en-US" dirty="0">
                <a:hlinkClick r:id="rId84" action="ppaction://hlinksldjump"/>
              </a:rPr>
              <a:t>Titan's Glory 1988 </a:t>
            </a:r>
            <a:endParaRPr lang="en-US" altLang="en-US" dirty="0"/>
          </a:p>
          <a:p>
            <a:pPr>
              <a:lnSpc>
                <a:spcPts val="1200"/>
              </a:lnSpc>
            </a:pPr>
            <a:r>
              <a:rPr lang="en-US" altLang="en-US" dirty="0">
                <a:hlinkClick r:id="rId85" action="ppaction://hlinksldjump"/>
              </a:rPr>
              <a:t>Song of Norway 1986 </a:t>
            </a:r>
            <a:endParaRPr lang="en-US" altLang="en-US" dirty="0"/>
          </a:p>
          <a:p>
            <a:pPr>
              <a:lnSpc>
                <a:spcPts val="1200"/>
              </a:lnSpc>
            </a:pPr>
            <a:r>
              <a:rPr lang="en-US" altLang="en-US" dirty="0">
                <a:hlinkClick r:id="rId86" action="ppaction://hlinksldjump"/>
              </a:rPr>
              <a:t>Beverly Sills 1985 </a:t>
            </a:r>
            <a:endParaRPr lang="en-US" altLang="en-US" dirty="0"/>
          </a:p>
        </p:txBody>
      </p:sp>
      <p:grpSp>
        <p:nvGrpSpPr>
          <p:cNvPr id="99425" name="Group 97"/>
          <p:cNvGrpSpPr>
            <a:grpSpLocks/>
          </p:cNvGrpSpPr>
          <p:nvPr/>
        </p:nvGrpSpPr>
        <p:grpSpPr bwMode="auto">
          <a:xfrm>
            <a:off x="0" y="0"/>
            <a:ext cx="1600200" cy="1498600"/>
            <a:chOff x="1632" y="1872"/>
            <a:chExt cx="2112" cy="1976"/>
          </a:xfrm>
        </p:grpSpPr>
        <p:grpSp>
          <p:nvGrpSpPr>
            <p:cNvPr id="99426" name="Group 98"/>
            <p:cNvGrpSpPr>
              <a:grpSpLocks/>
            </p:cNvGrpSpPr>
            <p:nvPr/>
          </p:nvGrpSpPr>
          <p:grpSpPr bwMode="auto">
            <a:xfrm>
              <a:off x="1872" y="1920"/>
              <a:ext cx="1872" cy="1824"/>
              <a:chOff x="1056" y="1824"/>
              <a:chExt cx="1872" cy="1824"/>
            </a:xfrm>
          </p:grpSpPr>
          <p:sp>
            <p:nvSpPr>
              <p:cNvPr id="99427" name="Oval 99"/>
              <p:cNvSpPr>
                <a:spLocks noChangeArrowheads="1"/>
              </p:cNvSpPr>
              <p:nvPr/>
            </p:nvSpPr>
            <p:spPr bwMode="auto">
              <a:xfrm>
                <a:off x="1104" y="1824"/>
                <a:ext cx="1824" cy="1824"/>
              </a:xfrm>
              <a:prstGeom prst="ellipse">
                <a:avLst/>
              </a:prstGeom>
              <a:gradFill rotWithShape="1">
                <a:gsLst>
                  <a:gs pos="0">
                    <a:srgbClr val="777777"/>
                  </a:gs>
                  <a:gs pos="50000">
                    <a:srgbClr val="777777">
                      <a:gamma/>
                      <a:shade val="46275"/>
                      <a:invGamma/>
                    </a:srgbClr>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99428" name="Oval 100"/>
              <p:cNvSpPr>
                <a:spLocks noChangeArrowheads="1"/>
              </p:cNvSpPr>
              <p:nvPr/>
            </p:nvSpPr>
            <p:spPr bwMode="auto">
              <a:xfrm>
                <a:off x="1056" y="1824"/>
                <a:ext cx="1824" cy="1824"/>
              </a:xfrm>
              <a:prstGeom prst="ellipse">
                <a:avLst/>
              </a:prstGeom>
              <a:gradFill rotWithShape="1">
                <a:gsLst>
                  <a:gs pos="0">
                    <a:srgbClr val="777777"/>
                  </a:gs>
                  <a:gs pos="50000">
                    <a:schemeClr val="bg1"/>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pic>
          <p:nvPicPr>
            <p:cNvPr id="99429" name="Picture 101" descr="Dykes">
              <a:hlinkClick r:id="" action="ppaction://macro?name=PullFlower"/>
            </p:cNvPr>
            <p:cNvPicPr>
              <a:picLocks noChangeAspect="1" noChangeArrowheads="1"/>
            </p:cNvPicPr>
            <p:nvPr/>
          </p:nvPicPr>
          <p:blipFill>
            <a:blip r:embed="rId87" cstate="screen">
              <a:extLst>
                <a:ext uri="{28A0092B-C50C-407E-A947-70E740481C1C}">
                  <a14:useLocalDpi xmlns:a14="http://schemas.microsoft.com/office/drawing/2010/main"/>
                </a:ext>
              </a:extLst>
            </a:blip>
            <a:srcRect l="14815" r="11111"/>
            <a:stretch>
              <a:fillRect/>
            </a:stretch>
          </p:blipFill>
          <p:spPr bwMode="auto">
            <a:xfrm>
              <a:off x="1632" y="1872"/>
              <a:ext cx="1920" cy="1976"/>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93441" dir="1391915" algn="ctr" rotWithShape="0">
                      <a:schemeClr val="tx1">
                        <a:alpha val="50000"/>
                      </a:schemeClr>
                    </a:outerShdw>
                  </a:effectLst>
                </a14:hiddenEffects>
              </a:ext>
            </a:extLst>
          </p:spPr>
        </p:pic>
      </p:grpSp>
      <p:sp>
        <p:nvSpPr>
          <p:cNvPr id="17" name="Rectangle 2">
            <a:extLst>
              <a:ext uri="{FF2B5EF4-FFF2-40B4-BE49-F238E27FC236}">
                <a16:creationId xmlns:a16="http://schemas.microsoft.com/office/drawing/2014/main" id="{5CD08F6B-6B36-4D93-A85F-E218F253B930}"/>
              </a:ext>
            </a:extLst>
          </p:cNvPr>
          <p:cNvSpPr>
            <a:spLocks noGrp="1" noChangeArrowheads="1"/>
          </p:cNvSpPr>
          <p:nvPr>
            <p:ph type="title"/>
          </p:nvPr>
        </p:nvSpPr>
        <p:spPr>
          <a:xfrm>
            <a:off x="1371600" y="36403"/>
            <a:ext cx="7696200" cy="1143000"/>
          </a:xfrm>
        </p:spPr>
        <p:txBody>
          <a:bodyPr/>
          <a:lstStyle/>
          <a:p>
            <a:r>
              <a:rPr lang="en-US" altLang="en-US" dirty="0"/>
              <a:t>Dykes Medal Winner List</a:t>
            </a:r>
          </a:p>
        </p:txBody>
      </p:sp>
    </p:spTree>
  </p:cSld>
  <p:clrMapOvr>
    <a:masterClrMapping/>
  </p:clrMapOvr>
  <p:transition advClick="0"/>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altLang="en-US"/>
              <a:t>American Iris Society</a:t>
            </a:r>
          </a:p>
        </p:txBody>
      </p:sp>
      <p:sp>
        <p:nvSpPr>
          <p:cNvPr id="20482" name="title"/>
          <p:cNvSpPr>
            <a:spLocks noGrp="1" noChangeArrowheads="1"/>
          </p:cNvSpPr>
          <p:nvPr>
            <p:ph type="title"/>
          </p:nvPr>
        </p:nvSpPr>
        <p:spPr>
          <a:xfrm>
            <a:off x="2162175" y="0"/>
            <a:ext cx="6551613" cy="1143000"/>
          </a:xfrm>
        </p:spPr>
        <p:txBody>
          <a:bodyPr/>
          <a:lstStyle/>
          <a:p>
            <a:r>
              <a:rPr lang="en-US" altLang="en-US"/>
              <a:t>Mary Randall 1954</a:t>
            </a:r>
          </a:p>
        </p:txBody>
      </p:sp>
      <p:sp>
        <p:nvSpPr>
          <p:cNvPr id="20483" name="Rectangle 3"/>
          <p:cNvSpPr>
            <a:spLocks noGrp="1" noChangeArrowheads="1"/>
          </p:cNvSpPr>
          <p:nvPr>
            <p:ph type="body" idx="1"/>
          </p:nvPr>
        </p:nvSpPr>
        <p:spPr>
          <a:xfrm>
            <a:off x="4724400" y="1295400"/>
            <a:ext cx="4419600" cy="5105400"/>
          </a:xfrm>
        </p:spPr>
        <p:txBody>
          <a:bodyPr/>
          <a:lstStyle/>
          <a:p>
            <a:pPr>
              <a:buFontTx/>
              <a:buNone/>
            </a:pPr>
            <a:r>
              <a:rPr lang="en-US" altLang="en-US" sz="2000"/>
              <a:t>Hybridizer: Orville Fay, Illinois</a:t>
            </a:r>
          </a:p>
          <a:p>
            <a:pPr>
              <a:buFontTx/>
              <a:buNone/>
            </a:pPr>
            <a:r>
              <a:rPr lang="en-US" altLang="en-US" sz="2000"/>
              <a:t>TB-M-36; R. 1950</a:t>
            </a:r>
          </a:p>
          <a:p>
            <a:pPr>
              <a:buFontTx/>
              <a:buNone/>
            </a:pPr>
            <a:r>
              <a:rPr lang="en-US" altLang="en-US" sz="2000"/>
              <a:t>Fay was a selective hybridizer.  His yearly goal was only 1000 seedlings from 20 well-planned crosses.</a:t>
            </a:r>
          </a:p>
          <a:p>
            <a:pPr>
              <a:buFontTx/>
              <a:buNone/>
            </a:pPr>
            <a:r>
              <a:rPr lang="en-US" altLang="en-US" sz="2000" b="1"/>
              <a:t>Mary Randall</a:t>
            </a:r>
            <a:r>
              <a:rPr lang="en-US" altLang="en-US" sz="2000"/>
              <a:t> was considered an important parent of tangerine-bearded irises.  The tangerine beard is recessive.</a:t>
            </a:r>
          </a:p>
          <a:p>
            <a:pPr>
              <a:buFontTx/>
              <a:buNone/>
            </a:pPr>
            <a:r>
              <a:rPr lang="en-US" altLang="en-US" sz="2000"/>
              <a:t>The arrival of pink irises generated much interest in the public.</a:t>
            </a:r>
          </a:p>
        </p:txBody>
      </p:sp>
      <p:grpSp>
        <p:nvGrpSpPr>
          <p:cNvPr id="20504" name="Group 24"/>
          <p:cNvGrpSpPr>
            <a:grpSpLocks/>
          </p:cNvGrpSpPr>
          <p:nvPr/>
        </p:nvGrpSpPr>
        <p:grpSpPr bwMode="auto">
          <a:xfrm>
            <a:off x="0" y="0"/>
            <a:ext cx="1600200" cy="1498600"/>
            <a:chOff x="1632" y="1872"/>
            <a:chExt cx="2112" cy="1976"/>
          </a:xfrm>
        </p:grpSpPr>
        <p:grpSp>
          <p:nvGrpSpPr>
            <p:cNvPr id="20505" name="Group 25"/>
            <p:cNvGrpSpPr>
              <a:grpSpLocks/>
            </p:cNvGrpSpPr>
            <p:nvPr/>
          </p:nvGrpSpPr>
          <p:grpSpPr bwMode="auto">
            <a:xfrm>
              <a:off x="1872" y="1920"/>
              <a:ext cx="1872" cy="1824"/>
              <a:chOff x="1056" y="1824"/>
              <a:chExt cx="1872" cy="1824"/>
            </a:xfrm>
          </p:grpSpPr>
          <p:sp>
            <p:nvSpPr>
              <p:cNvPr id="20506" name="Oval 26"/>
              <p:cNvSpPr>
                <a:spLocks noChangeArrowheads="1"/>
              </p:cNvSpPr>
              <p:nvPr/>
            </p:nvSpPr>
            <p:spPr bwMode="auto">
              <a:xfrm>
                <a:off x="1104" y="1824"/>
                <a:ext cx="1824" cy="1824"/>
              </a:xfrm>
              <a:prstGeom prst="ellipse">
                <a:avLst/>
              </a:prstGeom>
              <a:gradFill rotWithShape="1">
                <a:gsLst>
                  <a:gs pos="0">
                    <a:srgbClr val="777777"/>
                  </a:gs>
                  <a:gs pos="50000">
                    <a:srgbClr val="777777">
                      <a:gamma/>
                      <a:shade val="46275"/>
                      <a:invGamma/>
                    </a:srgbClr>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0507" name="Oval 27"/>
              <p:cNvSpPr>
                <a:spLocks noChangeArrowheads="1"/>
              </p:cNvSpPr>
              <p:nvPr/>
            </p:nvSpPr>
            <p:spPr bwMode="auto">
              <a:xfrm>
                <a:off x="1056" y="1824"/>
                <a:ext cx="1824" cy="1824"/>
              </a:xfrm>
              <a:prstGeom prst="ellipse">
                <a:avLst/>
              </a:prstGeom>
              <a:gradFill rotWithShape="1">
                <a:gsLst>
                  <a:gs pos="0">
                    <a:srgbClr val="777777"/>
                  </a:gs>
                  <a:gs pos="50000">
                    <a:schemeClr val="bg1"/>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pic>
          <p:nvPicPr>
            <p:cNvPr id="20508" name="Picture 28" descr="Dykes">
              <a:hlinkClick r:id="" action="ppaction://macro?name=PullFlower"/>
            </p:cNvPr>
            <p:cNvPicPr>
              <a:picLocks noChangeAspect="1" noChangeArrowheads="1"/>
            </p:cNvPicPr>
            <p:nvPr/>
          </p:nvPicPr>
          <p:blipFill>
            <a:blip r:embed="rId3" cstate="screen">
              <a:extLst>
                <a:ext uri="{28A0092B-C50C-407E-A947-70E740481C1C}">
                  <a14:useLocalDpi xmlns:a14="http://schemas.microsoft.com/office/drawing/2010/main"/>
                </a:ext>
              </a:extLst>
            </a:blip>
            <a:srcRect l="14815" r="11111"/>
            <a:stretch>
              <a:fillRect/>
            </a:stretch>
          </p:blipFill>
          <p:spPr bwMode="auto">
            <a:xfrm>
              <a:off x="1632" y="1872"/>
              <a:ext cx="1920" cy="1976"/>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93441" dir="1391915" algn="ctr" rotWithShape="0">
                      <a:schemeClr val="tx1">
                        <a:alpha val="50000"/>
                      </a:schemeClr>
                    </a:outerShdw>
                  </a:effectLst>
                </a14:hiddenEffects>
              </a:ext>
            </a:extLst>
          </p:spPr>
        </p:pic>
      </p:grpSp>
      <p:sp>
        <p:nvSpPr>
          <p:cNvPr id="20511" name="AutoShape 31" descr="Oak">
            <a:hlinkClick r:id="rId4" action="ppaction://hlinksldjump"/>
          </p:cNvPr>
          <p:cNvSpPr>
            <a:spLocks noChangeArrowheads="1"/>
          </p:cNvSpPr>
          <p:nvPr/>
        </p:nvSpPr>
        <p:spPr bwMode="auto">
          <a:xfrm>
            <a:off x="7086600" y="6269038"/>
            <a:ext cx="2057400" cy="588962"/>
          </a:xfrm>
          <a:prstGeom prst="bevel">
            <a:avLst>
              <a:gd name="adj" fmla="val 12500"/>
            </a:avLst>
          </a:prstGeom>
          <a:blipFill dpi="0" rotWithShape="1">
            <a:blip r:embed="rId5"/>
            <a:srcRect/>
            <a:tile tx="0" ty="0" sx="100000" sy="100000" flip="none" algn="tl"/>
          </a:blip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eaLnBrk="0" hangingPunct="0">
              <a:spcAft>
                <a:spcPct val="0"/>
              </a:spcAft>
            </a:pPr>
            <a:r>
              <a:rPr lang="en-US" altLang="en-US" sz="2400" b="0">
                <a:solidFill>
                  <a:srgbClr val="663300"/>
                </a:solidFill>
                <a:latin typeface="Arial Black" panose="020B0A04020102020204" pitchFamily="34" charset="0"/>
              </a:rPr>
              <a:t>Dykes List</a:t>
            </a:r>
          </a:p>
        </p:txBody>
      </p:sp>
      <p:pic>
        <p:nvPicPr>
          <p:cNvPr id="20512" name="Picture 32" descr="1954 mary-randall-rm"/>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09600" y="1524000"/>
            <a:ext cx="3371850" cy="4991100"/>
          </a:xfrm>
          <a:prstGeom prst="rect">
            <a:avLst/>
          </a:prstGeom>
          <a:noFill/>
          <a:ln w="38100">
            <a:solidFill>
              <a:srgbClr val="9966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advClick="0"/>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altLang="en-US"/>
              <a:t>American Iris Society</a:t>
            </a:r>
          </a:p>
        </p:txBody>
      </p:sp>
      <p:sp>
        <p:nvSpPr>
          <p:cNvPr id="21506" name="title"/>
          <p:cNvSpPr>
            <a:spLocks noGrp="1" noChangeArrowheads="1"/>
          </p:cNvSpPr>
          <p:nvPr>
            <p:ph type="title"/>
          </p:nvPr>
        </p:nvSpPr>
        <p:spPr>
          <a:xfrm>
            <a:off x="2362200" y="-152400"/>
            <a:ext cx="6292850" cy="1143000"/>
          </a:xfrm>
        </p:spPr>
        <p:txBody>
          <a:bodyPr/>
          <a:lstStyle/>
          <a:p>
            <a:r>
              <a:rPr lang="en-US" altLang="en-US"/>
              <a:t>Truly Yours 1953</a:t>
            </a:r>
          </a:p>
        </p:txBody>
      </p:sp>
      <p:sp>
        <p:nvSpPr>
          <p:cNvPr id="21507" name="Rectangle 3"/>
          <p:cNvSpPr>
            <a:spLocks noGrp="1" noChangeArrowheads="1"/>
          </p:cNvSpPr>
          <p:nvPr>
            <p:ph type="body" idx="1"/>
          </p:nvPr>
        </p:nvSpPr>
        <p:spPr>
          <a:xfrm>
            <a:off x="5029200" y="1676400"/>
            <a:ext cx="4114800" cy="4525963"/>
          </a:xfrm>
        </p:spPr>
        <p:txBody>
          <a:bodyPr/>
          <a:lstStyle/>
          <a:p>
            <a:pPr>
              <a:buFontTx/>
              <a:buNone/>
            </a:pPr>
            <a:r>
              <a:rPr lang="en-US" altLang="en-US" sz="2000"/>
              <a:t>Hybridizer: Orville Fay, Illinois</a:t>
            </a:r>
          </a:p>
          <a:p>
            <a:pPr>
              <a:buFontTx/>
              <a:buNone/>
            </a:pPr>
            <a:r>
              <a:rPr lang="en-US" altLang="en-US" sz="2000"/>
              <a:t>TB-L; R. 1948</a:t>
            </a:r>
          </a:p>
          <a:p>
            <a:pPr>
              <a:buFontTx/>
              <a:buNone/>
            </a:pPr>
            <a:r>
              <a:rPr lang="en-US" altLang="en-US" sz="2000" b="1"/>
              <a:t>Truly Yours</a:t>
            </a:r>
            <a:r>
              <a:rPr lang="en-US" altLang="en-US" sz="2000"/>
              <a:t> has large ruffled flowers with a bright yellow heart.  It was introduced in 1949. The 1940s would be considered the golden age of yellows.  Three yellows became DM Winners, while several yellows introduced in that decade went on to fame.</a:t>
            </a:r>
          </a:p>
          <a:p>
            <a:pPr>
              <a:buFontTx/>
              <a:buNone/>
            </a:pPr>
            <a:endParaRPr lang="en-US" altLang="en-US" sz="2000"/>
          </a:p>
        </p:txBody>
      </p:sp>
      <p:grpSp>
        <p:nvGrpSpPr>
          <p:cNvPr id="21517" name="Group 13"/>
          <p:cNvGrpSpPr>
            <a:grpSpLocks/>
          </p:cNvGrpSpPr>
          <p:nvPr/>
        </p:nvGrpSpPr>
        <p:grpSpPr bwMode="auto">
          <a:xfrm>
            <a:off x="0" y="0"/>
            <a:ext cx="1600200" cy="1498600"/>
            <a:chOff x="1632" y="1872"/>
            <a:chExt cx="2112" cy="1976"/>
          </a:xfrm>
        </p:grpSpPr>
        <p:grpSp>
          <p:nvGrpSpPr>
            <p:cNvPr id="21518" name="Group 14"/>
            <p:cNvGrpSpPr>
              <a:grpSpLocks/>
            </p:cNvGrpSpPr>
            <p:nvPr/>
          </p:nvGrpSpPr>
          <p:grpSpPr bwMode="auto">
            <a:xfrm>
              <a:off x="1872" y="1920"/>
              <a:ext cx="1872" cy="1824"/>
              <a:chOff x="1056" y="1824"/>
              <a:chExt cx="1872" cy="1824"/>
            </a:xfrm>
          </p:grpSpPr>
          <p:sp>
            <p:nvSpPr>
              <p:cNvPr id="21519" name="Oval 15"/>
              <p:cNvSpPr>
                <a:spLocks noChangeArrowheads="1"/>
              </p:cNvSpPr>
              <p:nvPr/>
            </p:nvSpPr>
            <p:spPr bwMode="auto">
              <a:xfrm>
                <a:off x="1104" y="1824"/>
                <a:ext cx="1824" cy="1824"/>
              </a:xfrm>
              <a:prstGeom prst="ellipse">
                <a:avLst/>
              </a:prstGeom>
              <a:gradFill rotWithShape="1">
                <a:gsLst>
                  <a:gs pos="0">
                    <a:srgbClr val="777777"/>
                  </a:gs>
                  <a:gs pos="50000">
                    <a:srgbClr val="777777">
                      <a:gamma/>
                      <a:shade val="46275"/>
                      <a:invGamma/>
                    </a:srgbClr>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1520" name="Oval 16"/>
              <p:cNvSpPr>
                <a:spLocks noChangeArrowheads="1"/>
              </p:cNvSpPr>
              <p:nvPr/>
            </p:nvSpPr>
            <p:spPr bwMode="auto">
              <a:xfrm>
                <a:off x="1056" y="1824"/>
                <a:ext cx="1824" cy="1824"/>
              </a:xfrm>
              <a:prstGeom prst="ellipse">
                <a:avLst/>
              </a:prstGeom>
              <a:gradFill rotWithShape="1">
                <a:gsLst>
                  <a:gs pos="0">
                    <a:srgbClr val="777777"/>
                  </a:gs>
                  <a:gs pos="50000">
                    <a:schemeClr val="bg1"/>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pic>
          <p:nvPicPr>
            <p:cNvPr id="21521" name="Picture 17" descr="Dykes">
              <a:hlinkClick r:id="" action="ppaction://macro?name=PullFlower"/>
            </p:cNvPr>
            <p:cNvPicPr>
              <a:picLocks noChangeAspect="1" noChangeArrowheads="1"/>
            </p:cNvPicPr>
            <p:nvPr/>
          </p:nvPicPr>
          <p:blipFill>
            <a:blip r:embed="rId3" cstate="screen">
              <a:extLst>
                <a:ext uri="{28A0092B-C50C-407E-A947-70E740481C1C}">
                  <a14:useLocalDpi xmlns:a14="http://schemas.microsoft.com/office/drawing/2010/main"/>
                </a:ext>
              </a:extLst>
            </a:blip>
            <a:srcRect l="14815" r="11111"/>
            <a:stretch>
              <a:fillRect/>
            </a:stretch>
          </p:blipFill>
          <p:spPr bwMode="auto">
            <a:xfrm>
              <a:off x="1632" y="1872"/>
              <a:ext cx="1920" cy="1976"/>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93441" dir="1391915" algn="ctr" rotWithShape="0">
                      <a:schemeClr val="tx1">
                        <a:alpha val="50000"/>
                      </a:schemeClr>
                    </a:outerShdw>
                  </a:effectLst>
                </a14:hiddenEffects>
              </a:ext>
            </a:extLst>
          </p:spPr>
        </p:pic>
      </p:grpSp>
      <p:sp>
        <p:nvSpPr>
          <p:cNvPr id="21525" name="AutoShape 21" descr="Oak">
            <a:hlinkClick r:id="rId4" action="ppaction://hlinksldjump"/>
          </p:cNvPr>
          <p:cNvSpPr>
            <a:spLocks noChangeArrowheads="1"/>
          </p:cNvSpPr>
          <p:nvPr/>
        </p:nvSpPr>
        <p:spPr bwMode="auto">
          <a:xfrm>
            <a:off x="7086600" y="6269038"/>
            <a:ext cx="2057400" cy="588962"/>
          </a:xfrm>
          <a:prstGeom prst="bevel">
            <a:avLst>
              <a:gd name="adj" fmla="val 12500"/>
            </a:avLst>
          </a:prstGeom>
          <a:blipFill dpi="0" rotWithShape="1">
            <a:blip r:embed="rId5"/>
            <a:srcRect/>
            <a:tile tx="0" ty="0" sx="100000" sy="100000" flip="none" algn="tl"/>
          </a:blip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eaLnBrk="0" hangingPunct="0">
              <a:spcAft>
                <a:spcPct val="0"/>
              </a:spcAft>
            </a:pPr>
            <a:r>
              <a:rPr lang="en-US" altLang="en-US" sz="2400" b="0">
                <a:solidFill>
                  <a:srgbClr val="663300"/>
                </a:solidFill>
                <a:latin typeface="Arial Black" panose="020B0A04020102020204" pitchFamily="34" charset="0"/>
              </a:rPr>
              <a:t>Dykes List</a:t>
            </a:r>
          </a:p>
        </p:txBody>
      </p:sp>
      <p:pic>
        <p:nvPicPr>
          <p:cNvPr id="21526" name="Picture 22" descr="1953 truly-yours-mu"/>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33400" y="1600200"/>
            <a:ext cx="3657600" cy="4876800"/>
          </a:xfrm>
          <a:prstGeom prst="rect">
            <a:avLst/>
          </a:prstGeom>
          <a:noFill/>
          <a:ln w="9525">
            <a:solidFill>
              <a:srgbClr val="9966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advClick="0"/>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altLang="en-US"/>
              <a:t>American Iris Society</a:t>
            </a:r>
          </a:p>
        </p:txBody>
      </p:sp>
      <p:sp>
        <p:nvSpPr>
          <p:cNvPr id="22530" name="title"/>
          <p:cNvSpPr>
            <a:spLocks noGrp="1" noChangeArrowheads="1"/>
          </p:cNvSpPr>
          <p:nvPr>
            <p:ph type="title"/>
          </p:nvPr>
        </p:nvSpPr>
        <p:spPr>
          <a:xfrm>
            <a:off x="2162175" y="0"/>
            <a:ext cx="6551613" cy="1143000"/>
          </a:xfrm>
        </p:spPr>
        <p:txBody>
          <a:bodyPr/>
          <a:lstStyle/>
          <a:p>
            <a:r>
              <a:rPr lang="en-US" altLang="en-US" dirty="0"/>
              <a:t>Argus Pheasant</a:t>
            </a:r>
            <a:r>
              <a:rPr lang="en-US" altLang="en-US" sz="4000" dirty="0"/>
              <a:t> 1952</a:t>
            </a:r>
          </a:p>
        </p:txBody>
      </p:sp>
      <p:sp>
        <p:nvSpPr>
          <p:cNvPr id="22531" name="Rectangle 3"/>
          <p:cNvSpPr>
            <a:spLocks noGrp="1" noChangeArrowheads="1"/>
          </p:cNvSpPr>
          <p:nvPr>
            <p:ph type="body" idx="1"/>
          </p:nvPr>
        </p:nvSpPr>
        <p:spPr>
          <a:xfrm>
            <a:off x="4724400" y="1447800"/>
            <a:ext cx="4419600" cy="4953000"/>
          </a:xfrm>
        </p:spPr>
        <p:txBody>
          <a:bodyPr/>
          <a:lstStyle/>
          <a:p>
            <a:pPr>
              <a:lnSpc>
                <a:spcPct val="90000"/>
              </a:lnSpc>
              <a:buFontTx/>
              <a:buNone/>
            </a:pPr>
            <a:r>
              <a:rPr lang="en-US" altLang="en-US" sz="2000" dirty="0"/>
              <a:t>Hybridizer: Fred </a:t>
            </a:r>
            <a:r>
              <a:rPr lang="en-US" altLang="en-US" sz="2000" dirty="0" err="1"/>
              <a:t>DeForest</a:t>
            </a:r>
            <a:r>
              <a:rPr lang="en-US" altLang="en-US" sz="2000" dirty="0"/>
              <a:t>, Oregon</a:t>
            </a:r>
          </a:p>
          <a:p>
            <a:pPr>
              <a:lnSpc>
                <a:spcPct val="90000"/>
              </a:lnSpc>
              <a:buFontTx/>
              <a:buNone/>
            </a:pPr>
            <a:r>
              <a:rPr lang="en-US" altLang="en-US" sz="2000" dirty="0"/>
              <a:t>TB-M;  R. 1947</a:t>
            </a:r>
          </a:p>
          <a:p>
            <a:pPr>
              <a:lnSpc>
                <a:spcPct val="90000"/>
              </a:lnSpc>
              <a:buFontTx/>
              <a:buNone/>
            </a:pPr>
            <a:r>
              <a:rPr lang="en-US" altLang="en-US" sz="2000" dirty="0"/>
              <a:t>By this point, there has been an involved breeding program for browns for decades. </a:t>
            </a:r>
          </a:p>
          <a:p>
            <a:pPr>
              <a:lnSpc>
                <a:spcPct val="90000"/>
              </a:lnSpc>
              <a:buFontTx/>
              <a:buNone/>
            </a:pPr>
            <a:r>
              <a:rPr lang="en-US" altLang="en-US" sz="2000" dirty="0"/>
              <a:t>All brown are blends, deriving their color from the visual mingling of two different pigments.  Many are uniform in color but some will show graduations of other color.</a:t>
            </a:r>
          </a:p>
          <a:p>
            <a:pPr>
              <a:lnSpc>
                <a:spcPct val="90000"/>
              </a:lnSpc>
              <a:buFontTx/>
              <a:buNone/>
            </a:pPr>
            <a:r>
              <a:rPr lang="en-US" altLang="en-US" sz="2000" dirty="0"/>
              <a:t>Brown seems like an unusual color for a flower called the rainbow flower.  However, hybridizers have always strived for colors beyond the rainbow.  </a:t>
            </a:r>
          </a:p>
        </p:txBody>
      </p:sp>
      <p:grpSp>
        <p:nvGrpSpPr>
          <p:cNvPr id="22542" name="Group 14"/>
          <p:cNvGrpSpPr>
            <a:grpSpLocks/>
          </p:cNvGrpSpPr>
          <p:nvPr/>
        </p:nvGrpSpPr>
        <p:grpSpPr bwMode="auto">
          <a:xfrm>
            <a:off x="0" y="0"/>
            <a:ext cx="1600200" cy="1498600"/>
            <a:chOff x="1632" y="1872"/>
            <a:chExt cx="2112" cy="1976"/>
          </a:xfrm>
        </p:grpSpPr>
        <p:grpSp>
          <p:nvGrpSpPr>
            <p:cNvPr id="22543" name="Group 15"/>
            <p:cNvGrpSpPr>
              <a:grpSpLocks/>
            </p:cNvGrpSpPr>
            <p:nvPr/>
          </p:nvGrpSpPr>
          <p:grpSpPr bwMode="auto">
            <a:xfrm>
              <a:off x="1872" y="1920"/>
              <a:ext cx="1872" cy="1824"/>
              <a:chOff x="1056" y="1824"/>
              <a:chExt cx="1872" cy="1824"/>
            </a:xfrm>
          </p:grpSpPr>
          <p:sp>
            <p:nvSpPr>
              <p:cNvPr id="22544" name="Oval 16"/>
              <p:cNvSpPr>
                <a:spLocks noChangeArrowheads="1"/>
              </p:cNvSpPr>
              <p:nvPr/>
            </p:nvSpPr>
            <p:spPr bwMode="auto">
              <a:xfrm>
                <a:off x="1104" y="1824"/>
                <a:ext cx="1824" cy="1824"/>
              </a:xfrm>
              <a:prstGeom prst="ellipse">
                <a:avLst/>
              </a:prstGeom>
              <a:gradFill rotWithShape="1">
                <a:gsLst>
                  <a:gs pos="0">
                    <a:srgbClr val="777777"/>
                  </a:gs>
                  <a:gs pos="50000">
                    <a:srgbClr val="777777">
                      <a:gamma/>
                      <a:shade val="46275"/>
                      <a:invGamma/>
                    </a:srgbClr>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2545" name="Oval 17"/>
              <p:cNvSpPr>
                <a:spLocks noChangeArrowheads="1"/>
              </p:cNvSpPr>
              <p:nvPr/>
            </p:nvSpPr>
            <p:spPr bwMode="auto">
              <a:xfrm>
                <a:off x="1056" y="1824"/>
                <a:ext cx="1824" cy="1824"/>
              </a:xfrm>
              <a:prstGeom prst="ellipse">
                <a:avLst/>
              </a:prstGeom>
              <a:gradFill rotWithShape="1">
                <a:gsLst>
                  <a:gs pos="0">
                    <a:srgbClr val="777777"/>
                  </a:gs>
                  <a:gs pos="50000">
                    <a:schemeClr val="bg1"/>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pic>
          <p:nvPicPr>
            <p:cNvPr id="22546" name="Picture 18" descr="Dykes">
              <a:hlinkClick r:id="" action="ppaction://macro?name=PullFlower"/>
            </p:cNvPr>
            <p:cNvPicPr>
              <a:picLocks noChangeAspect="1" noChangeArrowheads="1"/>
            </p:cNvPicPr>
            <p:nvPr/>
          </p:nvPicPr>
          <p:blipFill>
            <a:blip r:embed="rId3" cstate="screen">
              <a:extLst>
                <a:ext uri="{28A0092B-C50C-407E-A947-70E740481C1C}">
                  <a14:useLocalDpi xmlns:a14="http://schemas.microsoft.com/office/drawing/2010/main"/>
                </a:ext>
              </a:extLst>
            </a:blip>
            <a:srcRect l="14815" r="11111"/>
            <a:stretch>
              <a:fillRect/>
            </a:stretch>
          </p:blipFill>
          <p:spPr bwMode="auto">
            <a:xfrm>
              <a:off x="1632" y="1872"/>
              <a:ext cx="1920" cy="1976"/>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93441" dir="1391915" algn="ctr" rotWithShape="0">
                      <a:schemeClr val="tx1">
                        <a:alpha val="50000"/>
                      </a:schemeClr>
                    </a:outerShdw>
                  </a:effectLst>
                </a14:hiddenEffects>
              </a:ext>
            </a:extLst>
          </p:spPr>
        </p:pic>
      </p:grpSp>
      <p:sp>
        <p:nvSpPr>
          <p:cNvPr id="22549" name="AutoShape 21" descr="Oak">
            <a:hlinkClick r:id="rId4" action="ppaction://hlinksldjump"/>
          </p:cNvPr>
          <p:cNvSpPr>
            <a:spLocks noChangeArrowheads="1"/>
          </p:cNvSpPr>
          <p:nvPr/>
        </p:nvSpPr>
        <p:spPr bwMode="auto">
          <a:xfrm>
            <a:off x="7086600" y="6248400"/>
            <a:ext cx="2057400" cy="588963"/>
          </a:xfrm>
          <a:prstGeom prst="bevel">
            <a:avLst>
              <a:gd name="adj" fmla="val 12500"/>
            </a:avLst>
          </a:prstGeom>
          <a:blipFill dpi="0" rotWithShape="1">
            <a:blip r:embed="rId5"/>
            <a:srcRect/>
            <a:tile tx="0" ty="0" sx="100000" sy="100000" flip="none" algn="tl"/>
          </a:blip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eaLnBrk="0" hangingPunct="0">
              <a:spcAft>
                <a:spcPct val="0"/>
              </a:spcAft>
            </a:pPr>
            <a:r>
              <a:rPr lang="en-US" altLang="en-US" sz="2400" b="0">
                <a:solidFill>
                  <a:srgbClr val="663300"/>
                </a:solidFill>
                <a:latin typeface="Arial Black" panose="020B0A04020102020204" pitchFamily="34" charset="0"/>
              </a:rPr>
              <a:t>Dykes List</a:t>
            </a:r>
          </a:p>
        </p:txBody>
      </p:sp>
      <p:pic>
        <p:nvPicPr>
          <p:cNvPr id="22550" name="Picture 22" descr="1952 Argus Pheasant"/>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28600" y="1752600"/>
            <a:ext cx="3898900" cy="4394200"/>
          </a:xfrm>
          <a:prstGeom prst="rect">
            <a:avLst/>
          </a:prstGeom>
          <a:noFill/>
          <a:ln w="38100">
            <a:solidFill>
              <a:srgbClr val="9966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advClick="0"/>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altLang="en-US"/>
              <a:t>American Iris Society</a:t>
            </a:r>
          </a:p>
        </p:txBody>
      </p:sp>
      <p:sp>
        <p:nvSpPr>
          <p:cNvPr id="23554" name="title"/>
          <p:cNvSpPr>
            <a:spLocks noGrp="1" noChangeArrowheads="1"/>
          </p:cNvSpPr>
          <p:nvPr>
            <p:ph type="title"/>
          </p:nvPr>
        </p:nvSpPr>
        <p:spPr>
          <a:xfrm>
            <a:off x="1295400" y="152400"/>
            <a:ext cx="7467600" cy="762000"/>
          </a:xfrm>
        </p:spPr>
        <p:txBody>
          <a:bodyPr/>
          <a:lstStyle/>
          <a:p>
            <a:r>
              <a:rPr lang="en-US" altLang="en-US" dirty="0"/>
              <a:t>Cherie 1951</a:t>
            </a:r>
          </a:p>
        </p:txBody>
      </p:sp>
      <p:sp>
        <p:nvSpPr>
          <p:cNvPr id="23555" name="Rectangle 3"/>
          <p:cNvSpPr>
            <a:spLocks noGrp="1" noChangeArrowheads="1"/>
          </p:cNvSpPr>
          <p:nvPr>
            <p:ph type="body" idx="1"/>
          </p:nvPr>
        </p:nvSpPr>
        <p:spPr>
          <a:xfrm>
            <a:off x="4724400" y="1219200"/>
            <a:ext cx="4419600" cy="4953000"/>
          </a:xfrm>
        </p:spPr>
        <p:txBody>
          <a:bodyPr/>
          <a:lstStyle/>
          <a:p>
            <a:pPr>
              <a:buFontTx/>
              <a:buNone/>
            </a:pPr>
            <a:r>
              <a:rPr lang="en-US" altLang="en-US" sz="2000"/>
              <a:t>Hybridizer: David F. Hall, Illinois</a:t>
            </a:r>
          </a:p>
          <a:p>
            <a:pPr>
              <a:buFontTx/>
              <a:buNone/>
            </a:pPr>
            <a:r>
              <a:rPr lang="en-US" altLang="en-US" sz="2000"/>
              <a:t>TB-E; R. 1945</a:t>
            </a:r>
          </a:p>
          <a:p>
            <a:pPr>
              <a:buFontTx/>
              <a:buNone/>
            </a:pPr>
            <a:r>
              <a:rPr lang="en-US" altLang="en-US" sz="2000"/>
              <a:t>One of Hall’s primary breeding objectives was in eliminating lavender from the pinks during the 20’s and 30’s and creating a pure-pink.  Easier said than done! Halls first tangerine-bearded pink bloomed in 1942 after 17 years of work and 20,000 seedlings!</a:t>
            </a:r>
          </a:p>
          <a:p>
            <a:pPr>
              <a:buFontTx/>
              <a:buNone/>
            </a:pPr>
            <a:r>
              <a:rPr lang="en-US" altLang="en-US" sz="2000"/>
              <a:t>His flamingo-pink irises received over 20 AM during the 20 years following his first flamingo-pink.</a:t>
            </a:r>
          </a:p>
          <a:p>
            <a:pPr>
              <a:buFontTx/>
              <a:buNone/>
            </a:pPr>
            <a:r>
              <a:rPr lang="en-US" altLang="en-US" sz="2000"/>
              <a:t>By the middle 70s, over 100 AMs can be traced back to tangerine-pink breeding.</a:t>
            </a:r>
          </a:p>
        </p:txBody>
      </p:sp>
      <p:grpSp>
        <p:nvGrpSpPr>
          <p:cNvPr id="23567" name="Group 15"/>
          <p:cNvGrpSpPr>
            <a:grpSpLocks/>
          </p:cNvGrpSpPr>
          <p:nvPr/>
        </p:nvGrpSpPr>
        <p:grpSpPr bwMode="auto">
          <a:xfrm>
            <a:off x="0" y="0"/>
            <a:ext cx="1600200" cy="1498600"/>
            <a:chOff x="1632" y="1872"/>
            <a:chExt cx="2112" cy="1976"/>
          </a:xfrm>
        </p:grpSpPr>
        <p:grpSp>
          <p:nvGrpSpPr>
            <p:cNvPr id="23568" name="Group 16"/>
            <p:cNvGrpSpPr>
              <a:grpSpLocks/>
            </p:cNvGrpSpPr>
            <p:nvPr/>
          </p:nvGrpSpPr>
          <p:grpSpPr bwMode="auto">
            <a:xfrm>
              <a:off x="1872" y="1920"/>
              <a:ext cx="1872" cy="1824"/>
              <a:chOff x="1056" y="1824"/>
              <a:chExt cx="1872" cy="1824"/>
            </a:xfrm>
          </p:grpSpPr>
          <p:sp>
            <p:nvSpPr>
              <p:cNvPr id="23569" name="Oval 17"/>
              <p:cNvSpPr>
                <a:spLocks noChangeArrowheads="1"/>
              </p:cNvSpPr>
              <p:nvPr/>
            </p:nvSpPr>
            <p:spPr bwMode="auto">
              <a:xfrm>
                <a:off x="1104" y="1824"/>
                <a:ext cx="1824" cy="1824"/>
              </a:xfrm>
              <a:prstGeom prst="ellipse">
                <a:avLst/>
              </a:prstGeom>
              <a:gradFill rotWithShape="1">
                <a:gsLst>
                  <a:gs pos="0">
                    <a:srgbClr val="777777"/>
                  </a:gs>
                  <a:gs pos="50000">
                    <a:srgbClr val="777777">
                      <a:gamma/>
                      <a:shade val="46275"/>
                      <a:invGamma/>
                    </a:srgbClr>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3570" name="Oval 18"/>
              <p:cNvSpPr>
                <a:spLocks noChangeArrowheads="1"/>
              </p:cNvSpPr>
              <p:nvPr/>
            </p:nvSpPr>
            <p:spPr bwMode="auto">
              <a:xfrm>
                <a:off x="1056" y="1824"/>
                <a:ext cx="1824" cy="1824"/>
              </a:xfrm>
              <a:prstGeom prst="ellipse">
                <a:avLst/>
              </a:prstGeom>
              <a:gradFill rotWithShape="1">
                <a:gsLst>
                  <a:gs pos="0">
                    <a:srgbClr val="777777"/>
                  </a:gs>
                  <a:gs pos="50000">
                    <a:schemeClr val="bg1"/>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pic>
          <p:nvPicPr>
            <p:cNvPr id="23571" name="Picture 19" descr="Dykes">
              <a:hlinkClick r:id="" action="ppaction://macro?name=PullFlower"/>
            </p:cNvPr>
            <p:cNvPicPr>
              <a:picLocks noChangeAspect="1" noChangeArrowheads="1"/>
            </p:cNvPicPr>
            <p:nvPr/>
          </p:nvPicPr>
          <p:blipFill>
            <a:blip r:embed="rId3" cstate="screen">
              <a:extLst>
                <a:ext uri="{28A0092B-C50C-407E-A947-70E740481C1C}">
                  <a14:useLocalDpi xmlns:a14="http://schemas.microsoft.com/office/drawing/2010/main"/>
                </a:ext>
              </a:extLst>
            </a:blip>
            <a:srcRect l="14815" r="11111"/>
            <a:stretch>
              <a:fillRect/>
            </a:stretch>
          </p:blipFill>
          <p:spPr bwMode="auto">
            <a:xfrm>
              <a:off x="1632" y="1872"/>
              <a:ext cx="1920" cy="1976"/>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93441" dir="1391915" algn="ctr" rotWithShape="0">
                      <a:schemeClr val="tx1">
                        <a:alpha val="50000"/>
                      </a:schemeClr>
                    </a:outerShdw>
                  </a:effectLst>
                </a14:hiddenEffects>
              </a:ext>
            </a:extLst>
          </p:spPr>
        </p:pic>
      </p:grpSp>
      <p:sp>
        <p:nvSpPr>
          <p:cNvPr id="23574" name="AutoShape 22" descr="Oak">
            <a:hlinkClick r:id="rId4" action="ppaction://hlinksldjump"/>
          </p:cNvPr>
          <p:cNvSpPr>
            <a:spLocks noChangeArrowheads="1"/>
          </p:cNvSpPr>
          <p:nvPr/>
        </p:nvSpPr>
        <p:spPr bwMode="auto">
          <a:xfrm>
            <a:off x="7086600" y="6269038"/>
            <a:ext cx="2057400" cy="588962"/>
          </a:xfrm>
          <a:prstGeom prst="bevel">
            <a:avLst>
              <a:gd name="adj" fmla="val 12500"/>
            </a:avLst>
          </a:prstGeom>
          <a:blipFill dpi="0" rotWithShape="1">
            <a:blip r:embed="rId5"/>
            <a:srcRect/>
            <a:tile tx="0" ty="0" sx="100000" sy="100000" flip="none" algn="tl"/>
          </a:blip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eaLnBrk="0" hangingPunct="0">
              <a:spcAft>
                <a:spcPct val="0"/>
              </a:spcAft>
            </a:pPr>
            <a:r>
              <a:rPr lang="en-US" altLang="en-US" sz="2400" b="0">
                <a:solidFill>
                  <a:srgbClr val="663300"/>
                </a:solidFill>
                <a:latin typeface="Arial Black" panose="020B0A04020102020204" pitchFamily="34" charset="0"/>
              </a:rPr>
              <a:t>Dykes List</a:t>
            </a:r>
          </a:p>
        </p:txBody>
      </p:sp>
      <p:pic>
        <p:nvPicPr>
          <p:cNvPr id="23575" name="Picture 23" descr="1951 cherie-sdt"/>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52400" y="1828800"/>
            <a:ext cx="4572000" cy="4459288"/>
          </a:xfrm>
          <a:prstGeom prst="rect">
            <a:avLst/>
          </a:prstGeom>
          <a:noFill/>
          <a:ln w="38100">
            <a:solidFill>
              <a:srgbClr val="9966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advClick="0"/>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altLang="en-US"/>
              <a:t>American Iris Society</a:t>
            </a:r>
          </a:p>
        </p:txBody>
      </p:sp>
      <p:sp>
        <p:nvSpPr>
          <p:cNvPr id="24578" name="title"/>
          <p:cNvSpPr>
            <a:spLocks noGrp="1" noChangeArrowheads="1"/>
          </p:cNvSpPr>
          <p:nvPr>
            <p:ph type="title"/>
          </p:nvPr>
        </p:nvSpPr>
        <p:spPr>
          <a:xfrm>
            <a:off x="2039938" y="0"/>
            <a:ext cx="6985000" cy="1143000"/>
          </a:xfrm>
        </p:spPr>
        <p:txBody>
          <a:bodyPr/>
          <a:lstStyle/>
          <a:p>
            <a:r>
              <a:rPr lang="en-US" altLang="en-US" dirty="0"/>
              <a:t>Blue Rhythm 1950</a:t>
            </a:r>
          </a:p>
        </p:txBody>
      </p:sp>
      <p:sp>
        <p:nvSpPr>
          <p:cNvPr id="24579" name="Rectangle 3"/>
          <p:cNvSpPr>
            <a:spLocks noGrp="1" noChangeArrowheads="1"/>
          </p:cNvSpPr>
          <p:nvPr>
            <p:ph type="body" idx="1"/>
          </p:nvPr>
        </p:nvSpPr>
        <p:spPr>
          <a:xfrm>
            <a:off x="4876800" y="1295400"/>
            <a:ext cx="4267200" cy="5029200"/>
          </a:xfrm>
        </p:spPr>
        <p:txBody>
          <a:bodyPr/>
          <a:lstStyle/>
          <a:p>
            <a:pPr>
              <a:buFontTx/>
              <a:buNone/>
            </a:pPr>
            <a:r>
              <a:rPr lang="en-US" altLang="en-US" sz="2000"/>
              <a:t>Hybridizer: Agnes Whiting, Iowa</a:t>
            </a:r>
          </a:p>
          <a:p>
            <a:pPr>
              <a:buFontTx/>
              <a:buNone/>
            </a:pPr>
            <a:r>
              <a:rPr lang="en-US" altLang="en-US" sz="2000"/>
              <a:t>TB-M TB; R. 1945</a:t>
            </a:r>
          </a:p>
          <a:p>
            <a:pPr>
              <a:buFontTx/>
              <a:buNone/>
            </a:pPr>
            <a:r>
              <a:rPr lang="en-US" altLang="en-US" sz="2000"/>
              <a:t>The Historic Iris Preservation Society is trying to preserve our iris heritage.  HIPS:</a:t>
            </a:r>
          </a:p>
          <a:p>
            <a:r>
              <a:rPr lang="en-US" altLang="en-US" sz="2000"/>
              <a:t>Sponsors a yearly historic iris sale with donated irises </a:t>
            </a:r>
          </a:p>
          <a:p>
            <a:r>
              <a:rPr lang="en-US" altLang="en-US" sz="2000"/>
              <a:t>Writes chronicles of past hybridizers or era.</a:t>
            </a:r>
          </a:p>
          <a:p>
            <a:r>
              <a:rPr lang="en-US" altLang="en-US" sz="2000"/>
              <a:t>Commercial Source Chairman advises potential buyers on iris location. </a:t>
            </a:r>
          </a:p>
          <a:p>
            <a:r>
              <a:rPr lang="en-US" altLang="en-US" sz="2000"/>
              <a:t>Maintains a database, voluntarily reported, of who grows what and who is willing to share</a:t>
            </a:r>
          </a:p>
          <a:p>
            <a:pPr>
              <a:buFontTx/>
              <a:buNone/>
            </a:pPr>
            <a:r>
              <a:rPr lang="en-US" altLang="en-US" sz="2000"/>
              <a:t> </a:t>
            </a:r>
          </a:p>
        </p:txBody>
      </p:sp>
      <p:grpSp>
        <p:nvGrpSpPr>
          <p:cNvPr id="24598" name="Group 22"/>
          <p:cNvGrpSpPr>
            <a:grpSpLocks/>
          </p:cNvGrpSpPr>
          <p:nvPr/>
        </p:nvGrpSpPr>
        <p:grpSpPr bwMode="auto">
          <a:xfrm>
            <a:off x="0" y="0"/>
            <a:ext cx="1600200" cy="1498600"/>
            <a:chOff x="1632" y="1872"/>
            <a:chExt cx="2112" cy="1976"/>
          </a:xfrm>
        </p:grpSpPr>
        <p:grpSp>
          <p:nvGrpSpPr>
            <p:cNvPr id="24599" name="Group 23"/>
            <p:cNvGrpSpPr>
              <a:grpSpLocks/>
            </p:cNvGrpSpPr>
            <p:nvPr/>
          </p:nvGrpSpPr>
          <p:grpSpPr bwMode="auto">
            <a:xfrm>
              <a:off x="1872" y="1920"/>
              <a:ext cx="1872" cy="1824"/>
              <a:chOff x="1056" y="1824"/>
              <a:chExt cx="1872" cy="1824"/>
            </a:xfrm>
          </p:grpSpPr>
          <p:sp>
            <p:nvSpPr>
              <p:cNvPr id="24600" name="Oval 24"/>
              <p:cNvSpPr>
                <a:spLocks noChangeArrowheads="1"/>
              </p:cNvSpPr>
              <p:nvPr/>
            </p:nvSpPr>
            <p:spPr bwMode="auto">
              <a:xfrm>
                <a:off x="1104" y="1824"/>
                <a:ext cx="1824" cy="1824"/>
              </a:xfrm>
              <a:prstGeom prst="ellipse">
                <a:avLst/>
              </a:prstGeom>
              <a:gradFill rotWithShape="1">
                <a:gsLst>
                  <a:gs pos="0">
                    <a:srgbClr val="777777"/>
                  </a:gs>
                  <a:gs pos="50000">
                    <a:srgbClr val="777777">
                      <a:gamma/>
                      <a:shade val="46275"/>
                      <a:invGamma/>
                    </a:srgbClr>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4601" name="Oval 25"/>
              <p:cNvSpPr>
                <a:spLocks noChangeArrowheads="1"/>
              </p:cNvSpPr>
              <p:nvPr/>
            </p:nvSpPr>
            <p:spPr bwMode="auto">
              <a:xfrm>
                <a:off x="1056" y="1824"/>
                <a:ext cx="1824" cy="1824"/>
              </a:xfrm>
              <a:prstGeom prst="ellipse">
                <a:avLst/>
              </a:prstGeom>
              <a:gradFill rotWithShape="1">
                <a:gsLst>
                  <a:gs pos="0">
                    <a:srgbClr val="777777"/>
                  </a:gs>
                  <a:gs pos="50000">
                    <a:schemeClr val="bg1"/>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pic>
          <p:nvPicPr>
            <p:cNvPr id="24602" name="Picture 26" descr="Dykes">
              <a:hlinkClick r:id="" action="ppaction://macro?name=PullFlower"/>
            </p:cNvPr>
            <p:cNvPicPr>
              <a:picLocks noChangeAspect="1" noChangeArrowheads="1"/>
            </p:cNvPicPr>
            <p:nvPr/>
          </p:nvPicPr>
          <p:blipFill>
            <a:blip r:embed="rId3" cstate="screen">
              <a:extLst>
                <a:ext uri="{28A0092B-C50C-407E-A947-70E740481C1C}">
                  <a14:useLocalDpi xmlns:a14="http://schemas.microsoft.com/office/drawing/2010/main"/>
                </a:ext>
              </a:extLst>
            </a:blip>
            <a:srcRect l="14815" r="11111"/>
            <a:stretch>
              <a:fillRect/>
            </a:stretch>
          </p:blipFill>
          <p:spPr bwMode="auto">
            <a:xfrm>
              <a:off x="1632" y="1872"/>
              <a:ext cx="1920" cy="1976"/>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93441" dir="1391915" algn="ctr" rotWithShape="0">
                      <a:schemeClr val="tx1">
                        <a:alpha val="50000"/>
                      </a:schemeClr>
                    </a:outerShdw>
                  </a:effectLst>
                </a14:hiddenEffects>
              </a:ext>
            </a:extLst>
          </p:spPr>
        </p:pic>
      </p:grpSp>
      <p:sp>
        <p:nvSpPr>
          <p:cNvPr id="24605" name="AutoShape 29" descr="Oak">
            <a:hlinkClick r:id="rId4" action="ppaction://hlinksldjump"/>
          </p:cNvPr>
          <p:cNvSpPr>
            <a:spLocks noChangeArrowheads="1"/>
          </p:cNvSpPr>
          <p:nvPr/>
        </p:nvSpPr>
        <p:spPr bwMode="auto">
          <a:xfrm>
            <a:off x="7086600" y="6269038"/>
            <a:ext cx="2057400" cy="588962"/>
          </a:xfrm>
          <a:prstGeom prst="bevel">
            <a:avLst>
              <a:gd name="adj" fmla="val 12500"/>
            </a:avLst>
          </a:prstGeom>
          <a:blipFill dpi="0" rotWithShape="1">
            <a:blip r:embed="rId5"/>
            <a:srcRect/>
            <a:tile tx="0" ty="0" sx="100000" sy="100000" flip="none" algn="tl"/>
          </a:blip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eaLnBrk="0" hangingPunct="0">
              <a:spcAft>
                <a:spcPct val="0"/>
              </a:spcAft>
            </a:pPr>
            <a:r>
              <a:rPr lang="en-US" altLang="en-US" sz="2400" b="0">
                <a:solidFill>
                  <a:srgbClr val="663300"/>
                </a:solidFill>
                <a:latin typeface="Arial Black" panose="020B0A04020102020204" pitchFamily="34" charset="0"/>
              </a:rPr>
              <a:t>Dykes List</a:t>
            </a:r>
          </a:p>
        </p:txBody>
      </p:sp>
      <p:pic>
        <p:nvPicPr>
          <p:cNvPr id="24606" name="Picture 30" descr="1950 blue-rhythm-lm"/>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04800" y="1905000"/>
            <a:ext cx="4445000" cy="4445000"/>
          </a:xfrm>
          <a:prstGeom prst="rect">
            <a:avLst/>
          </a:prstGeom>
          <a:noFill/>
          <a:ln w="38100">
            <a:solidFill>
              <a:srgbClr val="9966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advClick="0"/>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altLang="en-US"/>
              <a:t>American Iris Society</a:t>
            </a:r>
          </a:p>
        </p:txBody>
      </p:sp>
      <p:sp>
        <p:nvSpPr>
          <p:cNvPr id="25602" name="title"/>
          <p:cNvSpPr>
            <a:spLocks noGrp="1" noChangeArrowheads="1"/>
          </p:cNvSpPr>
          <p:nvPr>
            <p:ph type="title"/>
          </p:nvPr>
        </p:nvSpPr>
        <p:spPr>
          <a:xfrm>
            <a:off x="1871663" y="0"/>
            <a:ext cx="6983412" cy="990600"/>
          </a:xfrm>
        </p:spPr>
        <p:txBody>
          <a:bodyPr/>
          <a:lstStyle/>
          <a:p>
            <a:r>
              <a:rPr lang="en-US" altLang="en-US" dirty="0"/>
              <a:t>Helen McGregor 1949</a:t>
            </a:r>
          </a:p>
        </p:txBody>
      </p:sp>
      <p:sp>
        <p:nvSpPr>
          <p:cNvPr id="25603" name="Rectangle 3"/>
          <p:cNvSpPr>
            <a:spLocks noGrp="1" noChangeArrowheads="1"/>
          </p:cNvSpPr>
          <p:nvPr>
            <p:ph type="body" idx="1"/>
          </p:nvPr>
        </p:nvSpPr>
        <p:spPr>
          <a:xfrm>
            <a:off x="4191000" y="1295400"/>
            <a:ext cx="4953000" cy="5181600"/>
          </a:xfrm>
        </p:spPr>
        <p:txBody>
          <a:bodyPr/>
          <a:lstStyle/>
          <a:p>
            <a:pPr>
              <a:lnSpc>
                <a:spcPct val="95000"/>
              </a:lnSpc>
              <a:buFontTx/>
              <a:buNone/>
            </a:pPr>
            <a:r>
              <a:rPr lang="en-US" altLang="en-US" sz="2000"/>
              <a:t>Hybridizer: Robert Graves, NH</a:t>
            </a:r>
          </a:p>
          <a:p>
            <a:pPr>
              <a:lnSpc>
                <a:spcPct val="95000"/>
              </a:lnSpc>
              <a:buFontTx/>
              <a:buNone/>
            </a:pPr>
            <a:r>
              <a:rPr lang="en-US" altLang="en-US" sz="2000"/>
              <a:t>TB-M; R 1946 </a:t>
            </a:r>
          </a:p>
          <a:p>
            <a:pPr>
              <a:lnSpc>
                <a:spcPct val="95000"/>
              </a:lnSpc>
              <a:buFontTx/>
              <a:buNone/>
            </a:pPr>
            <a:r>
              <a:rPr lang="en-US" altLang="en-US" sz="2000"/>
              <a:t>At the turn of the century,  there were no impressive whites.  The first generation of white tetraploids/diploids hybrids that emerged disliked cold and rainy.  The blossoms were unimpressive.  That changed with </a:t>
            </a:r>
            <a:r>
              <a:rPr lang="en-US" altLang="en-US" sz="2000" b="1"/>
              <a:t>Helen McGregor’s</a:t>
            </a:r>
            <a:r>
              <a:rPr lang="en-US" altLang="en-US" sz="2000"/>
              <a:t> parent </a:t>
            </a:r>
            <a:r>
              <a:rPr lang="en-US" altLang="en-US" sz="2000" b="1"/>
              <a:t>Purissima</a:t>
            </a:r>
            <a:r>
              <a:rPr lang="en-US" altLang="en-US" sz="2000"/>
              <a:t>.</a:t>
            </a:r>
          </a:p>
          <a:p>
            <a:pPr>
              <a:lnSpc>
                <a:spcPct val="95000"/>
              </a:lnSpc>
              <a:buFontTx/>
              <a:buNone/>
            </a:pPr>
            <a:r>
              <a:rPr lang="en-US" altLang="en-US" sz="2000" b="1"/>
              <a:t>Purissima</a:t>
            </a:r>
            <a:r>
              <a:rPr lang="en-US" altLang="en-US" sz="2000"/>
              <a:t> was considered to be a commanding white that unfortunately,  still suffered from the drawbacks of its native tetraploid  heritage.  Dr. Graves, mated </a:t>
            </a:r>
            <a:r>
              <a:rPr lang="en-US" altLang="en-US" sz="2000" b="1"/>
              <a:t>Purissima</a:t>
            </a:r>
            <a:r>
              <a:rPr lang="en-US" altLang="en-US" sz="2000"/>
              <a:t> with winter-hardy stock establishing the basis for an outstanding lines of blues and whites.</a:t>
            </a:r>
          </a:p>
        </p:txBody>
      </p:sp>
      <p:grpSp>
        <p:nvGrpSpPr>
          <p:cNvPr id="25622" name="Group 22"/>
          <p:cNvGrpSpPr>
            <a:grpSpLocks/>
          </p:cNvGrpSpPr>
          <p:nvPr/>
        </p:nvGrpSpPr>
        <p:grpSpPr bwMode="auto">
          <a:xfrm>
            <a:off x="0" y="0"/>
            <a:ext cx="1600200" cy="1498600"/>
            <a:chOff x="1632" y="1872"/>
            <a:chExt cx="2112" cy="1976"/>
          </a:xfrm>
        </p:grpSpPr>
        <p:grpSp>
          <p:nvGrpSpPr>
            <p:cNvPr id="25623" name="Group 23"/>
            <p:cNvGrpSpPr>
              <a:grpSpLocks/>
            </p:cNvGrpSpPr>
            <p:nvPr/>
          </p:nvGrpSpPr>
          <p:grpSpPr bwMode="auto">
            <a:xfrm>
              <a:off x="1872" y="1920"/>
              <a:ext cx="1872" cy="1824"/>
              <a:chOff x="1056" y="1824"/>
              <a:chExt cx="1872" cy="1824"/>
            </a:xfrm>
          </p:grpSpPr>
          <p:sp>
            <p:nvSpPr>
              <p:cNvPr id="25624" name="Oval 24"/>
              <p:cNvSpPr>
                <a:spLocks noChangeArrowheads="1"/>
              </p:cNvSpPr>
              <p:nvPr/>
            </p:nvSpPr>
            <p:spPr bwMode="auto">
              <a:xfrm>
                <a:off x="1104" y="1824"/>
                <a:ext cx="1824" cy="1824"/>
              </a:xfrm>
              <a:prstGeom prst="ellipse">
                <a:avLst/>
              </a:prstGeom>
              <a:gradFill rotWithShape="1">
                <a:gsLst>
                  <a:gs pos="0">
                    <a:srgbClr val="777777"/>
                  </a:gs>
                  <a:gs pos="50000">
                    <a:srgbClr val="777777">
                      <a:gamma/>
                      <a:shade val="46275"/>
                      <a:invGamma/>
                    </a:srgbClr>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625" name="Oval 25"/>
              <p:cNvSpPr>
                <a:spLocks noChangeArrowheads="1"/>
              </p:cNvSpPr>
              <p:nvPr/>
            </p:nvSpPr>
            <p:spPr bwMode="auto">
              <a:xfrm>
                <a:off x="1056" y="1824"/>
                <a:ext cx="1824" cy="1824"/>
              </a:xfrm>
              <a:prstGeom prst="ellipse">
                <a:avLst/>
              </a:prstGeom>
              <a:gradFill rotWithShape="1">
                <a:gsLst>
                  <a:gs pos="0">
                    <a:srgbClr val="777777"/>
                  </a:gs>
                  <a:gs pos="50000">
                    <a:schemeClr val="bg1"/>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pic>
          <p:nvPicPr>
            <p:cNvPr id="25626" name="Picture 26" descr="Dykes">
              <a:hlinkClick r:id="" action="ppaction://macro?name=PullFlower"/>
            </p:cNvPr>
            <p:cNvPicPr>
              <a:picLocks noChangeAspect="1" noChangeArrowheads="1"/>
            </p:cNvPicPr>
            <p:nvPr/>
          </p:nvPicPr>
          <p:blipFill>
            <a:blip r:embed="rId3" cstate="screen">
              <a:extLst>
                <a:ext uri="{28A0092B-C50C-407E-A947-70E740481C1C}">
                  <a14:useLocalDpi xmlns:a14="http://schemas.microsoft.com/office/drawing/2010/main"/>
                </a:ext>
              </a:extLst>
            </a:blip>
            <a:srcRect l="14815" r="11111"/>
            <a:stretch>
              <a:fillRect/>
            </a:stretch>
          </p:blipFill>
          <p:spPr bwMode="auto">
            <a:xfrm>
              <a:off x="1632" y="1872"/>
              <a:ext cx="1920" cy="1976"/>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93441" dir="1391915" algn="ctr" rotWithShape="0">
                      <a:schemeClr val="tx1">
                        <a:alpha val="50000"/>
                      </a:schemeClr>
                    </a:outerShdw>
                  </a:effectLst>
                </a14:hiddenEffects>
              </a:ext>
            </a:extLst>
          </p:spPr>
        </p:pic>
      </p:grpSp>
      <p:sp>
        <p:nvSpPr>
          <p:cNvPr id="25629" name="AutoShape 29" descr="Oak">
            <a:hlinkClick r:id="rId4" action="ppaction://hlinksldjump"/>
          </p:cNvPr>
          <p:cNvSpPr>
            <a:spLocks noChangeArrowheads="1"/>
          </p:cNvSpPr>
          <p:nvPr/>
        </p:nvSpPr>
        <p:spPr bwMode="auto">
          <a:xfrm>
            <a:off x="7086600" y="6269038"/>
            <a:ext cx="2057400" cy="588962"/>
          </a:xfrm>
          <a:prstGeom prst="bevel">
            <a:avLst>
              <a:gd name="adj" fmla="val 12500"/>
            </a:avLst>
          </a:prstGeom>
          <a:blipFill dpi="0" rotWithShape="1">
            <a:blip r:embed="rId5"/>
            <a:srcRect/>
            <a:tile tx="0" ty="0" sx="100000" sy="100000" flip="none" algn="tl"/>
          </a:blip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eaLnBrk="0" hangingPunct="0">
              <a:spcAft>
                <a:spcPct val="0"/>
              </a:spcAft>
            </a:pPr>
            <a:r>
              <a:rPr lang="en-US" altLang="en-US" sz="2400" b="0">
                <a:solidFill>
                  <a:srgbClr val="663300"/>
                </a:solidFill>
                <a:latin typeface="Arial Black" panose="020B0A04020102020204" pitchFamily="34" charset="0"/>
              </a:rPr>
              <a:t>Dykes List</a:t>
            </a:r>
          </a:p>
        </p:txBody>
      </p:sp>
      <p:pic>
        <p:nvPicPr>
          <p:cNvPr id="25630" name="Picture 30" descr="1949 helen-mcgregor-am"/>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52400" y="1752600"/>
            <a:ext cx="4059238" cy="4171950"/>
          </a:xfrm>
          <a:prstGeom prst="rect">
            <a:avLst/>
          </a:prstGeom>
          <a:noFill/>
          <a:ln w="38100">
            <a:solidFill>
              <a:srgbClr val="9966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advClick="0"/>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altLang="en-US"/>
              <a:t>American Iris Society</a:t>
            </a:r>
          </a:p>
        </p:txBody>
      </p:sp>
      <p:sp>
        <p:nvSpPr>
          <p:cNvPr id="26626" name="title"/>
          <p:cNvSpPr>
            <a:spLocks noGrp="1" noChangeArrowheads="1"/>
          </p:cNvSpPr>
          <p:nvPr>
            <p:ph type="title"/>
          </p:nvPr>
        </p:nvSpPr>
        <p:spPr>
          <a:xfrm>
            <a:off x="2124075" y="0"/>
            <a:ext cx="6985000" cy="1143000"/>
          </a:xfrm>
        </p:spPr>
        <p:txBody>
          <a:bodyPr/>
          <a:lstStyle/>
          <a:p>
            <a:r>
              <a:rPr lang="en-US" altLang="en-US" dirty="0"/>
              <a:t>Ola Kala 1948</a:t>
            </a:r>
          </a:p>
        </p:txBody>
      </p:sp>
      <p:sp>
        <p:nvSpPr>
          <p:cNvPr id="26627" name="Rectangle 3"/>
          <p:cNvSpPr>
            <a:spLocks noGrp="1" noChangeArrowheads="1"/>
          </p:cNvSpPr>
          <p:nvPr>
            <p:ph type="body" idx="1"/>
          </p:nvPr>
        </p:nvSpPr>
        <p:spPr>
          <a:xfrm>
            <a:off x="4572000" y="1295400"/>
            <a:ext cx="4419600" cy="4419600"/>
          </a:xfrm>
        </p:spPr>
        <p:txBody>
          <a:bodyPr/>
          <a:lstStyle/>
          <a:p>
            <a:pPr>
              <a:buFontTx/>
              <a:buNone/>
            </a:pPr>
            <a:r>
              <a:rPr lang="en-US" altLang="en-US" sz="2000" dirty="0"/>
              <a:t>Hybridizer: Jacob Sass, Nebraska</a:t>
            </a:r>
          </a:p>
          <a:p>
            <a:pPr>
              <a:buFontTx/>
              <a:buNone/>
            </a:pPr>
            <a:r>
              <a:rPr lang="en-US" altLang="en-US" sz="2000" dirty="0"/>
              <a:t>TB-36”; R 1943</a:t>
            </a:r>
          </a:p>
          <a:p>
            <a:pPr>
              <a:buFontTx/>
              <a:buNone/>
            </a:pPr>
            <a:r>
              <a:rPr lang="en-US" altLang="en-US" sz="2000" b="1" dirty="0"/>
              <a:t>Ola Kala</a:t>
            </a:r>
            <a:r>
              <a:rPr lang="en-US" altLang="en-US" sz="2000" dirty="0"/>
              <a:t> achieved instant fame for its color and form.  It topped the AIS popularity poll in 1947 and remained there until 1955.  It became an important parent of bright yellows.</a:t>
            </a:r>
          </a:p>
          <a:p>
            <a:pPr>
              <a:buFontTx/>
              <a:buNone/>
            </a:pPr>
            <a:r>
              <a:rPr lang="en-US" altLang="en-US" sz="2000" dirty="0"/>
              <a:t>Hans and his brother Jacob won 4 of the 17 DMs awarded between 1927-1948, almost ¼ of the total!</a:t>
            </a:r>
          </a:p>
          <a:p>
            <a:pPr>
              <a:buFontTx/>
              <a:buNone/>
            </a:pPr>
            <a:endParaRPr lang="en-US" altLang="en-US" sz="2000" dirty="0"/>
          </a:p>
        </p:txBody>
      </p:sp>
      <p:grpSp>
        <p:nvGrpSpPr>
          <p:cNvPr id="26637" name="Group 13"/>
          <p:cNvGrpSpPr>
            <a:grpSpLocks/>
          </p:cNvGrpSpPr>
          <p:nvPr/>
        </p:nvGrpSpPr>
        <p:grpSpPr bwMode="auto">
          <a:xfrm>
            <a:off x="0" y="0"/>
            <a:ext cx="1600200" cy="1498600"/>
            <a:chOff x="1632" y="1872"/>
            <a:chExt cx="2112" cy="1976"/>
          </a:xfrm>
        </p:grpSpPr>
        <p:grpSp>
          <p:nvGrpSpPr>
            <p:cNvPr id="26638" name="Group 14"/>
            <p:cNvGrpSpPr>
              <a:grpSpLocks/>
            </p:cNvGrpSpPr>
            <p:nvPr/>
          </p:nvGrpSpPr>
          <p:grpSpPr bwMode="auto">
            <a:xfrm>
              <a:off x="1872" y="1920"/>
              <a:ext cx="1872" cy="1824"/>
              <a:chOff x="1056" y="1824"/>
              <a:chExt cx="1872" cy="1824"/>
            </a:xfrm>
          </p:grpSpPr>
          <p:sp>
            <p:nvSpPr>
              <p:cNvPr id="26639" name="Oval 15"/>
              <p:cNvSpPr>
                <a:spLocks noChangeArrowheads="1"/>
              </p:cNvSpPr>
              <p:nvPr/>
            </p:nvSpPr>
            <p:spPr bwMode="auto">
              <a:xfrm>
                <a:off x="1104" y="1824"/>
                <a:ext cx="1824" cy="1824"/>
              </a:xfrm>
              <a:prstGeom prst="ellipse">
                <a:avLst/>
              </a:prstGeom>
              <a:gradFill rotWithShape="1">
                <a:gsLst>
                  <a:gs pos="0">
                    <a:srgbClr val="777777"/>
                  </a:gs>
                  <a:gs pos="50000">
                    <a:srgbClr val="777777">
                      <a:gamma/>
                      <a:shade val="46275"/>
                      <a:invGamma/>
                    </a:srgbClr>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6640" name="Oval 16"/>
              <p:cNvSpPr>
                <a:spLocks noChangeArrowheads="1"/>
              </p:cNvSpPr>
              <p:nvPr/>
            </p:nvSpPr>
            <p:spPr bwMode="auto">
              <a:xfrm>
                <a:off x="1056" y="1824"/>
                <a:ext cx="1824" cy="1824"/>
              </a:xfrm>
              <a:prstGeom prst="ellipse">
                <a:avLst/>
              </a:prstGeom>
              <a:gradFill rotWithShape="1">
                <a:gsLst>
                  <a:gs pos="0">
                    <a:srgbClr val="777777"/>
                  </a:gs>
                  <a:gs pos="50000">
                    <a:schemeClr val="bg1"/>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pic>
          <p:nvPicPr>
            <p:cNvPr id="26641" name="Picture 17" descr="Dykes">
              <a:hlinkClick r:id="" action="ppaction://macro?name=PullFlower"/>
            </p:cNvPr>
            <p:cNvPicPr>
              <a:picLocks noChangeAspect="1" noChangeArrowheads="1"/>
            </p:cNvPicPr>
            <p:nvPr/>
          </p:nvPicPr>
          <p:blipFill>
            <a:blip r:embed="rId3" cstate="screen">
              <a:extLst>
                <a:ext uri="{28A0092B-C50C-407E-A947-70E740481C1C}">
                  <a14:useLocalDpi xmlns:a14="http://schemas.microsoft.com/office/drawing/2010/main"/>
                </a:ext>
              </a:extLst>
            </a:blip>
            <a:srcRect l="14815" r="11111"/>
            <a:stretch>
              <a:fillRect/>
            </a:stretch>
          </p:blipFill>
          <p:spPr bwMode="auto">
            <a:xfrm>
              <a:off x="1632" y="1872"/>
              <a:ext cx="1920" cy="1976"/>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93441" dir="1391915" algn="ctr" rotWithShape="0">
                      <a:schemeClr val="tx1">
                        <a:alpha val="50000"/>
                      </a:schemeClr>
                    </a:outerShdw>
                  </a:effectLst>
                </a14:hiddenEffects>
              </a:ext>
            </a:extLst>
          </p:spPr>
        </p:pic>
      </p:grpSp>
      <p:sp>
        <p:nvSpPr>
          <p:cNvPr id="26644" name="AutoShape 20" descr="Oak">
            <a:hlinkClick r:id="rId4" action="ppaction://hlinksldjump"/>
          </p:cNvPr>
          <p:cNvSpPr>
            <a:spLocks noChangeArrowheads="1"/>
          </p:cNvSpPr>
          <p:nvPr/>
        </p:nvSpPr>
        <p:spPr bwMode="auto">
          <a:xfrm>
            <a:off x="7086600" y="6269038"/>
            <a:ext cx="2057400" cy="588962"/>
          </a:xfrm>
          <a:prstGeom prst="bevel">
            <a:avLst>
              <a:gd name="adj" fmla="val 12500"/>
            </a:avLst>
          </a:prstGeom>
          <a:blipFill dpi="0" rotWithShape="1">
            <a:blip r:embed="rId5"/>
            <a:srcRect/>
            <a:tile tx="0" ty="0" sx="100000" sy="100000" flip="none" algn="tl"/>
          </a:blip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eaLnBrk="0" hangingPunct="0">
              <a:spcAft>
                <a:spcPct val="0"/>
              </a:spcAft>
            </a:pPr>
            <a:r>
              <a:rPr lang="en-US" altLang="en-US" sz="2400" b="0">
                <a:solidFill>
                  <a:srgbClr val="663300"/>
                </a:solidFill>
                <a:latin typeface="Arial Black" panose="020B0A04020102020204" pitchFamily="34" charset="0"/>
              </a:rPr>
              <a:t>Dykes List</a:t>
            </a:r>
          </a:p>
        </p:txBody>
      </p:sp>
      <p:pic>
        <p:nvPicPr>
          <p:cNvPr id="2" name="Picture 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8209" y="1962150"/>
            <a:ext cx="4209798" cy="3810000"/>
          </a:xfrm>
          <a:prstGeom prst="rect">
            <a:avLst/>
          </a:prstGeom>
          <a:ln w="34925">
            <a:solidFill>
              <a:srgbClr val="996600"/>
            </a:solidFill>
          </a:ln>
        </p:spPr>
      </p:pic>
    </p:spTree>
  </p:cSld>
  <p:clrMapOvr>
    <a:masterClrMapping/>
  </p:clrMapOvr>
  <p:transition advClick="0"/>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altLang="en-US"/>
              <a:t>American Iris Society</a:t>
            </a:r>
          </a:p>
        </p:txBody>
      </p:sp>
      <p:sp>
        <p:nvSpPr>
          <p:cNvPr id="27650" name="title"/>
          <p:cNvSpPr>
            <a:spLocks noGrp="1" noChangeArrowheads="1"/>
          </p:cNvSpPr>
          <p:nvPr>
            <p:ph type="title"/>
          </p:nvPr>
        </p:nvSpPr>
        <p:spPr>
          <a:xfrm>
            <a:off x="2162175" y="0"/>
            <a:ext cx="6551613" cy="1143000"/>
          </a:xfrm>
        </p:spPr>
        <p:txBody>
          <a:bodyPr/>
          <a:lstStyle/>
          <a:p>
            <a:r>
              <a:rPr lang="en-US" altLang="en-US" dirty="0"/>
              <a:t>Chivalry 1947</a:t>
            </a:r>
          </a:p>
        </p:txBody>
      </p:sp>
      <p:sp>
        <p:nvSpPr>
          <p:cNvPr id="27651" name="Rectangle 3"/>
          <p:cNvSpPr>
            <a:spLocks noGrp="1" noChangeArrowheads="1"/>
          </p:cNvSpPr>
          <p:nvPr>
            <p:ph type="body" idx="1"/>
          </p:nvPr>
        </p:nvSpPr>
        <p:spPr>
          <a:xfrm>
            <a:off x="4953000" y="1676400"/>
            <a:ext cx="4191000" cy="4525963"/>
          </a:xfrm>
        </p:spPr>
        <p:txBody>
          <a:bodyPr/>
          <a:lstStyle/>
          <a:p>
            <a:pPr>
              <a:buFontTx/>
              <a:buNone/>
            </a:pPr>
            <a:r>
              <a:rPr lang="en-US" altLang="en-US" sz="2000" dirty="0"/>
              <a:t>Hybridizer: Jesse Wills, Tennessee </a:t>
            </a:r>
          </a:p>
          <a:p>
            <a:pPr>
              <a:buFontTx/>
              <a:buNone/>
            </a:pPr>
            <a:r>
              <a:rPr lang="en-US" altLang="en-US" sz="2000" dirty="0"/>
              <a:t>TB-M , R. 1943</a:t>
            </a:r>
          </a:p>
          <a:p>
            <a:pPr>
              <a:buFontTx/>
              <a:buNone/>
            </a:pPr>
            <a:r>
              <a:rPr lang="en-US" altLang="en-US" sz="2000" dirty="0"/>
              <a:t>Breeding will tell.  This iris is a cross between two Dykes </a:t>
            </a:r>
            <a:r>
              <a:rPr lang="en-US" altLang="en-US" sz="2000" b="1" dirty="0"/>
              <a:t>Missouri</a:t>
            </a:r>
            <a:r>
              <a:rPr lang="en-US" altLang="en-US" sz="2000" dirty="0"/>
              <a:t> (1937) X </a:t>
            </a:r>
            <a:r>
              <a:rPr lang="en-US" altLang="en-US" sz="2000" b="1" dirty="0"/>
              <a:t>Great Lakes</a:t>
            </a:r>
            <a:r>
              <a:rPr lang="en-US" altLang="en-US" sz="2000" dirty="0"/>
              <a:t> (1942). </a:t>
            </a:r>
            <a:r>
              <a:rPr lang="en-US" altLang="en-US" sz="2000" b="1" dirty="0"/>
              <a:t>Chivalry</a:t>
            </a:r>
            <a:r>
              <a:rPr lang="en-US" altLang="en-US" sz="2000" dirty="0"/>
              <a:t> was also the parent of two later DM winners; </a:t>
            </a:r>
            <a:r>
              <a:rPr lang="en-US" altLang="en-US" sz="2000" b="1" dirty="0"/>
              <a:t>First Violet</a:t>
            </a:r>
            <a:r>
              <a:rPr lang="en-US" altLang="en-US" sz="2000" dirty="0"/>
              <a:t> and </a:t>
            </a:r>
            <a:r>
              <a:rPr lang="en-US" altLang="en-US" sz="2000" b="1" dirty="0"/>
              <a:t>Blue Sapphire</a:t>
            </a:r>
            <a:r>
              <a:rPr lang="en-US" altLang="en-US" sz="2000" dirty="0"/>
              <a:t>.</a:t>
            </a:r>
          </a:p>
        </p:txBody>
      </p:sp>
      <p:grpSp>
        <p:nvGrpSpPr>
          <p:cNvPr id="27663" name="Group 15"/>
          <p:cNvGrpSpPr>
            <a:grpSpLocks/>
          </p:cNvGrpSpPr>
          <p:nvPr/>
        </p:nvGrpSpPr>
        <p:grpSpPr bwMode="auto">
          <a:xfrm>
            <a:off x="0" y="0"/>
            <a:ext cx="1600200" cy="1498600"/>
            <a:chOff x="1632" y="1872"/>
            <a:chExt cx="2112" cy="1976"/>
          </a:xfrm>
        </p:grpSpPr>
        <p:grpSp>
          <p:nvGrpSpPr>
            <p:cNvPr id="27664" name="Group 16"/>
            <p:cNvGrpSpPr>
              <a:grpSpLocks/>
            </p:cNvGrpSpPr>
            <p:nvPr/>
          </p:nvGrpSpPr>
          <p:grpSpPr bwMode="auto">
            <a:xfrm>
              <a:off x="1872" y="1920"/>
              <a:ext cx="1872" cy="1824"/>
              <a:chOff x="1056" y="1824"/>
              <a:chExt cx="1872" cy="1824"/>
            </a:xfrm>
          </p:grpSpPr>
          <p:sp>
            <p:nvSpPr>
              <p:cNvPr id="27665" name="Oval 17"/>
              <p:cNvSpPr>
                <a:spLocks noChangeArrowheads="1"/>
              </p:cNvSpPr>
              <p:nvPr/>
            </p:nvSpPr>
            <p:spPr bwMode="auto">
              <a:xfrm>
                <a:off x="1104" y="1824"/>
                <a:ext cx="1824" cy="1824"/>
              </a:xfrm>
              <a:prstGeom prst="ellipse">
                <a:avLst/>
              </a:prstGeom>
              <a:gradFill rotWithShape="1">
                <a:gsLst>
                  <a:gs pos="0">
                    <a:srgbClr val="777777"/>
                  </a:gs>
                  <a:gs pos="50000">
                    <a:srgbClr val="777777">
                      <a:gamma/>
                      <a:shade val="46275"/>
                      <a:invGamma/>
                    </a:srgbClr>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7666" name="Oval 18"/>
              <p:cNvSpPr>
                <a:spLocks noChangeArrowheads="1"/>
              </p:cNvSpPr>
              <p:nvPr/>
            </p:nvSpPr>
            <p:spPr bwMode="auto">
              <a:xfrm>
                <a:off x="1056" y="1824"/>
                <a:ext cx="1824" cy="1824"/>
              </a:xfrm>
              <a:prstGeom prst="ellipse">
                <a:avLst/>
              </a:prstGeom>
              <a:gradFill rotWithShape="1">
                <a:gsLst>
                  <a:gs pos="0">
                    <a:srgbClr val="777777"/>
                  </a:gs>
                  <a:gs pos="50000">
                    <a:schemeClr val="bg1"/>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pic>
          <p:nvPicPr>
            <p:cNvPr id="27667" name="Picture 19" descr="Dykes">
              <a:hlinkClick r:id="" action="ppaction://macro?name=PullFlower"/>
            </p:cNvPr>
            <p:cNvPicPr>
              <a:picLocks noChangeAspect="1" noChangeArrowheads="1"/>
            </p:cNvPicPr>
            <p:nvPr/>
          </p:nvPicPr>
          <p:blipFill>
            <a:blip r:embed="rId3" cstate="screen">
              <a:extLst>
                <a:ext uri="{28A0092B-C50C-407E-A947-70E740481C1C}">
                  <a14:useLocalDpi xmlns:a14="http://schemas.microsoft.com/office/drawing/2010/main"/>
                </a:ext>
              </a:extLst>
            </a:blip>
            <a:srcRect l="14815" r="11111"/>
            <a:stretch>
              <a:fillRect/>
            </a:stretch>
          </p:blipFill>
          <p:spPr bwMode="auto">
            <a:xfrm>
              <a:off x="1632" y="1872"/>
              <a:ext cx="1920" cy="1976"/>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93441" dir="1391915" algn="ctr" rotWithShape="0">
                      <a:schemeClr val="tx1">
                        <a:alpha val="50000"/>
                      </a:schemeClr>
                    </a:outerShdw>
                  </a:effectLst>
                </a14:hiddenEffects>
              </a:ext>
            </a:extLst>
          </p:spPr>
        </p:pic>
      </p:grpSp>
      <p:sp>
        <p:nvSpPr>
          <p:cNvPr id="27670" name="AutoShape 22" descr="Oak">
            <a:hlinkClick r:id="rId4" action="ppaction://hlinksldjump"/>
          </p:cNvPr>
          <p:cNvSpPr>
            <a:spLocks noChangeArrowheads="1"/>
          </p:cNvSpPr>
          <p:nvPr/>
        </p:nvSpPr>
        <p:spPr bwMode="auto">
          <a:xfrm>
            <a:off x="7086600" y="6269038"/>
            <a:ext cx="2057400" cy="588962"/>
          </a:xfrm>
          <a:prstGeom prst="bevel">
            <a:avLst>
              <a:gd name="adj" fmla="val 12500"/>
            </a:avLst>
          </a:prstGeom>
          <a:blipFill dpi="0" rotWithShape="1">
            <a:blip r:embed="rId5"/>
            <a:srcRect/>
            <a:tile tx="0" ty="0" sx="100000" sy="100000" flip="none" algn="tl"/>
          </a:blip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eaLnBrk="0" hangingPunct="0">
              <a:spcAft>
                <a:spcPct val="0"/>
              </a:spcAft>
            </a:pPr>
            <a:r>
              <a:rPr lang="en-US" altLang="en-US" sz="2400" b="0">
                <a:solidFill>
                  <a:srgbClr val="663300"/>
                </a:solidFill>
                <a:latin typeface="Arial Black" panose="020B0A04020102020204" pitchFamily="34" charset="0"/>
              </a:rPr>
              <a:t>Dykes List</a:t>
            </a:r>
          </a:p>
        </p:txBody>
      </p:sp>
      <p:pic>
        <p:nvPicPr>
          <p:cNvPr id="2" name="Picture 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3400" y="1676400"/>
            <a:ext cx="3571875" cy="4762500"/>
          </a:xfrm>
          <a:prstGeom prst="rect">
            <a:avLst/>
          </a:prstGeom>
          <a:ln w="34925">
            <a:solidFill>
              <a:srgbClr val="996600"/>
            </a:solidFill>
          </a:ln>
        </p:spPr>
      </p:pic>
    </p:spTree>
  </p:cSld>
  <p:clrMapOvr>
    <a:masterClrMapping/>
  </p:clrMapOvr>
  <p:transition advClick="0"/>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altLang="en-US"/>
              <a:t>American Iris Society</a:t>
            </a:r>
          </a:p>
        </p:txBody>
      </p:sp>
      <p:sp>
        <p:nvSpPr>
          <p:cNvPr id="28674" name="title"/>
          <p:cNvSpPr>
            <a:spLocks noGrp="1" noChangeArrowheads="1"/>
          </p:cNvSpPr>
          <p:nvPr>
            <p:ph type="title"/>
          </p:nvPr>
        </p:nvSpPr>
        <p:spPr>
          <a:xfrm>
            <a:off x="2124075" y="0"/>
            <a:ext cx="6985000" cy="1143000"/>
          </a:xfrm>
        </p:spPr>
        <p:txBody>
          <a:bodyPr/>
          <a:lstStyle/>
          <a:p>
            <a:r>
              <a:rPr lang="en-US" altLang="en-US" dirty="0" err="1"/>
              <a:t>Elmohr</a:t>
            </a:r>
            <a:r>
              <a:rPr lang="en-US" altLang="en-US" dirty="0"/>
              <a:t> 1945</a:t>
            </a:r>
          </a:p>
        </p:txBody>
      </p:sp>
      <p:sp>
        <p:nvSpPr>
          <p:cNvPr id="28675" name="Rectangle 3"/>
          <p:cNvSpPr>
            <a:spLocks noGrp="1" noChangeArrowheads="1"/>
          </p:cNvSpPr>
          <p:nvPr>
            <p:ph type="body" idx="1"/>
          </p:nvPr>
        </p:nvSpPr>
        <p:spPr>
          <a:xfrm>
            <a:off x="4876800" y="1371600"/>
            <a:ext cx="4267200" cy="5029200"/>
          </a:xfrm>
        </p:spPr>
        <p:txBody>
          <a:bodyPr/>
          <a:lstStyle/>
          <a:p>
            <a:pPr>
              <a:buFontTx/>
              <a:buNone/>
            </a:pPr>
            <a:r>
              <a:rPr lang="en-US" altLang="en-US" sz="2000"/>
              <a:t>Hybridizer: Phillip Loomis, Colorado</a:t>
            </a:r>
          </a:p>
          <a:p>
            <a:pPr>
              <a:buFontTx/>
              <a:buNone/>
            </a:pPr>
            <a:r>
              <a:rPr lang="en-US" altLang="en-US" sz="2000"/>
              <a:t>TB-M; R. 1942</a:t>
            </a:r>
          </a:p>
          <a:p>
            <a:pPr>
              <a:buFontTx/>
              <a:buNone/>
            </a:pPr>
            <a:r>
              <a:rPr lang="en-US" altLang="en-US" sz="2000" b="1"/>
              <a:t>Elmohr</a:t>
            </a:r>
            <a:r>
              <a:rPr lang="en-US" altLang="en-US" sz="2000"/>
              <a:t> is the only Arilbred to win the Dykes medal.  An arilbred is a cross of an Aril iris with a TB iris.  Note that arilbreds were not eligible for the Dykes a few years earlier.</a:t>
            </a:r>
          </a:p>
          <a:p>
            <a:pPr>
              <a:buFontTx/>
              <a:buNone/>
            </a:pPr>
            <a:r>
              <a:rPr lang="en-US" altLang="en-US" sz="2000"/>
              <a:t>Loomis contracted tuberculosis in medical school in Chicago.  It was recommended that he move to Colorado. So bought a round trip ticket to Colorado (just in case).  He carried the return half of that ticket for 66 years.  </a:t>
            </a:r>
          </a:p>
        </p:txBody>
      </p:sp>
      <p:grpSp>
        <p:nvGrpSpPr>
          <p:cNvPr id="28687" name="Group 15"/>
          <p:cNvGrpSpPr>
            <a:grpSpLocks/>
          </p:cNvGrpSpPr>
          <p:nvPr/>
        </p:nvGrpSpPr>
        <p:grpSpPr bwMode="auto">
          <a:xfrm>
            <a:off x="0" y="0"/>
            <a:ext cx="1600200" cy="1498600"/>
            <a:chOff x="1632" y="1872"/>
            <a:chExt cx="2112" cy="1976"/>
          </a:xfrm>
        </p:grpSpPr>
        <p:grpSp>
          <p:nvGrpSpPr>
            <p:cNvPr id="28688" name="Group 16"/>
            <p:cNvGrpSpPr>
              <a:grpSpLocks/>
            </p:cNvGrpSpPr>
            <p:nvPr/>
          </p:nvGrpSpPr>
          <p:grpSpPr bwMode="auto">
            <a:xfrm>
              <a:off x="1872" y="1920"/>
              <a:ext cx="1872" cy="1824"/>
              <a:chOff x="1056" y="1824"/>
              <a:chExt cx="1872" cy="1824"/>
            </a:xfrm>
          </p:grpSpPr>
          <p:sp>
            <p:nvSpPr>
              <p:cNvPr id="28689" name="Oval 17"/>
              <p:cNvSpPr>
                <a:spLocks noChangeArrowheads="1"/>
              </p:cNvSpPr>
              <p:nvPr/>
            </p:nvSpPr>
            <p:spPr bwMode="auto">
              <a:xfrm>
                <a:off x="1104" y="1824"/>
                <a:ext cx="1824" cy="1824"/>
              </a:xfrm>
              <a:prstGeom prst="ellipse">
                <a:avLst/>
              </a:prstGeom>
              <a:gradFill rotWithShape="1">
                <a:gsLst>
                  <a:gs pos="0">
                    <a:srgbClr val="777777"/>
                  </a:gs>
                  <a:gs pos="50000">
                    <a:srgbClr val="777777">
                      <a:gamma/>
                      <a:shade val="46275"/>
                      <a:invGamma/>
                    </a:srgbClr>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8690" name="Oval 18"/>
              <p:cNvSpPr>
                <a:spLocks noChangeArrowheads="1"/>
              </p:cNvSpPr>
              <p:nvPr/>
            </p:nvSpPr>
            <p:spPr bwMode="auto">
              <a:xfrm>
                <a:off x="1056" y="1824"/>
                <a:ext cx="1824" cy="1824"/>
              </a:xfrm>
              <a:prstGeom prst="ellipse">
                <a:avLst/>
              </a:prstGeom>
              <a:gradFill rotWithShape="1">
                <a:gsLst>
                  <a:gs pos="0">
                    <a:srgbClr val="777777"/>
                  </a:gs>
                  <a:gs pos="50000">
                    <a:schemeClr val="bg1"/>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pic>
          <p:nvPicPr>
            <p:cNvPr id="28691" name="Picture 19" descr="Dykes">
              <a:hlinkClick r:id="" action="ppaction://macro?name=PullFlower"/>
            </p:cNvPr>
            <p:cNvPicPr>
              <a:picLocks noChangeAspect="1" noChangeArrowheads="1"/>
            </p:cNvPicPr>
            <p:nvPr/>
          </p:nvPicPr>
          <p:blipFill>
            <a:blip r:embed="rId3" cstate="screen">
              <a:extLst>
                <a:ext uri="{28A0092B-C50C-407E-A947-70E740481C1C}">
                  <a14:useLocalDpi xmlns:a14="http://schemas.microsoft.com/office/drawing/2010/main"/>
                </a:ext>
              </a:extLst>
            </a:blip>
            <a:srcRect l="14815" r="11111"/>
            <a:stretch>
              <a:fillRect/>
            </a:stretch>
          </p:blipFill>
          <p:spPr bwMode="auto">
            <a:xfrm>
              <a:off x="1632" y="1872"/>
              <a:ext cx="1920" cy="1976"/>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93441" dir="1391915" algn="ctr" rotWithShape="0">
                      <a:schemeClr val="tx1">
                        <a:alpha val="50000"/>
                      </a:schemeClr>
                    </a:outerShdw>
                  </a:effectLst>
                </a14:hiddenEffects>
              </a:ext>
            </a:extLst>
          </p:spPr>
        </p:pic>
      </p:grpSp>
      <p:sp>
        <p:nvSpPr>
          <p:cNvPr id="28694" name="AutoShape 22" descr="Oak">
            <a:hlinkClick r:id="rId4" action="ppaction://hlinksldjump"/>
          </p:cNvPr>
          <p:cNvSpPr>
            <a:spLocks noChangeArrowheads="1"/>
          </p:cNvSpPr>
          <p:nvPr/>
        </p:nvSpPr>
        <p:spPr bwMode="auto">
          <a:xfrm>
            <a:off x="7086600" y="6269038"/>
            <a:ext cx="2057400" cy="588962"/>
          </a:xfrm>
          <a:prstGeom prst="bevel">
            <a:avLst>
              <a:gd name="adj" fmla="val 12500"/>
            </a:avLst>
          </a:prstGeom>
          <a:blipFill dpi="0" rotWithShape="1">
            <a:blip r:embed="rId5"/>
            <a:srcRect/>
            <a:tile tx="0" ty="0" sx="100000" sy="100000" flip="none" algn="tl"/>
          </a:blip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eaLnBrk="0" hangingPunct="0">
              <a:spcAft>
                <a:spcPct val="0"/>
              </a:spcAft>
            </a:pPr>
            <a:r>
              <a:rPr lang="en-US" altLang="en-US" sz="2400" b="0">
                <a:solidFill>
                  <a:srgbClr val="663300"/>
                </a:solidFill>
                <a:latin typeface="Arial Black" panose="020B0A04020102020204" pitchFamily="34" charset="0"/>
              </a:rPr>
              <a:t>Dykes List</a:t>
            </a:r>
          </a:p>
        </p:txBody>
      </p:sp>
      <p:pic>
        <p:nvPicPr>
          <p:cNvPr id="28695" name="Picture 23" descr="1945 elmohr-rm"/>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62000" y="1524000"/>
            <a:ext cx="3386138" cy="5086350"/>
          </a:xfrm>
          <a:prstGeom prst="rect">
            <a:avLst/>
          </a:prstGeom>
          <a:noFill/>
          <a:ln w="38100">
            <a:solidFill>
              <a:srgbClr val="9966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advClick="0"/>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altLang="en-US"/>
              <a:t>American Iris Society</a:t>
            </a:r>
          </a:p>
        </p:txBody>
      </p:sp>
      <p:sp>
        <p:nvSpPr>
          <p:cNvPr id="30722" name="title"/>
          <p:cNvSpPr>
            <a:spLocks noGrp="1" noChangeArrowheads="1"/>
          </p:cNvSpPr>
          <p:nvPr>
            <p:ph type="title"/>
          </p:nvPr>
        </p:nvSpPr>
        <p:spPr>
          <a:xfrm>
            <a:off x="2162175" y="0"/>
            <a:ext cx="6981825" cy="1143000"/>
          </a:xfrm>
        </p:spPr>
        <p:txBody>
          <a:bodyPr/>
          <a:lstStyle/>
          <a:p>
            <a:r>
              <a:rPr lang="en-US" altLang="en-US" dirty="0"/>
              <a:t>Spun Gold 1944 </a:t>
            </a:r>
          </a:p>
        </p:txBody>
      </p:sp>
      <p:sp>
        <p:nvSpPr>
          <p:cNvPr id="30723" name="Rectangle 3"/>
          <p:cNvSpPr>
            <a:spLocks noGrp="1" noChangeArrowheads="1"/>
          </p:cNvSpPr>
          <p:nvPr>
            <p:ph type="body" idx="1"/>
          </p:nvPr>
        </p:nvSpPr>
        <p:spPr>
          <a:xfrm>
            <a:off x="4343400" y="1219200"/>
            <a:ext cx="4800600" cy="4906963"/>
          </a:xfrm>
        </p:spPr>
        <p:txBody>
          <a:bodyPr/>
          <a:lstStyle/>
          <a:p>
            <a:pPr>
              <a:buFontTx/>
              <a:buNone/>
            </a:pPr>
            <a:r>
              <a:rPr lang="en-US" altLang="en-US" sz="2000"/>
              <a:t>Hybridizer: Glutzbeck</a:t>
            </a:r>
          </a:p>
          <a:p>
            <a:pPr>
              <a:buFontTx/>
              <a:buNone/>
            </a:pPr>
            <a:r>
              <a:rPr lang="en-US" altLang="en-US" sz="2000"/>
              <a:t>TB; I 1940</a:t>
            </a:r>
          </a:p>
          <a:p>
            <a:pPr>
              <a:buFontTx/>
              <a:buNone/>
            </a:pPr>
            <a:r>
              <a:rPr lang="en-US" altLang="en-US" sz="2000"/>
              <a:t>Spun Gold was the first yellow to achieve falls of velvety texture. </a:t>
            </a:r>
          </a:p>
          <a:p>
            <a:pPr>
              <a:buFontTx/>
              <a:buNone/>
            </a:pPr>
            <a:r>
              <a:rPr lang="en-US" altLang="en-US" sz="2000"/>
              <a:t>It was hard to believe that tall yellow irises use to be rare. Conversion from diploidy to tetraploidy in the yellows were slower than in the other colors.  The first yellow tetraploid appear in W. R. Dykes garden in 1926, the year following his death.  The Iris was named for him and probably exists in the ancestry of most yellows hybridized today. Its parentage is unknown.</a:t>
            </a:r>
          </a:p>
        </p:txBody>
      </p:sp>
      <p:grpSp>
        <p:nvGrpSpPr>
          <p:cNvPr id="30736" name="Group 16"/>
          <p:cNvGrpSpPr>
            <a:grpSpLocks/>
          </p:cNvGrpSpPr>
          <p:nvPr/>
        </p:nvGrpSpPr>
        <p:grpSpPr bwMode="auto">
          <a:xfrm>
            <a:off x="0" y="0"/>
            <a:ext cx="1600200" cy="1498600"/>
            <a:chOff x="1632" y="1872"/>
            <a:chExt cx="2112" cy="1976"/>
          </a:xfrm>
        </p:grpSpPr>
        <p:grpSp>
          <p:nvGrpSpPr>
            <p:cNvPr id="30737" name="Group 17"/>
            <p:cNvGrpSpPr>
              <a:grpSpLocks/>
            </p:cNvGrpSpPr>
            <p:nvPr/>
          </p:nvGrpSpPr>
          <p:grpSpPr bwMode="auto">
            <a:xfrm>
              <a:off x="1872" y="1920"/>
              <a:ext cx="1872" cy="1824"/>
              <a:chOff x="1056" y="1824"/>
              <a:chExt cx="1872" cy="1824"/>
            </a:xfrm>
          </p:grpSpPr>
          <p:sp>
            <p:nvSpPr>
              <p:cNvPr id="30738" name="Oval 18"/>
              <p:cNvSpPr>
                <a:spLocks noChangeArrowheads="1"/>
              </p:cNvSpPr>
              <p:nvPr/>
            </p:nvSpPr>
            <p:spPr bwMode="auto">
              <a:xfrm>
                <a:off x="1104" y="1824"/>
                <a:ext cx="1824" cy="1824"/>
              </a:xfrm>
              <a:prstGeom prst="ellipse">
                <a:avLst/>
              </a:prstGeom>
              <a:gradFill rotWithShape="1">
                <a:gsLst>
                  <a:gs pos="0">
                    <a:srgbClr val="777777"/>
                  </a:gs>
                  <a:gs pos="50000">
                    <a:srgbClr val="777777">
                      <a:gamma/>
                      <a:shade val="46275"/>
                      <a:invGamma/>
                    </a:srgbClr>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0739" name="Oval 19"/>
              <p:cNvSpPr>
                <a:spLocks noChangeArrowheads="1"/>
              </p:cNvSpPr>
              <p:nvPr/>
            </p:nvSpPr>
            <p:spPr bwMode="auto">
              <a:xfrm>
                <a:off x="1056" y="1824"/>
                <a:ext cx="1824" cy="1824"/>
              </a:xfrm>
              <a:prstGeom prst="ellipse">
                <a:avLst/>
              </a:prstGeom>
              <a:gradFill rotWithShape="1">
                <a:gsLst>
                  <a:gs pos="0">
                    <a:srgbClr val="777777"/>
                  </a:gs>
                  <a:gs pos="50000">
                    <a:schemeClr val="bg1"/>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pic>
          <p:nvPicPr>
            <p:cNvPr id="30740" name="Picture 20" descr="Dykes">
              <a:hlinkClick r:id="" action="ppaction://macro?name=PullFlower"/>
            </p:cNvPr>
            <p:cNvPicPr>
              <a:picLocks noChangeAspect="1" noChangeArrowheads="1"/>
            </p:cNvPicPr>
            <p:nvPr/>
          </p:nvPicPr>
          <p:blipFill>
            <a:blip r:embed="rId3" cstate="screen">
              <a:extLst>
                <a:ext uri="{28A0092B-C50C-407E-A947-70E740481C1C}">
                  <a14:useLocalDpi xmlns:a14="http://schemas.microsoft.com/office/drawing/2010/main"/>
                </a:ext>
              </a:extLst>
            </a:blip>
            <a:srcRect l="14815" r="11111"/>
            <a:stretch>
              <a:fillRect/>
            </a:stretch>
          </p:blipFill>
          <p:spPr bwMode="auto">
            <a:xfrm>
              <a:off x="1632" y="1872"/>
              <a:ext cx="1920" cy="1976"/>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93441" dir="1391915" algn="ctr" rotWithShape="0">
                      <a:schemeClr val="tx1">
                        <a:alpha val="50000"/>
                      </a:schemeClr>
                    </a:outerShdw>
                  </a:effectLst>
                </a14:hiddenEffects>
              </a:ext>
            </a:extLst>
          </p:spPr>
        </p:pic>
      </p:grpSp>
      <p:sp>
        <p:nvSpPr>
          <p:cNvPr id="30743" name="AutoShape 23" descr="Oak">
            <a:hlinkClick r:id="rId4" action="ppaction://hlinksldjump"/>
          </p:cNvPr>
          <p:cNvSpPr>
            <a:spLocks noChangeArrowheads="1"/>
          </p:cNvSpPr>
          <p:nvPr/>
        </p:nvSpPr>
        <p:spPr bwMode="auto">
          <a:xfrm>
            <a:off x="7086600" y="6269038"/>
            <a:ext cx="2057400" cy="588962"/>
          </a:xfrm>
          <a:prstGeom prst="bevel">
            <a:avLst>
              <a:gd name="adj" fmla="val 12500"/>
            </a:avLst>
          </a:prstGeom>
          <a:blipFill dpi="0" rotWithShape="1">
            <a:blip r:embed="rId5"/>
            <a:srcRect/>
            <a:tile tx="0" ty="0" sx="100000" sy="100000" flip="none" algn="tl"/>
          </a:blip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eaLnBrk="0" hangingPunct="0">
              <a:spcAft>
                <a:spcPct val="0"/>
              </a:spcAft>
            </a:pPr>
            <a:r>
              <a:rPr lang="en-US" altLang="en-US" sz="2400" b="0">
                <a:solidFill>
                  <a:srgbClr val="663300"/>
                </a:solidFill>
                <a:latin typeface="Arial Black" panose="020B0A04020102020204" pitchFamily="34" charset="0"/>
              </a:rPr>
              <a:t>Dykes List</a:t>
            </a:r>
          </a:p>
        </p:txBody>
      </p:sp>
      <p:pic>
        <p:nvPicPr>
          <p:cNvPr id="2" name="Picture 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5750" y="1676400"/>
            <a:ext cx="3628210" cy="4837613"/>
          </a:xfrm>
          <a:prstGeom prst="rect">
            <a:avLst/>
          </a:prstGeom>
          <a:ln w="34925">
            <a:solidFill>
              <a:srgbClr val="996600"/>
            </a:solidFill>
          </a:ln>
        </p:spPr>
      </p:pic>
    </p:spTree>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D4680A9-DCF0-4A59-919C-F69EB47F2A07}"/>
              </a:ext>
            </a:extLst>
          </p:cNvPr>
          <p:cNvSpPr>
            <a:spLocks noGrp="1"/>
          </p:cNvSpPr>
          <p:nvPr>
            <p:ph type="title"/>
          </p:nvPr>
        </p:nvSpPr>
        <p:spPr/>
        <p:txBody>
          <a:bodyPr/>
          <a:lstStyle/>
          <a:p>
            <a:r>
              <a:rPr lang="en-US" dirty="0"/>
              <a:t>Daring Deception 2021</a:t>
            </a:r>
          </a:p>
        </p:txBody>
      </p:sp>
      <p:sp>
        <p:nvSpPr>
          <p:cNvPr id="3" name="Footer Placeholder 2">
            <a:extLst>
              <a:ext uri="{FF2B5EF4-FFF2-40B4-BE49-F238E27FC236}">
                <a16:creationId xmlns:a16="http://schemas.microsoft.com/office/drawing/2014/main" id="{88930461-14A2-4190-9EE0-19CBE8E2B4F6}"/>
              </a:ext>
            </a:extLst>
          </p:cNvPr>
          <p:cNvSpPr>
            <a:spLocks noGrp="1"/>
          </p:cNvSpPr>
          <p:nvPr>
            <p:ph type="ftr" sz="quarter" idx="11"/>
          </p:nvPr>
        </p:nvSpPr>
        <p:spPr/>
        <p:txBody>
          <a:bodyPr/>
          <a:lstStyle/>
          <a:p>
            <a:r>
              <a:rPr lang="en-US" altLang="en-US"/>
              <a:t>American Iris Society</a:t>
            </a:r>
          </a:p>
        </p:txBody>
      </p:sp>
      <p:sp>
        <p:nvSpPr>
          <p:cNvPr id="4" name="Rectangle 3">
            <a:extLst>
              <a:ext uri="{FF2B5EF4-FFF2-40B4-BE49-F238E27FC236}">
                <a16:creationId xmlns:a16="http://schemas.microsoft.com/office/drawing/2014/main" id="{91C1C382-7649-4D21-99D0-2F41A09DE081}"/>
              </a:ext>
            </a:extLst>
          </p:cNvPr>
          <p:cNvSpPr txBox="1">
            <a:spLocks noChangeArrowheads="1"/>
          </p:cNvSpPr>
          <p:nvPr/>
        </p:nvSpPr>
        <p:spPr>
          <a:xfrm>
            <a:off x="4572000" y="1295400"/>
            <a:ext cx="4572000" cy="5029200"/>
          </a:xfrm>
          <a:prstGeom prst="rect">
            <a:avLst/>
          </a:prstGeom>
        </p:spPr>
        <p:txBody>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lnSpc>
                <a:spcPct val="110000"/>
              </a:lnSpc>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US" altLang="en-US" sz="2000" b="0" dirty="0"/>
              <a:t>Hybridizer: Thomas Johnson</a:t>
            </a:r>
          </a:p>
          <a:p>
            <a:pPr>
              <a:buFontTx/>
              <a:buNone/>
            </a:pPr>
            <a:r>
              <a:rPr lang="en-US" altLang="en-US" sz="2000" b="0" dirty="0"/>
              <a:t>TB; 2012</a:t>
            </a:r>
          </a:p>
          <a:p>
            <a:pPr>
              <a:buFontTx/>
              <a:buNone/>
            </a:pPr>
            <a:r>
              <a:rPr lang="en-US" altLang="en-US" sz="2000" b="0" dirty="0"/>
              <a:t>This Iris resulted from crosses made in Australia.  Many hybridizers around the world travel to each other’s garden and make crosses in the garden.  The seeds are then shipped to the hybridizer.  This is faster than shipping a rhizome which may have to adapt to the flipped spring and fall.</a:t>
            </a:r>
          </a:p>
        </p:txBody>
      </p:sp>
      <p:grpSp>
        <p:nvGrpSpPr>
          <p:cNvPr id="5" name="Group 5">
            <a:extLst>
              <a:ext uri="{FF2B5EF4-FFF2-40B4-BE49-F238E27FC236}">
                <a16:creationId xmlns:a16="http://schemas.microsoft.com/office/drawing/2014/main" id="{3A7DF2DB-371F-4628-A72C-6AAE439069D6}"/>
              </a:ext>
            </a:extLst>
          </p:cNvPr>
          <p:cNvGrpSpPr>
            <a:grpSpLocks/>
          </p:cNvGrpSpPr>
          <p:nvPr/>
        </p:nvGrpSpPr>
        <p:grpSpPr bwMode="auto">
          <a:xfrm>
            <a:off x="0" y="0"/>
            <a:ext cx="1600200" cy="1498600"/>
            <a:chOff x="1632" y="1872"/>
            <a:chExt cx="2112" cy="1976"/>
          </a:xfrm>
        </p:grpSpPr>
        <p:grpSp>
          <p:nvGrpSpPr>
            <p:cNvPr id="6" name="Group 6">
              <a:extLst>
                <a:ext uri="{FF2B5EF4-FFF2-40B4-BE49-F238E27FC236}">
                  <a16:creationId xmlns:a16="http://schemas.microsoft.com/office/drawing/2014/main" id="{398BA13B-4F27-4F1D-8B14-7FBC7BB543FC}"/>
                </a:ext>
              </a:extLst>
            </p:cNvPr>
            <p:cNvGrpSpPr>
              <a:grpSpLocks/>
            </p:cNvGrpSpPr>
            <p:nvPr/>
          </p:nvGrpSpPr>
          <p:grpSpPr bwMode="auto">
            <a:xfrm>
              <a:off x="1872" y="1920"/>
              <a:ext cx="1872" cy="1824"/>
              <a:chOff x="1056" y="1824"/>
              <a:chExt cx="1872" cy="1824"/>
            </a:xfrm>
          </p:grpSpPr>
          <p:sp>
            <p:nvSpPr>
              <p:cNvPr id="8" name="Oval 7">
                <a:extLst>
                  <a:ext uri="{FF2B5EF4-FFF2-40B4-BE49-F238E27FC236}">
                    <a16:creationId xmlns:a16="http://schemas.microsoft.com/office/drawing/2014/main" id="{C298A6F4-F567-4E05-9B7A-A5A0DDE6EE35}"/>
                  </a:ext>
                </a:extLst>
              </p:cNvPr>
              <p:cNvSpPr>
                <a:spLocks noChangeArrowheads="1"/>
              </p:cNvSpPr>
              <p:nvPr/>
            </p:nvSpPr>
            <p:spPr bwMode="auto">
              <a:xfrm>
                <a:off x="1104" y="1824"/>
                <a:ext cx="1824" cy="1824"/>
              </a:xfrm>
              <a:prstGeom prst="ellipse">
                <a:avLst/>
              </a:prstGeom>
              <a:gradFill rotWithShape="1">
                <a:gsLst>
                  <a:gs pos="0">
                    <a:srgbClr val="777777"/>
                  </a:gs>
                  <a:gs pos="50000">
                    <a:srgbClr val="777777">
                      <a:gamma/>
                      <a:shade val="46275"/>
                      <a:invGamma/>
                    </a:srgbClr>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9" name="Oval 8">
                <a:extLst>
                  <a:ext uri="{FF2B5EF4-FFF2-40B4-BE49-F238E27FC236}">
                    <a16:creationId xmlns:a16="http://schemas.microsoft.com/office/drawing/2014/main" id="{1C3F61A2-DD0F-4406-9F3A-A9D8BD70058E}"/>
                  </a:ext>
                </a:extLst>
              </p:cNvPr>
              <p:cNvSpPr>
                <a:spLocks noChangeArrowheads="1"/>
              </p:cNvSpPr>
              <p:nvPr/>
            </p:nvSpPr>
            <p:spPr bwMode="auto">
              <a:xfrm>
                <a:off x="1056" y="1824"/>
                <a:ext cx="1824" cy="1824"/>
              </a:xfrm>
              <a:prstGeom prst="ellipse">
                <a:avLst/>
              </a:prstGeom>
              <a:gradFill rotWithShape="1">
                <a:gsLst>
                  <a:gs pos="0">
                    <a:srgbClr val="777777"/>
                  </a:gs>
                  <a:gs pos="50000">
                    <a:schemeClr val="bg1"/>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pic>
          <p:nvPicPr>
            <p:cNvPr id="7" name="Picture 9" descr="Dykes">
              <a:hlinkClick r:id="" action="ppaction://macro?name=PullFlower"/>
              <a:extLst>
                <a:ext uri="{FF2B5EF4-FFF2-40B4-BE49-F238E27FC236}">
                  <a16:creationId xmlns:a16="http://schemas.microsoft.com/office/drawing/2014/main" id="{11BDC8DD-5D48-48CB-A3E4-B70D59F5B04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l="14815" r="11111"/>
            <a:stretch>
              <a:fillRect/>
            </a:stretch>
          </p:blipFill>
          <p:spPr bwMode="auto">
            <a:xfrm>
              <a:off x="1632" y="1872"/>
              <a:ext cx="1920" cy="1976"/>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93441" dir="1391915" algn="ctr" rotWithShape="0">
                      <a:schemeClr val="tx1">
                        <a:alpha val="50000"/>
                      </a:schemeClr>
                    </a:outerShdw>
                  </a:effectLst>
                </a14:hiddenEffects>
              </a:ext>
            </a:extLst>
          </p:spPr>
        </p:pic>
      </p:grpSp>
      <p:sp>
        <p:nvSpPr>
          <p:cNvPr id="10" name="AutoShape 10" descr="Oak">
            <a:hlinkClick r:id="rId3" action="ppaction://hlinksldjump"/>
            <a:extLst>
              <a:ext uri="{FF2B5EF4-FFF2-40B4-BE49-F238E27FC236}">
                <a16:creationId xmlns:a16="http://schemas.microsoft.com/office/drawing/2014/main" id="{49FCA8E4-6C27-4BAA-A5C5-459739ED27A3}"/>
              </a:ext>
            </a:extLst>
          </p:cNvPr>
          <p:cNvSpPr>
            <a:spLocks noChangeArrowheads="1"/>
          </p:cNvSpPr>
          <p:nvPr/>
        </p:nvSpPr>
        <p:spPr bwMode="auto">
          <a:xfrm>
            <a:off x="7086600" y="6269038"/>
            <a:ext cx="2057400" cy="588962"/>
          </a:xfrm>
          <a:prstGeom prst="bevel">
            <a:avLst>
              <a:gd name="adj" fmla="val 12500"/>
            </a:avLst>
          </a:prstGeom>
          <a:blipFill dpi="0" rotWithShape="1">
            <a:blip r:embed="rId4"/>
            <a:srcRect/>
            <a:tile tx="0" ty="0" sx="100000" sy="100000" flip="none" algn="tl"/>
          </a:blip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eaLnBrk="0" hangingPunct="0">
              <a:spcAft>
                <a:spcPct val="0"/>
              </a:spcAft>
            </a:pPr>
            <a:r>
              <a:rPr lang="en-US" altLang="en-US" sz="2400" b="0" dirty="0">
                <a:solidFill>
                  <a:srgbClr val="663300"/>
                </a:solidFill>
                <a:latin typeface="Arial Black" panose="020B0A04020102020204" pitchFamily="34" charset="0"/>
              </a:rPr>
              <a:t>Dykes List</a:t>
            </a:r>
          </a:p>
        </p:txBody>
      </p:sp>
      <p:pic>
        <p:nvPicPr>
          <p:cNvPr id="12" name="Picture 11" descr="A close up of flowers&#10;&#10;Description automatically generated with low confidence">
            <a:extLst>
              <a:ext uri="{FF2B5EF4-FFF2-40B4-BE49-F238E27FC236}">
                <a16:creationId xmlns:a16="http://schemas.microsoft.com/office/drawing/2014/main" id="{383FE453-1A09-4E39-9523-7A433F68A5D6}"/>
              </a:ext>
            </a:extLst>
          </p:cNvPr>
          <p:cNvPicPr>
            <a:picLocks noChangeAspect="1"/>
          </p:cNvPicPr>
          <p:nvPr/>
        </p:nvPicPr>
        <p:blipFill rotWithShape="1">
          <a:blip r:embed="rId5">
            <a:extLst>
              <a:ext uri="{28A0092B-C50C-407E-A947-70E740481C1C}">
                <a14:useLocalDpi xmlns:a14="http://schemas.microsoft.com/office/drawing/2010/main" val="0"/>
              </a:ext>
            </a:extLst>
          </a:blip>
          <a:srcRect t="44469" b="8518"/>
          <a:stretch/>
        </p:blipFill>
        <p:spPr>
          <a:xfrm>
            <a:off x="163479" y="2819400"/>
            <a:ext cx="4548333" cy="3200400"/>
          </a:xfrm>
          <a:prstGeom prst="rect">
            <a:avLst/>
          </a:prstGeom>
        </p:spPr>
      </p:pic>
    </p:spTree>
    <p:extLst>
      <p:ext uri="{BB962C8B-B14F-4D97-AF65-F5344CB8AC3E}">
        <p14:creationId xmlns:p14="http://schemas.microsoft.com/office/powerpoint/2010/main" val="159257010"/>
      </p:ext>
    </p:extLst>
  </p:cSld>
  <p:clrMapOvr>
    <a:masterClrMapping/>
  </p:clrMapOvr>
  <p:transition advClick="0"/>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altLang="en-US"/>
              <a:t>American Iris Society</a:t>
            </a:r>
          </a:p>
        </p:txBody>
      </p:sp>
      <p:sp>
        <p:nvSpPr>
          <p:cNvPr id="31746" name="title"/>
          <p:cNvSpPr>
            <a:spLocks noGrp="1" noChangeArrowheads="1"/>
          </p:cNvSpPr>
          <p:nvPr>
            <p:ph type="title"/>
          </p:nvPr>
        </p:nvSpPr>
        <p:spPr>
          <a:xfrm>
            <a:off x="2124075" y="0"/>
            <a:ext cx="6985000" cy="1143000"/>
          </a:xfrm>
        </p:spPr>
        <p:txBody>
          <a:bodyPr/>
          <a:lstStyle/>
          <a:p>
            <a:r>
              <a:rPr lang="en-US" altLang="en-US" dirty="0"/>
              <a:t>Prairie Sunset 1943</a:t>
            </a:r>
          </a:p>
        </p:txBody>
      </p:sp>
      <p:sp>
        <p:nvSpPr>
          <p:cNvPr id="31747" name="Rectangle 3"/>
          <p:cNvSpPr>
            <a:spLocks noGrp="1" noChangeArrowheads="1"/>
          </p:cNvSpPr>
          <p:nvPr>
            <p:ph type="body" idx="1"/>
          </p:nvPr>
        </p:nvSpPr>
        <p:spPr>
          <a:xfrm>
            <a:off x="4724400" y="1219200"/>
            <a:ext cx="4419600" cy="5334000"/>
          </a:xfrm>
        </p:spPr>
        <p:txBody>
          <a:bodyPr/>
          <a:lstStyle/>
          <a:p>
            <a:pPr>
              <a:lnSpc>
                <a:spcPct val="95000"/>
              </a:lnSpc>
              <a:buFontTx/>
              <a:buNone/>
            </a:pPr>
            <a:r>
              <a:rPr lang="en-US" altLang="en-US" sz="2000"/>
              <a:t>Hybridizer: Hans Peter Sass; Nebraska</a:t>
            </a:r>
            <a:endParaRPr lang="en-US" altLang="en-US" sz="2000" b="1"/>
          </a:p>
          <a:p>
            <a:pPr>
              <a:lnSpc>
                <a:spcPct val="95000"/>
              </a:lnSpc>
              <a:buFontTx/>
              <a:buNone/>
            </a:pPr>
            <a:r>
              <a:rPr lang="en-US" altLang="en-US" sz="2000"/>
              <a:t>TB-ML; R. 1936</a:t>
            </a:r>
          </a:p>
          <a:p>
            <a:pPr>
              <a:lnSpc>
                <a:spcPct val="95000"/>
              </a:lnSpc>
              <a:buFontTx/>
              <a:buNone/>
            </a:pPr>
            <a:r>
              <a:rPr lang="en-US" altLang="en-US" sz="2000"/>
              <a:t>Prairie Sunset was considered one of the finest blends at that time. One person bought one Prairie Sunset plant for $100 the year before it was introduced.  Another person bought 3 stamens for $10 each.</a:t>
            </a:r>
          </a:p>
          <a:p>
            <a:pPr>
              <a:lnSpc>
                <a:spcPct val="95000"/>
              </a:lnSpc>
              <a:buFontTx/>
              <a:buNone/>
            </a:pPr>
            <a:r>
              <a:rPr lang="en-US" altLang="en-US" sz="2000"/>
              <a:t>Hans was only willing to part with 26 plants the year it was introduced.  Legend says that Rholin Cooley offered Hans $1000 for the few remaining plants he had the second year after its introduction.  He was turned down.</a:t>
            </a:r>
          </a:p>
          <a:p>
            <a:pPr>
              <a:buFontTx/>
              <a:buNone/>
            </a:pPr>
            <a:endParaRPr lang="en-US" altLang="en-US" sz="2000"/>
          </a:p>
        </p:txBody>
      </p:sp>
      <p:grpSp>
        <p:nvGrpSpPr>
          <p:cNvPr id="31764" name="Group 20"/>
          <p:cNvGrpSpPr>
            <a:grpSpLocks/>
          </p:cNvGrpSpPr>
          <p:nvPr/>
        </p:nvGrpSpPr>
        <p:grpSpPr bwMode="auto">
          <a:xfrm>
            <a:off x="0" y="0"/>
            <a:ext cx="1600200" cy="1498600"/>
            <a:chOff x="1632" y="1872"/>
            <a:chExt cx="2112" cy="1976"/>
          </a:xfrm>
        </p:grpSpPr>
        <p:grpSp>
          <p:nvGrpSpPr>
            <p:cNvPr id="31765" name="Group 21"/>
            <p:cNvGrpSpPr>
              <a:grpSpLocks/>
            </p:cNvGrpSpPr>
            <p:nvPr/>
          </p:nvGrpSpPr>
          <p:grpSpPr bwMode="auto">
            <a:xfrm>
              <a:off x="1872" y="1920"/>
              <a:ext cx="1872" cy="1824"/>
              <a:chOff x="1056" y="1824"/>
              <a:chExt cx="1872" cy="1824"/>
            </a:xfrm>
          </p:grpSpPr>
          <p:sp>
            <p:nvSpPr>
              <p:cNvPr id="31766" name="Oval 22"/>
              <p:cNvSpPr>
                <a:spLocks noChangeArrowheads="1"/>
              </p:cNvSpPr>
              <p:nvPr/>
            </p:nvSpPr>
            <p:spPr bwMode="auto">
              <a:xfrm>
                <a:off x="1104" y="1824"/>
                <a:ext cx="1824" cy="1824"/>
              </a:xfrm>
              <a:prstGeom prst="ellipse">
                <a:avLst/>
              </a:prstGeom>
              <a:gradFill rotWithShape="1">
                <a:gsLst>
                  <a:gs pos="0">
                    <a:srgbClr val="777777"/>
                  </a:gs>
                  <a:gs pos="50000">
                    <a:srgbClr val="777777">
                      <a:gamma/>
                      <a:shade val="46275"/>
                      <a:invGamma/>
                    </a:srgbClr>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767" name="Oval 23"/>
              <p:cNvSpPr>
                <a:spLocks noChangeArrowheads="1"/>
              </p:cNvSpPr>
              <p:nvPr/>
            </p:nvSpPr>
            <p:spPr bwMode="auto">
              <a:xfrm>
                <a:off x="1056" y="1824"/>
                <a:ext cx="1824" cy="1824"/>
              </a:xfrm>
              <a:prstGeom prst="ellipse">
                <a:avLst/>
              </a:prstGeom>
              <a:gradFill rotWithShape="1">
                <a:gsLst>
                  <a:gs pos="0">
                    <a:srgbClr val="777777"/>
                  </a:gs>
                  <a:gs pos="50000">
                    <a:schemeClr val="bg1"/>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pic>
          <p:nvPicPr>
            <p:cNvPr id="31768" name="Picture 24" descr="Dykes">
              <a:hlinkClick r:id="" action="ppaction://macro?name=PullFlower"/>
            </p:cNvPr>
            <p:cNvPicPr>
              <a:picLocks noChangeAspect="1" noChangeArrowheads="1"/>
            </p:cNvPicPr>
            <p:nvPr/>
          </p:nvPicPr>
          <p:blipFill>
            <a:blip r:embed="rId3" cstate="screen">
              <a:extLst>
                <a:ext uri="{28A0092B-C50C-407E-A947-70E740481C1C}">
                  <a14:useLocalDpi xmlns:a14="http://schemas.microsoft.com/office/drawing/2010/main"/>
                </a:ext>
              </a:extLst>
            </a:blip>
            <a:srcRect l="14815" r="11111"/>
            <a:stretch>
              <a:fillRect/>
            </a:stretch>
          </p:blipFill>
          <p:spPr bwMode="auto">
            <a:xfrm>
              <a:off x="1632" y="1872"/>
              <a:ext cx="1920" cy="1976"/>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93441" dir="1391915" algn="ctr" rotWithShape="0">
                      <a:schemeClr val="tx1">
                        <a:alpha val="50000"/>
                      </a:schemeClr>
                    </a:outerShdw>
                  </a:effectLst>
                </a14:hiddenEffects>
              </a:ext>
            </a:extLst>
          </p:spPr>
        </p:pic>
      </p:grpSp>
      <p:sp>
        <p:nvSpPr>
          <p:cNvPr id="31771" name="AutoShape 27" descr="Oak">
            <a:hlinkClick r:id="rId4" action="ppaction://hlinksldjump"/>
          </p:cNvPr>
          <p:cNvSpPr>
            <a:spLocks noChangeArrowheads="1"/>
          </p:cNvSpPr>
          <p:nvPr/>
        </p:nvSpPr>
        <p:spPr bwMode="auto">
          <a:xfrm>
            <a:off x="7086600" y="6269038"/>
            <a:ext cx="2057400" cy="588962"/>
          </a:xfrm>
          <a:prstGeom prst="bevel">
            <a:avLst>
              <a:gd name="adj" fmla="val 12500"/>
            </a:avLst>
          </a:prstGeom>
          <a:blipFill dpi="0" rotWithShape="1">
            <a:blip r:embed="rId5"/>
            <a:srcRect/>
            <a:tile tx="0" ty="0" sx="100000" sy="100000" flip="none" algn="tl"/>
          </a:blip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eaLnBrk="0" hangingPunct="0">
              <a:spcAft>
                <a:spcPct val="0"/>
              </a:spcAft>
            </a:pPr>
            <a:r>
              <a:rPr lang="en-US" altLang="en-US" sz="2400" b="0">
                <a:solidFill>
                  <a:srgbClr val="663300"/>
                </a:solidFill>
                <a:latin typeface="Arial Black" panose="020B0A04020102020204" pitchFamily="34" charset="0"/>
              </a:rPr>
              <a:t>Dykes List</a:t>
            </a:r>
          </a:p>
        </p:txBody>
      </p:sp>
      <p:pic>
        <p:nvPicPr>
          <p:cNvPr id="2" name="Picture 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7740" y="1470025"/>
            <a:ext cx="3396060" cy="5099682"/>
          </a:xfrm>
          <a:prstGeom prst="rect">
            <a:avLst/>
          </a:prstGeom>
          <a:ln w="34925">
            <a:solidFill>
              <a:srgbClr val="996600"/>
            </a:solidFill>
          </a:ln>
        </p:spPr>
      </p:pic>
    </p:spTree>
  </p:cSld>
  <p:clrMapOvr>
    <a:masterClrMapping/>
  </p:clrMapOvr>
  <p:transition advClick="0"/>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altLang="en-US"/>
              <a:t>American Iris Society</a:t>
            </a:r>
          </a:p>
        </p:txBody>
      </p:sp>
      <p:sp>
        <p:nvSpPr>
          <p:cNvPr id="32770" name="title"/>
          <p:cNvSpPr>
            <a:spLocks noGrp="1" noChangeArrowheads="1"/>
          </p:cNvSpPr>
          <p:nvPr>
            <p:ph type="title"/>
          </p:nvPr>
        </p:nvSpPr>
        <p:spPr>
          <a:xfrm>
            <a:off x="2124075" y="0"/>
            <a:ext cx="6985000" cy="1143000"/>
          </a:xfrm>
        </p:spPr>
        <p:txBody>
          <a:bodyPr/>
          <a:lstStyle/>
          <a:p>
            <a:r>
              <a:rPr lang="en-US" altLang="en-US" dirty="0"/>
              <a:t>Great Lakes 1942</a:t>
            </a:r>
          </a:p>
        </p:txBody>
      </p:sp>
      <p:sp>
        <p:nvSpPr>
          <p:cNvPr id="32771" name="Rectangle 3"/>
          <p:cNvSpPr>
            <a:spLocks noGrp="1" noChangeArrowheads="1"/>
          </p:cNvSpPr>
          <p:nvPr>
            <p:ph type="body" idx="1"/>
          </p:nvPr>
        </p:nvSpPr>
        <p:spPr>
          <a:xfrm>
            <a:off x="4724400" y="1295400"/>
            <a:ext cx="4419600" cy="5181600"/>
          </a:xfrm>
        </p:spPr>
        <p:txBody>
          <a:bodyPr/>
          <a:lstStyle/>
          <a:p>
            <a:pPr>
              <a:buFontTx/>
              <a:buNone/>
            </a:pPr>
            <a:r>
              <a:rPr lang="en-US" altLang="en-US" sz="2000" dirty="0"/>
              <a:t>Hybridizer: L.W. Cousins, Canada</a:t>
            </a:r>
          </a:p>
          <a:p>
            <a:pPr>
              <a:buFontTx/>
              <a:buNone/>
            </a:pPr>
            <a:r>
              <a:rPr lang="en-US" altLang="en-US" sz="2000" dirty="0"/>
              <a:t>TB-35-M; R. 1938   </a:t>
            </a:r>
          </a:p>
          <a:p>
            <a:pPr>
              <a:buFontTx/>
              <a:buNone/>
            </a:pPr>
            <a:r>
              <a:rPr lang="en-US" altLang="en-US" sz="2000" dirty="0"/>
              <a:t>A blue that has been used as a parent with great success.  However, its parentage is not precisely known.  </a:t>
            </a:r>
            <a:r>
              <a:rPr lang="en-US" altLang="en-US" sz="2000" b="1" dirty="0"/>
              <a:t>Great Lakes</a:t>
            </a:r>
            <a:r>
              <a:rPr lang="en-US" altLang="en-US" sz="2000" dirty="0"/>
              <a:t> is a very important breeder of blues and has led to a flood of other great blues ;-). Lavender blues and blue purple existed at the beginning.  However, the search for true blue has been a long slow process.  </a:t>
            </a:r>
          </a:p>
          <a:p>
            <a:pPr>
              <a:lnSpc>
                <a:spcPct val="90000"/>
              </a:lnSpc>
              <a:buFontTx/>
              <a:buNone/>
            </a:pPr>
            <a:endParaRPr lang="en-US" altLang="en-US" sz="2000" dirty="0"/>
          </a:p>
        </p:txBody>
      </p:sp>
      <p:grpSp>
        <p:nvGrpSpPr>
          <p:cNvPr id="32785" name="Group 17"/>
          <p:cNvGrpSpPr>
            <a:grpSpLocks/>
          </p:cNvGrpSpPr>
          <p:nvPr/>
        </p:nvGrpSpPr>
        <p:grpSpPr bwMode="auto">
          <a:xfrm>
            <a:off x="0" y="0"/>
            <a:ext cx="1600200" cy="1498600"/>
            <a:chOff x="1632" y="1872"/>
            <a:chExt cx="2112" cy="1976"/>
          </a:xfrm>
        </p:grpSpPr>
        <p:grpSp>
          <p:nvGrpSpPr>
            <p:cNvPr id="32786" name="Group 18"/>
            <p:cNvGrpSpPr>
              <a:grpSpLocks/>
            </p:cNvGrpSpPr>
            <p:nvPr/>
          </p:nvGrpSpPr>
          <p:grpSpPr bwMode="auto">
            <a:xfrm>
              <a:off x="1872" y="1920"/>
              <a:ext cx="1872" cy="1824"/>
              <a:chOff x="1056" y="1824"/>
              <a:chExt cx="1872" cy="1824"/>
            </a:xfrm>
          </p:grpSpPr>
          <p:sp>
            <p:nvSpPr>
              <p:cNvPr id="32787" name="Oval 19"/>
              <p:cNvSpPr>
                <a:spLocks noChangeArrowheads="1"/>
              </p:cNvSpPr>
              <p:nvPr/>
            </p:nvSpPr>
            <p:spPr bwMode="auto">
              <a:xfrm>
                <a:off x="1104" y="1824"/>
                <a:ext cx="1824" cy="1824"/>
              </a:xfrm>
              <a:prstGeom prst="ellipse">
                <a:avLst/>
              </a:prstGeom>
              <a:gradFill rotWithShape="1">
                <a:gsLst>
                  <a:gs pos="0">
                    <a:srgbClr val="777777"/>
                  </a:gs>
                  <a:gs pos="50000">
                    <a:srgbClr val="777777">
                      <a:gamma/>
                      <a:shade val="46275"/>
                      <a:invGamma/>
                    </a:srgbClr>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788" name="Oval 20"/>
              <p:cNvSpPr>
                <a:spLocks noChangeArrowheads="1"/>
              </p:cNvSpPr>
              <p:nvPr/>
            </p:nvSpPr>
            <p:spPr bwMode="auto">
              <a:xfrm>
                <a:off x="1056" y="1824"/>
                <a:ext cx="1824" cy="1824"/>
              </a:xfrm>
              <a:prstGeom prst="ellipse">
                <a:avLst/>
              </a:prstGeom>
              <a:gradFill rotWithShape="1">
                <a:gsLst>
                  <a:gs pos="0">
                    <a:srgbClr val="777777"/>
                  </a:gs>
                  <a:gs pos="50000">
                    <a:schemeClr val="bg1"/>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pic>
          <p:nvPicPr>
            <p:cNvPr id="32789" name="Picture 21" descr="Dykes">
              <a:hlinkClick r:id="" action="ppaction://macro?name=PullFlower"/>
            </p:cNvPr>
            <p:cNvPicPr>
              <a:picLocks noChangeAspect="1" noChangeArrowheads="1"/>
            </p:cNvPicPr>
            <p:nvPr/>
          </p:nvPicPr>
          <p:blipFill>
            <a:blip r:embed="rId3" cstate="screen">
              <a:extLst>
                <a:ext uri="{28A0092B-C50C-407E-A947-70E740481C1C}">
                  <a14:useLocalDpi xmlns:a14="http://schemas.microsoft.com/office/drawing/2010/main"/>
                </a:ext>
              </a:extLst>
            </a:blip>
            <a:srcRect l="14815" r="11111"/>
            <a:stretch>
              <a:fillRect/>
            </a:stretch>
          </p:blipFill>
          <p:spPr bwMode="auto">
            <a:xfrm>
              <a:off x="1632" y="1872"/>
              <a:ext cx="1920" cy="1976"/>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93441" dir="1391915" algn="ctr" rotWithShape="0">
                      <a:schemeClr val="tx1">
                        <a:alpha val="50000"/>
                      </a:schemeClr>
                    </a:outerShdw>
                  </a:effectLst>
                </a14:hiddenEffects>
              </a:ext>
            </a:extLst>
          </p:spPr>
        </p:pic>
      </p:grpSp>
      <p:sp>
        <p:nvSpPr>
          <p:cNvPr id="32792" name="AutoShape 24" descr="Oak">
            <a:hlinkClick r:id="rId4" action="ppaction://hlinksldjump"/>
          </p:cNvPr>
          <p:cNvSpPr>
            <a:spLocks noChangeArrowheads="1"/>
          </p:cNvSpPr>
          <p:nvPr/>
        </p:nvSpPr>
        <p:spPr bwMode="auto">
          <a:xfrm>
            <a:off x="7086600" y="6269038"/>
            <a:ext cx="2057400" cy="588962"/>
          </a:xfrm>
          <a:prstGeom prst="bevel">
            <a:avLst>
              <a:gd name="adj" fmla="val 12500"/>
            </a:avLst>
          </a:prstGeom>
          <a:blipFill dpi="0" rotWithShape="1">
            <a:blip r:embed="rId5"/>
            <a:srcRect/>
            <a:tile tx="0" ty="0" sx="100000" sy="100000" flip="none" algn="tl"/>
          </a:blip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eaLnBrk="0" hangingPunct="0">
              <a:spcAft>
                <a:spcPct val="0"/>
              </a:spcAft>
            </a:pPr>
            <a:r>
              <a:rPr lang="en-US" altLang="en-US" sz="2400" b="0">
                <a:solidFill>
                  <a:srgbClr val="663300"/>
                </a:solidFill>
                <a:latin typeface="Arial Black" panose="020B0A04020102020204" pitchFamily="34" charset="0"/>
              </a:rPr>
              <a:t>Dykes List</a:t>
            </a:r>
          </a:p>
        </p:txBody>
      </p:sp>
      <p:pic>
        <p:nvPicPr>
          <p:cNvPr id="32793" name="Picture 25" descr="1942 great-lakes1-mu"/>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81000" y="1524000"/>
            <a:ext cx="4038600" cy="5022850"/>
          </a:xfrm>
          <a:prstGeom prst="rect">
            <a:avLst/>
          </a:prstGeom>
          <a:noFill/>
          <a:ln w="38100">
            <a:solidFill>
              <a:srgbClr val="9966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advClick="0"/>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altLang="en-US"/>
              <a:t>American Iris Society</a:t>
            </a:r>
          </a:p>
        </p:txBody>
      </p:sp>
      <p:sp>
        <p:nvSpPr>
          <p:cNvPr id="33794" name="title"/>
          <p:cNvSpPr>
            <a:spLocks noGrp="1" noChangeArrowheads="1"/>
          </p:cNvSpPr>
          <p:nvPr>
            <p:ph type="title"/>
          </p:nvPr>
        </p:nvSpPr>
        <p:spPr>
          <a:xfrm>
            <a:off x="2162175" y="0"/>
            <a:ext cx="6551613" cy="1143000"/>
          </a:xfrm>
        </p:spPr>
        <p:txBody>
          <a:bodyPr/>
          <a:lstStyle/>
          <a:p>
            <a:r>
              <a:rPr lang="en-US" altLang="en-US" dirty="0"/>
              <a:t>The Red Douglas 1941</a:t>
            </a:r>
          </a:p>
        </p:txBody>
      </p:sp>
      <p:sp>
        <p:nvSpPr>
          <p:cNvPr id="33795" name="Rectangle 3"/>
          <p:cNvSpPr>
            <a:spLocks noGrp="1" noChangeArrowheads="1"/>
          </p:cNvSpPr>
          <p:nvPr>
            <p:ph type="body" idx="1"/>
          </p:nvPr>
        </p:nvSpPr>
        <p:spPr>
          <a:xfrm>
            <a:off x="4724400" y="1371600"/>
            <a:ext cx="4419600" cy="5059363"/>
          </a:xfrm>
        </p:spPr>
        <p:txBody>
          <a:bodyPr/>
          <a:lstStyle/>
          <a:p>
            <a:pPr>
              <a:buFontTx/>
              <a:buNone/>
            </a:pPr>
            <a:r>
              <a:rPr lang="en-US" altLang="en-US" sz="2000"/>
              <a:t>Hybridizer: Jacob Sass, Nebraska </a:t>
            </a:r>
          </a:p>
          <a:p>
            <a:pPr>
              <a:buFontTx/>
              <a:buNone/>
            </a:pPr>
            <a:r>
              <a:rPr lang="en-US" altLang="en-US" sz="2000"/>
              <a:t>TB; R. 1934.   </a:t>
            </a:r>
          </a:p>
          <a:p>
            <a:pPr>
              <a:buFontTx/>
              <a:buNone/>
            </a:pPr>
            <a:r>
              <a:rPr lang="en-US" altLang="en-US" sz="2000"/>
              <a:t>Red color in irises is due to the interaction of two types of pigmentation; purple anthocyanin and yellow carotine.  There is no red pigment like that found in roses.  Note that this iris has a purplish cast. </a:t>
            </a:r>
          </a:p>
          <a:p>
            <a:pPr>
              <a:buFontTx/>
              <a:buNone/>
            </a:pPr>
            <a:r>
              <a:rPr lang="en-US" altLang="en-US" sz="2000"/>
              <a:t>Many a hybridizer has tried their hands at creating a true red iris but with no success.  Iris seeds have even been irradiated in the 60’s with no pure red success.</a:t>
            </a:r>
          </a:p>
        </p:txBody>
      </p:sp>
      <p:grpSp>
        <p:nvGrpSpPr>
          <p:cNvPr id="33805" name="Group 13"/>
          <p:cNvGrpSpPr>
            <a:grpSpLocks/>
          </p:cNvGrpSpPr>
          <p:nvPr/>
        </p:nvGrpSpPr>
        <p:grpSpPr bwMode="auto">
          <a:xfrm>
            <a:off x="0" y="0"/>
            <a:ext cx="1600200" cy="1498600"/>
            <a:chOff x="1632" y="1872"/>
            <a:chExt cx="2112" cy="1976"/>
          </a:xfrm>
        </p:grpSpPr>
        <p:grpSp>
          <p:nvGrpSpPr>
            <p:cNvPr id="33806" name="Group 14"/>
            <p:cNvGrpSpPr>
              <a:grpSpLocks/>
            </p:cNvGrpSpPr>
            <p:nvPr/>
          </p:nvGrpSpPr>
          <p:grpSpPr bwMode="auto">
            <a:xfrm>
              <a:off x="1872" y="1920"/>
              <a:ext cx="1872" cy="1824"/>
              <a:chOff x="1056" y="1824"/>
              <a:chExt cx="1872" cy="1824"/>
            </a:xfrm>
          </p:grpSpPr>
          <p:sp>
            <p:nvSpPr>
              <p:cNvPr id="33807" name="Oval 15"/>
              <p:cNvSpPr>
                <a:spLocks noChangeArrowheads="1"/>
              </p:cNvSpPr>
              <p:nvPr/>
            </p:nvSpPr>
            <p:spPr bwMode="auto">
              <a:xfrm>
                <a:off x="1104" y="1824"/>
                <a:ext cx="1824" cy="1824"/>
              </a:xfrm>
              <a:prstGeom prst="ellipse">
                <a:avLst/>
              </a:prstGeom>
              <a:gradFill rotWithShape="1">
                <a:gsLst>
                  <a:gs pos="0">
                    <a:srgbClr val="777777"/>
                  </a:gs>
                  <a:gs pos="50000">
                    <a:srgbClr val="777777">
                      <a:gamma/>
                      <a:shade val="46275"/>
                      <a:invGamma/>
                    </a:srgbClr>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808" name="Oval 16"/>
              <p:cNvSpPr>
                <a:spLocks noChangeArrowheads="1"/>
              </p:cNvSpPr>
              <p:nvPr/>
            </p:nvSpPr>
            <p:spPr bwMode="auto">
              <a:xfrm>
                <a:off x="1056" y="1824"/>
                <a:ext cx="1824" cy="1824"/>
              </a:xfrm>
              <a:prstGeom prst="ellipse">
                <a:avLst/>
              </a:prstGeom>
              <a:gradFill rotWithShape="1">
                <a:gsLst>
                  <a:gs pos="0">
                    <a:srgbClr val="777777"/>
                  </a:gs>
                  <a:gs pos="50000">
                    <a:schemeClr val="bg1"/>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pic>
          <p:nvPicPr>
            <p:cNvPr id="33809" name="Picture 17" descr="Dykes">
              <a:hlinkClick r:id="" action="ppaction://macro?name=PullFlower"/>
            </p:cNvPr>
            <p:cNvPicPr>
              <a:picLocks noChangeAspect="1" noChangeArrowheads="1"/>
            </p:cNvPicPr>
            <p:nvPr/>
          </p:nvPicPr>
          <p:blipFill>
            <a:blip r:embed="rId3" cstate="screen">
              <a:extLst>
                <a:ext uri="{28A0092B-C50C-407E-A947-70E740481C1C}">
                  <a14:useLocalDpi xmlns:a14="http://schemas.microsoft.com/office/drawing/2010/main"/>
                </a:ext>
              </a:extLst>
            </a:blip>
            <a:srcRect l="14815" r="11111"/>
            <a:stretch>
              <a:fillRect/>
            </a:stretch>
          </p:blipFill>
          <p:spPr bwMode="auto">
            <a:xfrm>
              <a:off x="1632" y="1872"/>
              <a:ext cx="1920" cy="1976"/>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93441" dir="1391915" algn="ctr" rotWithShape="0">
                      <a:schemeClr val="tx1">
                        <a:alpha val="50000"/>
                      </a:schemeClr>
                    </a:outerShdw>
                  </a:effectLst>
                </a14:hiddenEffects>
              </a:ext>
            </a:extLst>
          </p:spPr>
        </p:pic>
      </p:grpSp>
      <p:sp>
        <p:nvSpPr>
          <p:cNvPr id="33812" name="AutoShape 20" descr="Oak">
            <a:hlinkClick r:id="rId4" action="ppaction://hlinksldjump"/>
          </p:cNvPr>
          <p:cNvSpPr>
            <a:spLocks noChangeArrowheads="1"/>
          </p:cNvSpPr>
          <p:nvPr/>
        </p:nvSpPr>
        <p:spPr bwMode="auto">
          <a:xfrm>
            <a:off x="7086600" y="6269038"/>
            <a:ext cx="2057400" cy="588962"/>
          </a:xfrm>
          <a:prstGeom prst="bevel">
            <a:avLst>
              <a:gd name="adj" fmla="val 12500"/>
            </a:avLst>
          </a:prstGeom>
          <a:blipFill dpi="0" rotWithShape="1">
            <a:blip r:embed="rId5"/>
            <a:srcRect/>
            <a:tile tx="0" ty="0" sx="100000" sy="100000" flip="none" algn="tl"/>
          </a:blip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eaLnBrk="0" hangingPunct="0">
              <a:spcAft>
                <a:spcPct val="0"/>
              </a:spcAft>
            </a:pPr>
            <a:r>
              <a:rPr lang="en-US" altLang="en-US" sz="2400" b="0">
                <a:solidFill>
                  <a:srgbClr val="663300"/>
                </a:solidFill>
                <a:latin typeface="Arial Black" panose="020B0A04020102020204" pitchFamily="34" charset="0"/>
              </a:rPr>
              <a:t>Dykes List</a:t>
            </a:r>
          </a:p>
        </p:txBody>
      </p:sp>
      <p:pic>
        <p:nvPicPr>
          <p:cNvPr id="2" name="Picture 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3400" y="1592262"/>
            <a:ext cx="4100443" cy="4754249"/>
          </a:xfrm>
          <a:prstGeom prst="rect">
            <a:avLst/>
          </a:prstGeom>
          <a:ln w="34925">
            <a:solidFill>
              <a:srgbClr val="996600"/>
            </a:solidFill>
          </a:ln>
        </p:spPr>
      </p:pic>
    </p:spTree>
  </p:cSld>
  <p:clrMapOvr>
    <a:masterClrMapping/>
  </p:clrMapOvr>
  <p:transition advClick="0"/>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altLang="en-US"/>
              <a:t>American Iris Society</a:t>
            </a:r>
          </a:p>
        </p:txBody>
      </p:sp>
      <p:sp>
        <p:nvSpPr>
          <p:cNvPr id="35842" name="title"/>
          <p:cNvSpPr>
            <a:spLocks noGrp="1" noChangeArrowheads="1"/>
          </p:cNvSpPr>
          <p:nvPr>
            <p:ph type="title"/>
          </p:nvPr>
        </p:nvSpPr>
        <p:spPr>
          <a:xfrm>
            <a:off x="2039938" y="0"/>
            <a:ext cx="6985000" cy="1143000"/>
          </a:xfrm>
        </p:spPr>
        <p:txBody>
          <a:bodyPr/>
          <a:lstStyle/>
          <a:p>
            <a:r>
              <a:rPr lang="en-US" altLang="en-US" dirty="0"/>
              <a:t>Wabash 1940</a:t>
            </a:r>
          </a:p>
        </p:txBody>
      </p:sp>
      <p:sp>
        <p:nvSpPr>
          <p:cNvPr id="35843" name="Rectangle 3"/>
          <p:cNvSpPr>
            <a:spLocks noGrp="1" noChangeArrowheads="1"/>
          </p:cNvSpPr>
          <p:nvPr>
            <p:ph type="body" idx="1"/>
          </p:nvPr>
        </p:nvSpPr>
        <p:spPr>
          <a:xfrm>
            <a:off x="4800600" y="1371600"/>
            <a:ext cx="4343400" cy="5029200"/>
          </a:xfrm>
        </p:spPr>
        <p:txBody>
          <a:bodyPr/>
          <a:lstStyle/>
          <a:p>
            <a:pPr>
              <a:buFontTx/>
              <a:buNone/>
            </a:pPr>
            <a:r>
              <a:rPr lang="en-US" altLang="en-US" sz="2000" dirty="0"/>
              <a:t>Hybridizer: Mary Williamson, Indiana </a:t>
            </a:r>
            <a:endParaRPr lang="en-US" altLang="en-US" sz="2000" b="1" dirty="0"/>
          </a:p>
          <a:p>
            <a:pPr>
              <a:buFontTx/>
              <a:buNone/>
            </a:pPr>
            <a:r>
              <a:rPr lang="en-US" altLang="en-US" sz="2000" dirty="0"/>
              <a:t>TB-M-34”; R. 1936   </a:t>
            </a:r>
          </a:p>
          <a:p>
            <a:pPr>
              <a:buFontTx/>
              <a:buNone/>
            </a:pPr>
            <a:r>
              <a:rPr lang="en-US" altLang="en-US" sz="2000" b="1" dirty="0"/>
              <a:t>Wabash</a:t>
            </a:r>
            <a:r>
              <a:rPr lang="en-US" altLang="en-US" sz="2000" dirty="0"/>
              <a:t> is considered to be a landmark in the development of </a:t>
            </a:r>
            <a:r>
              <a:rPr lang="en-US" altLang="en-US" sz="2000" dirty="0" err="1"/>
              <a:t>amoenas</a:t>
            </a:r>
            <a:r>
              <a:rPr lang="en-US" altLang="en-US" sz="2000" dirty="0"/>
              <a:t>. Note that there was no dominant </a:t>
            </a:r>
            <a:r>
              <a:rPr lang="en-US" altLang="en-US" sz="2000" dirty="0" err="1"/>
              <a:t>amoenas</a:t>
            </a:r>
            <a:r>
              <a:rPr lang="en-US" altLang="en-US" sz="2000" dirty="0"/>
              <a:t> at this time.  </a:t>
            </a:r>
            <a:r>
              <a:rPr lang="en-US" altLang="en-US" sz="2000" b="1" dirty="0"/>
              <a:t>Wabash</a:t>
            </a:r>
            <a:r>
              <a:rPr lang="en-US" altLang="en-US" sz="2000" dirty="0"/>
              <a:t> is a recessive </a:t>
            </a:r>
            <a:r>
              <a:rPr lang="en-US" altLang="en-US" sz="2000" dirty="0" err="1"/>
              <a:t>amoena</a:t>
            </a:r>
            <a:r>
              <a:rPr lang="en-US" altLang="en-US" sz="2000" dirty="0"/>
              <a:t>.</a:t>
            </a:r>
          </a:p>
          <a:p>
            <a:pPr>
              <a:buFontTx/>
              <a:buNone/>
            </a:pPr>
            <a:r>
              <a:rPr lang="en-US" altLang="en-US" sz="2000" dirty="0"/>
              <a:t>A debate following </a:t>
            </a:r>
            <a:r>
              <a:rPr lang="en-US" altLang="en-US" sz="2000" b="1" dirty="0"/>
              <a:t>Wabash </a:t>
            </a:r>
            <a:r>
              <a:rPr lang="en-US" altLang="en-US" sz="2000" dirty="0"/>
              <a:t>winning the DM arose concerning who should be listed as the originator.   Mary registered and introduced </a:t>
            </a:r>
            <a:r>
              <a:rPr lang="en-US" altLang="en-US" sz="2000" b="1" dirty="0"/>
              <a:t>Wabash </a:t>
            </a:r>
            <a:r>
              <a:rPr lang="en-US" altLang="en-US" sz="2000" dirty="0"/>
              <a:t>after her father’s death.  She has always claimed to have created it as well.  Thus, Mary is the 2nd woman to win the DM.</a:t>
            </a:r>
          </a:p>
        </p:txBody>
      </p:sp>
      <p:grpSp>
        <p:nvGrpSpPr>
          <p:cNvPr id="35853" name="Group 13"/>
          <p:cNvGrpSpPr>
            <a:grpSpLocks/>
          </p:cNvGrpSpPr>
          <p:nvPr/>
        </p:nvGrpSpPr>
        <p:grpSpPr bwMode="auto">
          <a:xfrm>
            <a:off x="0" y="0"/>
            <a:ext cx="1600200" cy="1498600"/>
            <a:chOff x="1632" y="1872"/>
            <a:chExt cx="2112" cy="1976"/>
          </a:xfrm>
        </p:grpSpPr>
        <p:grpSp>
          <p:nvGrpSpPr>
            <p:cNvPr id="35854" name="Group 14"/>
            <p:cNvGrpSpPr>
              <a:grpSpLocks/>
            </p:cNvGrpSpPr>
            <p:nvPr/>
          </p:nvGrpSpPr>
          <p:grpSpPr bwMode="auto">
            <a:xfrm>
              <a:off x="1872" y="1920"/>
              <a:ext cx="1872" cy="1824"/>
              <a:chOff x="1056" y="1824"/>
              <a:chExt cx="1872" cy="1824"/>
            </a:xfrm>
          </p:grpSpPr>
          <p:sp>
            <p:nvSpPr>
              <p:cNvPr id="35855" name="Oval 15"/>
              <p:cNvSpPr>
                <a:spLocks noChangeArrowheads="1"/>
              </p:cNvSpPr>
              <p:nvPr/>
            </p:nvSpPr>
            <p:spPr bwMode="auto">
              <a:xfrm>
                <a:off x="1104" y="1824"/>
                <a:ext cx="1824" cy="1824"/>
              </a:xfrm>
              <a:prstGeom prst="ellipse">
                <a:avLst/>
              </a:prstGeom>
              <a:gradFill rotWithShape="1">
                <a:gsLst>
                  <a:gs pos="0">
                    <a:srgbClr val="777777"/>
                  </a:gs>
                  <a:gs pos="50000">
                    <a:srgbClr val="777777">
                      <a:gamma/>
                      <a:shade val="46275"/>
                      <a:invGamma/>
                    </a:srgbClr>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5856" name="Oval 16"/>
              <p:cNvSpPr>
                <a:spLocks noChangeArrowheads="1"/>
              </p:cNvSpPr>
              <p:nvPr/>
            </p:nvSpPr>
            <p:spPr bwMode="auto">
              <a:xfrm>
                <a:off x="1056" y="1824"/>
                <a:ext cx="1824" cy="1824"/>
              </a:xfrm>
              <a:prstGeom prst="ellipse">
                <a:avLst/>
              </a:prstGeom>
              <a:gradFill rotWithShape="1">
                <a:gsLst>
                  <a:gs pos="0">
                    <a:srgbClr val="777777"/>
                  </a:gs>
                  <a:gs pos="50000">
                    <a:schemeClr val="bg1"/>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pic>
          <p:nvPicPr>
            <p:cNvPr id="35857" name="Picture 17" descr="Dykes">
              <a:hlinkClick r:id="" action="ppaction://macro?name=PullFlower"/>
            </p:cNvPr>
            <p:cNvPicPr>
              <a:picLocks noChangeAspect="1" noChangeArrowheads="1"/>
            </p:cNvPicPr>
            <p:nvPr/>
          </p:nvPicPr>
          <p:blipFill>
            <a:blip r:embed="rId3" cstate="screen">
              <a:extLst>
                <a:ext uri="{28A0092B-C50C-407E-A947-70E740481C1C}">
                  <a14:useLocalDpi xmlns:a14="http://schemas.microsoft.com/office/drawing/2010/main"/>
                </a:ext>
              </a:extLst>
            </a:blip>
            <a:srcRect l="14815" r="11111"/>
            <a:stretch>
              <a:fillRect/>
            </a:stretch>
          </p:blipFill>
          <p:spPr bwMode="auto">
            <a:xfrm>
              <a:off x="1632" y="1872"/>
              <a:ext cx="1920" cy="1976"/>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93441" dir="1391915" algn="ctr" rotWithShape="0">
                      <a:schemeClr val="tx1">
                        <a:alpha val="50000"/>
                      </a:schemeClr>
                    </a:outerShdw>
                  </a:effectLst>
                </a14:hiddenEffects>
              </a:ext>
            </a:extLst>
          </p:spPr>
        </p:pic>
      </p:grpSp>
      <p:sp>
        <p:nvSpPr>
          <p:cNvPr id="35860" name="AutoShape 20" descr="Oak">
            <a:hlinkClick r:id="rId4" action="ppaction://hlinksldjump"/>
          </p:cNvPr>
          <p:cNvSpPr>
            <a:spLocks noChangeArrowheads="1"/>
          </p:cNvSpPr>
          <p:nvPr/>
        </p:nvSpPr>
        <p:spPr bwMode="auto">
          <a:xfrm>
            <a:off x="7086600" y="6269038"/>
            <a:ext cx="2057400" cy="588962"/>
          </a:xfrm>
          <a:prstGeom prst="bevel">
            <a:avLst>
              <a:gd name="adj" fmla="val 12500"/>
            </a:avLst>
          </a:prstGeom>
          <a:blipFill dpi="0" rotWithShape="1">
            <a:blip r:embed="rId5"/>
            <a:srcRect/>
            <a:tile tx="0" ty="0" sx="100000" sy="100000" flip="none" algn="tl"/>
          </a:blip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eaLnBrk="0" hangingPunct="0">
              <a:spcAft>
                <a:spcPct val="0"/>
              </a:spcAft>
            </a:pPr>
            <a:r>
              <a:rPr lang="en-US" altLang="en-US" sz="2400" b="0">
                <a:solidFill>
                  <a:srgbClr val="663300"/>
                </a:solidFill>
                <a:latin typeface="Arial Black" panose="020B0A04020102020204" pitchFamily="34" charset="0"/>
              </a:rPr>
              <a:t>Dykes List</a:t>
            </a:r>
          </a:p>
        </p:txBody>
      </p:sp>
      <p:pic>
        <p:nvPicPr>
          <p:cNvPr id="35861" name="Picture 21" descr="1940 wabash-tasco"/>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81000" y="1524000"/>
            <a:ext cx="4114800" cy="4953000"/>
          </a:xfrm>
          <a:prstGeom prst="rect">
            <a:avLst/>
          </a:prstGeom>
          <a:noFill/>
          <a:ln w="38100">
            <a:solidFill>
              <a:srgbClr val="9966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advClick="0"/>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altLang="en-US"/>
              <a:t>American Iris Society</a:t>
            </a:r>
          </a:p>
        </p:txBody>
      </p:sp>
      <p:sp>
        <p:nvSpPr>
          <p:cNvPr id="36866" name="title"/>
          <p:cNvSpPr>
            <a:spLocks noGrp="1" noChangeArrowheads="1"/>
          </p:cNvSpPr>
          <p:nvPr>
            <p:ph type="title"/>
          </p:nvPr>
        </p:nvSpPr>
        <p:spPr>
          <a:xfrm>
            <a:off x="2124075" y="0"/>
            <a:ext cx="6985000" cy="1143000"/>
          </a:xfrm>
        </p:spPr>
        <p:txBody>
          <a:bodyPr/>
          <a:lstStyle/>
          <a:p>
            <a:r>
              <a:rPr lang="en-US" altLang="en-US" dirty="0"/>
              <a:t>Rosy Wings 1939</a:t>
            </a:r>
          </a:p>
        </p:txBody>
      </p:sp>
      <p:sp>
        <p:nvSpPr>
          <p:cNvPr id="36867" name="Rectangle 3"/>
          <p:cNvSpPr>
            <a:spLocks noGrp="1" noChangeArrowheads="1"/>
          </p:cNvSpPr>
          <p:nvPr>
            <p:ph type="body" idx="1"/>
          </p:nvPr>
        </p:nvSpPr>
        <p:spPr>
          <a:xfrm>
            <a:off x="4343400" y="1219200"/>
            <a:ext cx="4800600" cy="5059363"/>
          </a:xfrm>
        </p:spPr>
        <p:txBody>
          <a:bodyPr/>
          <a:lstStyle/>
          <a:p>
            <a:pPr>
              <a:buFontTx/>
              <a:buNone/>
            </a:pPr>
            <a:r>
              <a:rPr lang="en-US" altLang="en-US" sz="2000"/>
              <a:t>Hybridizer: L. Gage, Massachusetts </a:t>
            </a:r>
            <a:endParaRPr lang="en-US" altLang="en-US" sz="2000" b="1"/>
          </a:p>
          <a:p>
            <a:pPr>
              <a:buFontTx/>
              <a:buNone/>
            </a:pPr>
            <a:r>
              <a:rPr lang="en-US" altLang="en-US" sz="2000"/>
              <a:t>TB-M-38; R. 1934    </a:t>
            </a:r>
          </a:p>
          <a:p>
            <a:pPr>
              <a:buFontTx/>
              <a:buNone/>
            </a:pPr>
            <a:r>
              <a:rPr lang="en-US" altLang="en-US" sz="2000"/>
              <a:t>Tetraploids such as </a:t>
            </a:r>
            <a:r>
              <a:rPr lang="en-US" altLang="en-US" sz="2000" b="1"/>
              <a:t>Rosy Wings</a:t>
            </a:r>
            <a:r>
              <a:rPr lang="en-US" altLang="en-US" sz="2000"/>
              <a:t> show the benefits of four sets of chromosomes.  However, tetraploids hybridizers have to accept that hybridizing for traits that are considered recessive may require bigger populations.  For example, suppose you cross two diploids (Aa) X (Ba) with a desired but recessive trait “a”.   Only 1 out of 4 seedlings (Aa, Ba, AB,aa) should express that recessive trait “aa”.  Now think this through for quad inheritance (aaaa).</a:t>
            </a:r>
          </a:p>
          <a:p>
            <a:endParaRPr lang="en-US" altLang="en-US" sz="2000"/>
          </a:p>
        </p:txBody>
      </p:sp>
      <p:grpSp>
        <p:nvGrpSpPr>
          <p:cNvPr id="36882" name="Group 18"/>
          <p:cNvGrpSpPr>
            <a:grpSpLocks/>
          </p:cNvGrpSpPr>
          <p:nvPr/>
        </p:nvGrpSpPr>
        <p:grpSpPr bwMode="auto">
          <a:xfrm>
            <a:off x="0" y="0"/>
            <a:ext cx="1600200" cy="1498600"/>
            <a:chOff x="1632" y="1872"/>
            <a:chExt cx="2112" cy="1976"/>
          </a:xfrm>
        </p:grpSpPr>
        <p:grpSp>
          <p:nvGrpSpPr>
            <p:cNvPr id="36883" name="Group 19"/>
            <p:cNvGrpSpPr>
              <a:grpSpLocks/>
            </p:cNvGrpSpPr>
            <p:nvPr/>
          </p:nvGrpSpPr>
          <p:grpSpPr bwMode="auto">
            <a:xfrm>
              <a:off x="1872" y="1920"/>
              <a:ext cx="1872" cy="1824"/>
              <a:chOff x="1056" y="1824"/>
              <a:chExt cx="1872" cy="1824"/>
            </a:xfrm>
          </p:grpSpPr>
          <p:sp>
            <p:nvSpPr>
              <p:cNvPr id="36884" name="Oval 20"/>
              <p:cNvSpPr>
                <a:spLocks noChangeArrowheads="1"/>
              </p:cNvSpPr>
              <p:nvPr/>
            </p:nvSpPr>
            <p:spPr bwMode="auto">
              <a:xfrm>
                <a:off x="1104" y="1824"/>
                <a:ext cx="1824" cy="1824"/>
              </a:xfrm>
              <a:prstGeom prst="ellipse">
                <a:avLst/>
              </a:prstGeom>
              <a:gradFill rotWithShape="1">
                <a:gsLst>
                  <a:gs pos="0">
                    <a:srgbClr val="777777"/>
                  </a:gs>
                  <a:gs pos="50000">
                    <a:srgbClr val="777777">
                      <a:gamma/>
                      <a:shade val="46275"/>
                      <a:invGamma/>
                    </a:srgbClr>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6885" name="Oval 21"/>
              <p:cNvSpPr>
                <a:spLocks noChangeArrowheads="1"/>
              </p:cNvSpPr>
              <p:nvPr/>
            </p:nvSpPr>
            <p:spPr bwMode="auto">
              <a:xfrm>
                <a:off x="1056" y="1824"/>
                <a:ext cx="1824" cy="1824"/>
              </a:xfrm>
              <a:prstGeom prst="ellipse">
                <a:avLst/>
              </a:prstGeom>
              <a:gradFill rotWithShape="1">
                <a:gsLst>
                  <a:gs pos="0">
                    <a:srgbClr val="777777"/>
                  </a:gs>
                  <a:gs pos="50000">
                    <a:schemeClr val="bg1"/>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pic>
          <p:nvPicPr>
            <p:cNvPr id="36886" name="Picture 22" descr="Dykes">
              <a:hlinkClick r:id="" action="ppaction://macro?name=PullFlower"/>
            </p:cNvPr>
            <p:cNvPicPr>
              <a:picLocks noChangeAspect="1" noChangeArrowheads="1"/>
            </p:cNvPicPr>
            <p:nvPr/>
          </p:nvPicPr>
          <p:blipFill>
            <a:blip r:embed="rId3" cstate="screen">
              <a:extLst>
                <a:ext uri="{28A0092B-C50C-407E-A947-70E740481C1C}">
                  <a14:useLocalDpi xmlns:a14="http://schemas.microsoft.com/office/drawing/2010/main"/>
                </a:ext>
              </a:extLst>
            </a:blip>
            <a:srcRect l="14815" r="11111"/>
            <a:stretch>
              <a:fillRect/>
            </a:stretch>
          </p:blipFill>
          <p:spPr bwMode="auto">
            <a:xfrm>
              <a:off x="1632" y="1872"/>
              <a:ext cx="1920" cy="1976"/>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93441" dir="1391915" algn="ctr" rotWithShape="0">
                      <a:schemeClr val="tx1">
                        <a:alpha val="50000"/>
                      </a:schemeClr>
                    </a:outerShdw>
                  </a:effectLst>
                </a14:hiddenEffects>
              </a:ext>
            </a:extLst>
          </p:spPr>
        </p:pic>
      </p:grpSp>
      <p:sp>
        <p:nvSpPr>
          <p:cNvPr id="36889" name="AutoShape 25" descr="Oak">
            <a:hlinkClick r:id="rId4" action="ppaction://hlinksldjump"/>
          </p:cNvPr>
          <p:cNvSpPr>
            <a:spLocks noChangeArrowheads="1"/>
          </p:cNvSpPr>
          <p:nvPr/>
        </p:nvSpPr>
        <p:spPr bwMode="auto">
          <a:xfrm>
            <a:off x="7086600" y="6269038"/>
            <a:ext cx="2057400" cy="588962"/>
          </a:xfrm>
          <a:prstGeom prst="bevel">
            <a:avLst>
              <a:gd name="adj" fmla="val 12500"/>
            </a:avLst>
          </a:prstGeom>
          <a:blipFill dpi="0" rotWithShape="1">
            <a:blip r:embed="rId5"/>
            <a:srcRect/>
            <a:tile tx="0" ty="0" sx="100000" sy="100000" flip="none" algn="tl"/>
          </a:blip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eaLnBrk="0" hangingPunct="0">
              <a:spcAft>
                <a:spcPct val="0"/>
              </a:spcAft>
            </a:pPr>
            <a:r>
              <a:rPr lang="en-US" altLang="en-US" sz="2400" b="0">
                <a:solidFill>
                  <a:srgbClr val="663300"/>
                </a:solidFill>
                <a:latin typeface="Arial Black" panose="020B0A04020102020204" pitchFamily="34" charset="0"/>
              </a:rPr>
              <a:t>Dykes List</a:t>
            </a:r>
          </a:p>
        </p:txBody>
      </p:sp>
      <p:pic>
        <p:nvPicPr>
          <p:cNvPr id="2" name="Picture 1"/>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18209" y="1981200"/>
            <a:ext cx="3941233" cy="3733800"/>
          </a:xfrm>
          <a:prstGeom prst="rect">
            <a:avLst/>
          </a:prstGeom>
          <a:ln w="34925">
            <a:solidFill>
              <a:srgbClr val="996600"/>
            </a:solidFill>
          </a:ln>
        </p:spPr>
      </p:pic>
    </p:spTree>
  </p:cSld>
  <p:clrMapOvr>
    <a:masterClrMapping/>
  </p:clrMapOvr>
  <p:transition advClick="0"/>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altLang="en-US"/>
              <a:t>American Iris Society</a:t>
            </a:r>
          </a:p>
        </p:txBody>
      </p:sp>
      <p:sp>
        <p:nvSpPr>
          <p:cNvPr id="37890" name="title"/>
          <p:cNvSpPr>
            <a:spLocks noGrp="1" noChangeArrowheads="1"/>
          </p:cNvSpPr>
          <p:nvPr>
            <p:ph type="title"/>
          </p:nvPr>
        </p:nvSpPr>
        <p:spPr>
          <a:xfrm>
            <a:off x="990600" y="0"/>
            <a:ext cx="8153400" cy="1143000"/>
          </a:xfrm>
        </p:spPr>
        <p:txBody>
          <a:bodyPr/>
          <a:lstStyle/>
          <a:p>
            <a:r>
              <a:rPr lang="en-US" altLang="en-US" dirty="0"/>
              <a:t>Copper </a:t>
            </a:r>
            <a:r>
              <a:rPr lang="en-US" altLang="en-US" dirty="0" err="1"/>
              <a:t>Lustre</a:t>
            </a:r>
            <a:r>
              <a:rPr lang="en-US" altLang="en-US" dirty="0"/>
              <a:t> 1938</a:t>
            </a:r>
          </a:p>
        </p:txBody>
      </p:sp>
      <p:sp>
        <p:nvSpPr>
          <p:cNvPr id="37891" name="Rectangle 3"/>
          <p:cNvSpPr>
            <a:spLocks noGrp="1" noChangeArrowheads="1"/>
          </p:cNvSpPr>
          <p:nvPr>
            <p:ph type="body" idx="1"/>
          </p:nvPr>
        </p:nvSpPr>
        <p:spPr>
          <a:xfrm>
            <a:off x="4724400" y="1371600"/>
            <a:ext cx="4419600" cy="5105400"/>
          </a:xfrm>
        </p:spPr>
        <p:txBody>
          <a:bodyPr/>
          <a:lstStyle/>
          <a:p>
            <a:pPr>
              <a:buFontTx/>
              <a:buNone/>
            </a:pPr>
            <a:r>
              <a:rPr lang="en-US" altLang="en-US" sz="2000"/>
              <a:t>Hybridizer: James Kirkland, Tennessee </a:t>
            </a:r>
          </a:p>
          <a:p>
            <a:pPr>
              <a:buFontTx/>
              <a:buNone/>
            </a:pPr>
            <a:r>
              <a:rPr lang="en-US" altLang="en-US" sz="2000"/>
              <a:t>TB-M; R. 1934</a:t>
            </a:r>
          </a:p>
          <a:p>
            <a:pPr>
              <a:buFontTx/>
              <a:buNone/>
            </a:pPr>
            <a:r>
              <a:rPr lang="en-US" altLang="en-US" sz="2000" b="1"/>
              <a:t>Copper Luster</a:t>
            </a:r>
            <a:r>
              <a:rPr lang="en-US" altLang="en-US" sz="2000"/>
              <a:t> did not have great form but was considered for its day an advance in color for its bright golden copper appearance.  Unknown parentage.</a:t>
            </a:r>
          </a:p>
        </p:txBody>
      </p:sp>
      <p:grpSp>
        <p:nvGrpSpPr>
          <p:cNvPr id="37907" name="Group 19"/>
          <p:cNvGrpSpPr>
            <a:grpSpLocks/>
          </p:cNvGrpSpPr>
          <p:nvPr/>
        </p:nvGrpSpPr>
        <p:grpSpPr bwMode="auto">
          <a:xfrm>
            <a:off x="0" y="0"/>
            <a:ext cx="1600200" cy="1498600"/>
            <a:chOff x="1632" y="1872"/>
            <a:chExt cx="2112" cy="1976"/>
          </a:xfrm>
        </p:grpSpPr>
        <p:grpSp>
          <p:nvGrpSpPr>
            <p:cNvPr id="37908" name="Group 20"/>
            <p:cNvGrpSpPr>
              <a:grpSpLocks/>
            </p:cNvGrpSpPr>
            <p:nvPr/>
          </p:nvGrpSpPr>
          <p:grpSpPr bwMode="auto">
            <a:xfrm>
              <a:off x="1872" y="1920"/>
              <a:ext cx="1872" cy="1824"/>
              <a:chOff x="1056" y="1824"/>
              <a:chExt cx="1872" cy="1824"/>
            </a:xfrm>
          </p:grpSpPr>
          <p:sp>
            <p:nvSpPr>
              <p:cNvPr id="37909" name="Oval 21"/>
              <p:cNvSpPr>
                <a:spLocks noChangeArrowheads="1"/>
              </p:cNvSpPr>
              <p:nvPr/>
            </p:nvSpPr>
            <p:spPr bwMode="auto">
              <a:xfrm>
                <a:off x="1104" y="1824"/>
                <a:ext cx="1824" cy="1824"/>
              </a:xfrm>
              <a:prstGeom prst="ellipse">
                <a:avLst/>
              </a:prstGeom>
              <a:gradFill rotWithShape="1">
                <a:gsLst>
                  <a:gs pos="0">
                    <a:srgbClr val="777777"/>
                  </a:gs>
                  <a:gs pos="50000">
                    <a:srgbClr val="777777">
                      <a:gamma/>
                      <a:shade val="46275"/>
                      <a:invGamma/>
                    </a:srgbClr>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7910" name="Oval 22"/>
              <p:cNvSpPr>
                <a:spLocks noChangeArrowheads="1"/>
              </p:cNvSpPr>
              <p:nvPr/>
            </p:nvSpPr>
            <p:spPr bwMode="auto">
              <a:xfrm>
                <a:off x="1056" y="1824"/>
                <a:ext cx="1824" cy="1824"/>
              </a:xfrm>
              <a:prstGeom prst="ellipse">
                <a:avLst/>
              </a:prstGeom>
              <a:gradFill rotWithShape="1">
                <a:gsLst>
                  <a:gs pos="0">
                    <a:srgbClr val="777777"/>
                  </a:gs>
                  <a:gs pos="50000">
                    <a:schemeClr val="bg1"/>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pic>
          <p:nvPicPr>
            <p:cNvPr id="37911" name="Picture 23" descr="Dykes">
              <a:hlinkClick r:id="" action="ppaction://macro?name=PullFlower"/>
            </p:cNvPr>
            <p:cNvPicPr>
              <a:picLocks noChangeAspect="1" noChangeArrowheads="1"/>
            </p:cNvPicPr>
            <p:nvPr/>
          </p:nvPicPr>
          <p:blipFill>
            <a:blip r:embed="rId3" cstate="screen">
              <a:extLst>
                <a:ext uri="{28A0092B-C50C-407E-A947-70E740481C1C}">
                  <a14:useLocalDpi xmlns:a14="http://schemas.microsoft.com/office/drawing/2010/main"/>
                </a:ext>
              </a:extLst>
            </a:blip>
            <a:srcRect l="14815" r="11111"/>
            <a:stretch>
              <a:fillRect/>
            </a:stretch>
          </p:blipFill>
          <p:spPr bwMode="auto">
            <a:xfrm>
              <a:off x="1632" y="1872"/>
              <a:ext cx="1920" cy="1976"/>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93441" dir="1391915" algn="ctr" rotWithShape="0">
                      <a:schemeClr val="tx1">
                        <a:alpha val="50000"/>
                      </a:schemeClr>
                    </a:outerShdw>
                  </a:effectLst>
                </a14:hiddenEffects>
              </a:ext>
            </a:extLst>
          </p:spPr>
        </p:pic>
      </p:grpSp>
      <p:sp>
        <p:nvSpPr>
          <p:cNvPr id="37914" name="AutoShape 26" descr="Oak">
            <a:hlinkClick r:id="rId4" action="ppaction://hlinksldjump"/>
          </p:cNvPr>
          <p:cNvSpPr>
            <a:spLocks noChangeArrowheads="1"/>
          </p:cNvSpPr>
          <p:nvPr/>
        </p:nvSpPr>
        <p:spPr bwMode="auto">
          <a:xfrm>
            <a:off x="7086600" y="6269038"/>
            <a:ext cx="2057400" cy="588962"/>
          </a:xfrm>
          <a:prstGeom prst="bevel">
            <a:avLst>
              <a:gd name="adj" fmla="val 12500"/>
            </a:avLst>
          </a:prstGeom>
          <a:blipFill dpi="0" rotWithShape="1">
            <a:blip r:embed="rId5"/>
            <a:srcRect/>
            <a:tile tx="0" ty="0" sx="100000" sy="100000" flip="none" algn="tl"/>
          </a:blip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eaLnBrk="0" hangingPunct="0">
              <a:spcAft>
                <a:spcPct val="0"/>
              </a:spcAft>
            </a:pPr>
            <a:r>
              <a:rPr lang="en-US" altLang="en-US" sz="2400" b="0">
                <a:solidFill>
                  <a:srgbClr val="663300"/>
                </a:solidFill>
                <a:latin typeface="Arial Black" panose="020B0A04020102020204" pitchFamily="34" charset="0"/>
              </a:rPr>
              <a:t>Dykes List</a:t>
            </a:r>
          </a:p>
        </p:txBody>
      </p:sp>
      <p:pic>
        <p:nvPicPr>
          <p:cNvPr id="2" name="Picture 1"/>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09600" y="2076450"/>
            <a:ext cx="3276600" cy="4095750"/>
          </a:xfrm>
          <a:prstGeom prst="rect">
            <a:avLst/>
          </a:prstGeom>
        </p:spPr>
      </p:pic>
    </p:spTree>
  </p:cSld>
  <p:clrMapOvr>
    <a:masterClrMapping/>
  </p:clrMapOvr>
  <p:transition advClick="0"/>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altLang="en-US"/>
              <a:t>American Iris Society</a:t>
            </a:r>
          </a:p>
        </p:txBody>
      </p:sp>
      <p:sp>
        <p:nvSpPr>
          <p:cNvPr id="38914" name="title"/>
          <p:cNvSpPr>
            <a:spLocks noGrp="1" noChangeArrowheads="1"/>
          </p:cNvSpPr>
          <p:nvPr>
            <p:ph type="title"/>
          </p:nvPr>
        </p:nvSpPr>
        <p:spPr>
          <a:xfrm>
            <a:off x="1066800" y="0"/>
            <a:ext cx="8077200" cy="914400"/>
          </a:xfrm>
        </p:spPr>
        <p:txBody>
          <a:bodyPr/>
          <a:lstStyle/>
          <a:p>
            <a:r>
              <a:rPr lang="en-US" altLang="en-US" dirty="0"/>
              <a:t>Missouri 1937</a:t>
            </a:r>
          </a:p>
        </p:txBody>
      </p:sp>
      <p:sp>
        <p:nvSpPr>
          <p:cNvPr id="38915" name="Rectangle 3"/>
          <p:cNvSpPr>
            <a:spLocks noGrp="1" noChangeArrowheads="1"/>
          </p:cNvSpPr>
          <p:nvPr>
            <p:ph type="body" idx="1"/>
          </p:nvPr>
        </p:nvSpPr>
        <p:spPr>
          <a:xfrm>
            <a:off x="4724400" y="1219200"/>
            <a:ext cx="4419600" cy="5105400"/>
          </a:xfrm>
        </p:spPr>
        <p:txBody>
          <a:bodyPr/>
          <a:lstStyle/>
          <a:p>
            <a:pPr>
              <a:buFontTx/>
              <a:buNone/>
            </a:pPr>
            <a:r>
              <a:rPr lang="en-US" altLang="en-US" sz="2000"/>
              <a:t>Hybridizer: J.H. Grinter, Missouri</a:t>
            </a:r>
          </a:p>
          <a:p>
            <a:pPr>
              <a:buFontTx/>
              <a:buNone/>
            </a:pPr>
            <a:r>
              <a:rPr lang="en-US" altLang="en-US" sz="2000"/>
              <a:t>TB-M-40”; R 1933</a:t>
            </a:r>
          </a:p>
          <a:p>
            <a:pPr>
              <a:buFontTx/>
              <a:buNone/>
            </a:pPr>
            <a:r>
              <a:rPr lang="en-US" altLang="en-US" sz="2000"/>
              <a:t>The original native tetraploids thrived in drier summers and tended to rot under wet conditions.  The diploids had better color variation and were less fussy about the climate.</a:t>
            </a:r>
          </a:p>
          <a:p>
            <a:pPr>
              <a:buFontTx/>
              <a:buNone/>
            </a:pPr>
            <a:r>
              <a:rPr lang="en-US" altLang="en-US" sz="2000"/>
              <a:t>Many small-time growers and back-yard gardeners led the charge to improve the iris and created a plant that thrived under a variety of conditions and displayed tremendous colors and patterns.</a:t>
            </a:r>
          </a:p>
        </p:txBody>
      </p:sp>
      <p:grpSp>
        <p:nvGrpSpPr>
          <p:cNvPr id="38927" name="Group 15"/>
          <p:cNvGrpSpPr>
            <a:grpSpLocks/>
          </p:cNvGrpSpPr>
          <p:nvPr/>
        </p:nvGrpSpPr>
        <p:grpSpPr bwMode="auto">
          <a:xfrm>
            <a:off x="0" y="0"/>
            <a:ext cx="1600200" cy="1498600"/>
            <a:chOff x="1632" y="1872"/>
            <a:chExt cx="2112" cy="1976"/>
          </a:xfrm>
        </p:grpSpPr>
        <p:grpSp>
          <p:nvGrpSpPr>
            <p:cNvPr id="38928" name="Group 16"/>
            <p:cNvGrpSpPr>
              <a:grpSpLocks/>
            </p:cNvGrpSpPr>
            <p:nvPr/>
          </p:nvGrpSpPr>
          <p:grpSpPr bwMode="auto">
            <a:xfrm>
              <a:off x="1872" y="1920"/>
              <a:ext cx="1872" cy="1824"/>
              <a:chOff x="1056" y="1824"/>
              <a:chExt cx="1872" cy="1824"/>
            </a:xfrm>
          </p:grpSpPr>
          <p:sp>
            <p:nvSpPr>
              <p:cNvPr id="38929" name="Oval 17"/>
              <p:cNvSpPr>
                <a:spLocks noChangeArrowheads="1"/>
              </p:cNvSpPr>
              <p:nvPr/>
            </p:nvSpPr>
            <p:spPr bwMode="auto">
              <a:xfrm>
                <a:off x="1104" y="1824"/>
                <a:ext cx="1824" cy="1824"/>
              </a:xfrm>
              <a:prstGeom prst="ellipse">
                <a:avLst/>
              </a:prstGeom>
              <a:gradFill rotWithShape="1">
                <a:gsLst>
                  <a:gs pos="0">
                    <a:srgbClr val="777777"/>
                  </a:gs>
                  <a:gs pos="50000">
                    <a:srgbClr val="777777">
                      <a:gamma/>
                      <a:shade val="46275"/>
                      <a:invGamma/>
                    </a:srgbClr>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8930" name="Oval 18"/>
              <p:cNvSpPr>
                <a:spLocks noChangeArrowheads="1"/>
              </p:cNvSpPr>
              <p:nvPr/>
            </p:nvSpPr>
            <p:spPr bwMode="auto">
              <a:xfrm>
                <a:off x="1056" y="1824"/>
                <a:ext cx="1824" cy="1824"/>
              </a:xfrm>
              <a:prstGeom prst="ellipse">
                <a:avLst/>
              </a:prstGeom>
              <a:gradFill rotWithShape="1">
                <a:gsLst>
                  <a:gs pos="0">
                    <a:srgbClr val="777777"/>
                  </a:gs>
                  <a:gs pos="50000">
                    <a:schemeClr val="bg1"/>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pic>
          <p:nvPicPr>
            <p:cNvPr id="38931" name="Picture 19" descr="Dykes">
              <a:hlinkClick r:id="" action="ppaction://macro?name=PullFlower"/>
            </p:cNvPr>
            <p:cNvPicPr>
              <a:picLocks noChangeAspect="1" noChangeArrowheads="1"/>
            </p:cNvPicPr>
            <p:nvPr/>
          </p:nvPicPr>
          <p:blipFill>
            <a:blip r:embed="rId3" cstate="screen">
              <a:extLst>
                <a:ext uri="{28A0092B-C50C-407E-A947-70E740481C1C}">
                  <a14:useLocalDpi xmlns:a14="http://schemas.microsoft.com/office/drawing/2010/main"/>
                </a:ext>
              </a:extLst>
            </a:blip>
            <a:srcRect l="14815" r="11111"/>
            <a:stretch>
              <a:fillRect/>
            </a:stretch>
          </p:blipFill>
          <p:spPr bwMode="auto">
            <a:xfrm>
              <a:off x="1632" y="1872"/>
              <a:ext cx="1920" cy="1976"/>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93441" dir="1391915" algn="ctr" rotWithShape="0">
                      <a:schemeClr val="tx1">
                        <a:alpha val="50000"/>
                      </a:schemeClr>
                    </a:outerShdw>
                  </a:effectLst>
                </a14:hiddenEffects>
              </a:ext>
            </a:extLst>
          </p:spPr>
        </p:pic>
      </p:grpSp>
      <p:sp>
        <p:nvSpPr>
          <p:cNvPr id="38934" name="AutoShape 22" descr="Oak">
            <a:hlinkClick r:id="rId4" action="ppaction://hlinksldjump"/>
          </p:cNvPr>
          <p:cNvSpPr>
            <a:spLocks noChangeArrowheads="1"/>
          </p:cNvSpPr>
          <p:nvPr/>
        </p:nvSpPr>
        <p:spPr bwMode="auto">
          <a:xfrm>
            <a:off x="7086600" y="6269038"/>
            <a:ext cx="2057400" cy="588962"/>
          </a:xfrm>
          <a:prstGeom prst="bevel">
            <a:avLst>
              <a:gd name="adj" fmla="val 12500"/>
            </a:avLst>
          </a:prstGeom>
          <a:blipFill dpi="0" rotWithShape="1">
            <a:blip r:embed="rId5"/>
            <a:srcRect/>
            <a:tile tx="0" ty="0" sx="100000" sy="100000" flip="none" algn="tl"/>
          </a:blip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eaLnBrk="0" hangingPunct="0">
              <a:spcAft>
                <a:spcPct val="0"/>
              </a:spcAft>
            </a:pPr>
            <a:r>
              <a:rPr lang="en-US" altLang="en-US" sz="2400" b="0">
                <a:solidFill>
                  <a:srgbClr val="663300"/>
                </a:solidFill>
                <a:latin typeface="Arial Black" panose="020B0A04020102020204" pitchFamily="34" charset="0"/>
              </a:rPr>
              <a:t>Dykes List</a:t>
            </a:r>
          </a:p>
        </p:txBody>
      </p:sp>
      <p:pic>
        <p:nvPicPr>
          <p:cNvPr id="2" name="Picture 1"/>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97873" y="1828800"/>
            <a:ext cx="4207231" cy="4627954"/>
          </a:xfrm>
          <a:prstGeom prst="rect">
            <a:avLst/>
          </a:prstGeom>
          <a:ln w="34925">
            <a:solidFill>
              <a:srgbClr val="996600"/>
            </a:solidFill>
          </a:ln>
        </p:spPr>
      </p:pic>
    </p:spTree>
  </p:cSld>
  <p:clrMapOvr>
    <a:masterClrMapping/>
  </p:clrMapOvr>
  <p:transition advClick="0"/>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altLang="en-US"/>
              <a:t>American Iris Society</a:t>
            </a:r>
          </a:p>
        </p:txBody>
      </p:sp>
      <p:sp>
        <p:nvSpPr>
          <p:cNvPr id="40962" name="title"/>
          <p:cNvSpPr>
            <a:spLocks noGrp="1" noChangeArrowheads="1"/>
          </p:cNvSpPr>
          <p:nvPr>
            <p:ph type="title"/>
          </p:nvPr>
        </p:nvSpPr>
        <p:spPr>
          <a:xfrm>
            <a:off x="2124075" y="0"/>
            <a:ext cx="6985000" cy="1143000"/>
          </a:xfrm>
        </p:spPr>
        <p:txBody>
          <a:bodyPr/>
          <a:lstStyle/>
          <a:p>
            <a:r>
              <a:rPr lang="en-US" altLang="en-US" dirty="0"/>
              <a:t>Mary Geddes 1936</a:t>
            </a:r>
          </a:p>
        </p:txBody>
      </p:sp>
      <p:sp>
        <p:nvSpPr>
          <p:cNvPr id="40963" name="Rectangle 3"/>
          <p:cNvSpPr>
            <a:spLocks noGrp="1" noChangeArrowheads="1"/>
          </p:cNvSpPr>
          <p:nvPr>
            <p:ph type="body" idx="1"/>
          </p:nvPr>
        </p:nvSpPr>
        <p:spPr>
          <a:xfrm>
            <a:off x="3733800" y="1295400"/>
            <a:ext cx="5410200" cy="5105400"/>
          </a:xfrm>
        </p:spPr>
        <p:txBody>
          <a:bodyPr/>
          <a:lstStyle/>
          <a:p>
            <a:pPr>
              <a:buFontTx/>
              <a:buNone/>
            </a:pPr>
            <a:r>
              <a:rPr lang="en-US" altLang="en-US" sz="2000" dirty="0"/>
              <a:t>Hybridizer: </a:t>
            </a:r>
            <a:r>
              <a:rPr lang="en-US" altLang="en-US" sz="2000" dirty="0" err="1"/>
              <a:t>Stahlman</a:t>
            </a:r>
            <a:r>
              <a:rPr lang="en-US" altLang="en-US" sz="2000" dirty="0"/>
              <a:t>-Washington</a:t>
            </a:r>
          </a:p>
          <a:p>
            <a:pPr>
              <a:buFontTx/>
              <a:buNone/>
            </a:pPr>
            <a:r>
              <a:rPr lang="en-US" altLang="en-US" sz="2000" dirty="0"/>
              <a:t>TB-M; R. 1930</a:t>
            </a:r>
          </a:p>
          <a:p>
            <a:pPr>
              <a:buFontTx/>
              <a:buNone/>
            </a:pPr>
            <a:r>
              <a:rPr lang="en-US" altLang="en-US" sz="2000" dirty="0"/>
              <a:t>Recent evidence has shown that </a:t>
            </a:r>
            <a:r>
              <a:rPr lang="en-US" altLang="en-US" sz="2000" b="1" dirty="0"/>
              <a:t>Mary Geddes </a:t>
            </a:r>
            <a:r>
              <a:rPr lang="en-US" altLang="en-US" sz="2000" dirty="0"/>
              <a:t>was co-hybridized by two women making this the first DM won by women.  Mrs. Edward C. </a:t>
            </a:r>
            <a:r>
              <a:rPr lang="en-US" altLang="en-US" sz="2000" dirty="0" err="1"/>
              <a:t>Stahman’s</a:t>
            </a:r>
            <a:r>
              <a:rPr lang="en-US" altLang="en-US" sz="2000" dirty="0"/>
              <a:t> name was Mary Geddes.  Mrs. T.A. Washington (Elizabeth B.) may have been the co-breeder rather than her husband..  It was believed for years that this DM was won by men and proof that it was won by women only recently came to light.  You must remember the times.  Sixteen years after gaining the right to vote, women were known by their family name.</a:t>
            </a:r>
          </a:p>
        </p:txBody>
      </p:sp>
      <p:grpSp>
        <p:nvGrpSpPr>
          <p:cNvPr id="40978" name="Group 18"/>
          <p:cNvGrpSpPr>
            <a:grpSpLocks/>
          </p:cNvGrpSpPr>
          <p:nvPr/>
        </p:nvGrpSpPr>
        <p:grpSpPr bwMode="auto">
          <a:xfrm>
            <a:off x="0" y="0"/>
            <a:ext cx="1600200" cy="1498600"/>
            <a:chOff x="1632" y="1872"/>
            <a:chExt cx="2112" cy="1976"/>
          </a:xfrm>
        </p:grpSpPr>
        <p:grpSp>
          <p:nvGrpSpPr>
            <p:cNvPr id="40979" name="Group 19"/>
            <p:cNvGrpSpPr>
              <a:grpSpLocks/>
            </p:cNvGrpSpPr>
            <p:nvPr/>
          </p:nvGrpSpPr>
          <p:grpSpPr bwMode="auto">
            <a:xfrm>
              <a:off x="1872" y="1920"/>
              <a:ext cx="1872" cy="1824"/>
              <a:chOff x="1056" y="1824"/>
              <a:chExt cx="1872" cy="1824"/>
            </a:xfrm>
          </p:grpSpPr>
          <p:sp>
            <p:nvSpPr>
              <p:cNvPr id="40980" name="Oval 20"/>
              <p:cNvSpPr>
                <a:spLocks noChangeArrowheads="1"/>
              </p:cNvSpPr>
              <p:nvPr/>
            </p:nvSpPr>
            <p:spPr bwMode="auto">
              <a:xfrm>
                <a:off x="1104" y="1824"/>
                <a:ext cx="1824" cy="1824"/>
              </a:xfrm>
              <a:prstGeom prst="ellipse">
                <a:avLst/>
              </a:prstGeom>
              <a:gradFill rotWithShape="1">
                <a:gsLst>
                  <a:gs pos="0">
                    <a:srgbClr val="777777"/>
                  </a:gs>
                  <a:gs pos="50000">
                    <a:srgbClr val="777777">
                      <a:gamma/>
                      <a:shade val="46275"/>
                      <a:invGamma/>
                    </a:srgbClr>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0981" name="Oval 21"/>
              <p:cNvSpPr>
                <a:spLocks noChangeArrowheads="1"/>
              </p:cNvSpPr>
              <p:nvPr/>
            </p:nvSpPr>
            <p:spPr bwMode="auto">
              <a:xfrm>
                <a:off x="1056" y="1824"/>
                <a:ext cx="1824" cy="1824"/>
              </a:xfrm>
              <a:prstGeom prst="ellipse">
                <a:avLst/>
              </a:prstGeom>
              <a:gradFill rotWithShape="1">
                <a:gsLst>
                  <a:gs pos="0">
                    <a:srgbClr val="777777"/>
                  </a:gs>
                  <a:gs pos="50000">
                    <a:schemeClr val="bg1"/>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pic>
          <p:nvPicPr>
            <p:cNvPr id="40982" name="Picture 22" descr="Dykes">
              <a:hlinkClick r:id="" action="ppaction://macro?name=PullFlower"/>
            </p:cNvPr>
            <p:cNvPicPr>
              <a:picLocks noChangeAspect="1" noChangeArrowheads="1"/>
            </p:cNvPicPr>
            <p:nvPr/>
          </p:nvPicPr>
          <p:blipFill>
            <a:blip r:embed="rId3" cstate="screen">
              <a:extLst>
                <a:ext uri="{28A0092B-C50C-407E-A947-70E740481C1C}">
                  <a14:useLocalDpi xmlns:a14="http://schemas.microsoft.com/office/drawing/2010/main"/>
                </a:ext>
              </a:extLst>
            </a:blip>
            <a:srcRect l="14815" r="11111"/>
            <a:stretch>
              <a:fillRect/>
            </a:stretch>
          </p:blipFill>
          <p:spPr bwMode="auto">
            <a:xfrm>
              <a:off x="1632" y="1872"/>
              <a:ext cx="1920" cy="1976"/>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93441" dir="1391915" algn="ctr" rotWithShape="0">
                      <a:schemeClr val="tx1">
                        <a:alpha val="50000"/>
                      </a:schemeClr>
                    </a:outerShdw>
                  </a:effectLst>
                </a14:hiddenEffects>
              </a:ext>
            </a:extLst>
          </p:spPr>
        </p:pic>
      </p:grpSp>
      <p:sp>
        <p:nvSpPr>
          <p:cNvPr id="40985" name="AutoShape 25" descr="Oak">
            <a:hlinkClick r:id="rId4" action="ppaction://hlinksldjump"/>
          </p:cNvPr>
          <p:cNvSpPr>
            <a:spLocks noChangeArrowheads="1"/>
          </p:cNvSpPr>
          <p:nvPr/>
        </p:nvSpPr>
        <p:spPr bwMode="auto">
          <a:xfrm>
            <a:off x="7086600" y="6269038"/>
            <a:ext cx="2057400" cy="588962"/>
          </a:xfrm>
          <a:prstGeom prst="bevel">
            <a:avLst>
              <a:gd name="adj" fmla="val 12500"/>
            </a:avLst>
          </a:prstGeom>
          <a:blipFill dpi="0" rotWithShape="1">
            <a:blip r:embed="rId5"/>
            <a:srcRect/>
            <a:tile tx="0" ty="0" sx="100000" sy="100000" flip="none" algn="tl"/>
          </a:blip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eaLnBrk="0" hangingPunct="0">
              <a:spcAft>
                <a:spcPct val="0"/>
              </a:spcAft>
            </a:pPr>
            <a:r>
              <a:rPr lang="en-US" altLang="en-US" sz="2400" b="0">
                <a:solidFill>
                  <a:srgbClr val="663300"/>
                </a:solidFill>
                <a:latin typeface="Arial Black" panose="020B0A04020102020204" pitchFamily="34" charset="0"/>
              </a:rPr>
              <a:t>Dykes List</a:t>
            </a:r>
          </a:p>
        </p:txBody>
      </p:sp>
      <p:pic>
        <p:nvPicPr>
          <p:cNvPr id="2" name="Picture 1"/>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81000" y="1743126"/>
            <a:ext cx="3047134" cy="4648149"/>
          </a:xfrm>
          <a:prstGeom prst="rect">
            <a:avLst/>
          </a:prstGeom>
          <a:ln w="34925">
            <a:solidFill>
              <a:srgbClr val="996600"/>
            </a:solidFill>
          </a:ln>
        </p:spPr>
      </p:pic>
    </p:spTree>
  </p:cSld>
  <p:clrMapOvr>
    <a:masterClrMapping/>
  </p:clrMapOvr>
  <p:transition advClick="0"/>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altLang="en-US"/>
              <a:t>American Iris Society</a:t>
            </a:r>
          </a:p>
        </p:txBody>
      </p:sp>
      <p:sp>
        <p:nvSpPr>
          <p:cNvPr id="378882" name="title"/>
          <p:cNvSpPr>
            <a:spLocks noGrp="1" noChangeArrowheads="1"/>
          </p:cNvSpPr>
          <p:nvPr>
            <p:ph type="title"/>
          </p:nvPr>
        </p:nvSpPr>
        <p:spPr>
          <a:xfrm>
            <a:off x="2124075" y="0"/>
            <a:ext cx="6985000" cy="1143000"/>
          </a:xfrm>
        </p:spPr>
        <p:txBody>
          <a:bodyPr/>
          <a:lstStyle/>
          <a:p>
            <a:r>
              <a:rPr lang="en-US" altLang="en-US" dirty="0"/>
              <a:t>Sierra Blue 1935</a:t>
            </a:r>
          </a:p>
        </p:txBody>
      </p:sp>
      <p:sp>
        <p:nvSpPr>
          <p:cNvPr id="378883" name="Rectangle 3"/>
          <p:cNvSpPr>
            <a:spLocks noGrp="1" noChangeArrowheads="1"/>
          </p:cNvSpPr>
          <p:nvPr>
            <p:ph type="body" idx="1"/>
          </p:nvPr>
        </p:nvSpPr>
        <p:spPr>
          <a:xfrm>
            <a:off x="4800600" y="1295400"/>
            <a:ext cx="4343400" cy="5105400"/>
          </a:xfrm>
        </p:spPr>
        <p:txBody>
          <a:bodyPr/>
          <a:lstStyle/>
          <a:p>
            <a:pPr>
              <a:buFontTx/>
              <a:buNone/>
            </a:pPr>
            <a:r>
              <a:rPr lang="en-US" altLang="en-US" sz="2000"/>
              <a:t>Hybridizer: Edward Essig, California</a:t>
            </a:r>
          </a:p>
          <a:p>
            <a:pPr>
              <a:buFontTx/>
              <a:buNone/>
            </a:pPr>
            <a:r>
              <a:rPr lang="en-US" altLang="en-US" sz="2000"/>
              <a:t>TB-M;  R. 1930   </a:t>
            </a:r>
          </a:p>
          <a:p>
            <a:pPr>
              <a:buFontTx/>
              <a:buNone/>
            </a:pPr>
            <a:r>
              <a:rPr lang="en-US" altLang="en-US" sz="2000"/>
              <a:t>There is evidence that the clarity of blues is improved by the inclusion of pure whites in the breeding.</a:t>
            </a:r>
          </a:p>
          <a:p>
            <a:pPr>
              <a:buFontTx/>
              <a:buNone/>
            </a:pPr>
            <a:r>
              <a:rPr lang="en-US" altLang="en-US" sz="2000" b="1"/>
              <a:t>Sierra Blue</a:t>
            </a:r>
            <a:r>
              <a:rPr lang="en-US" altLang="en-US" sz="2000"/>
              <a:t> grandparent was </a:t>
            </a:r>
            <a:r>
              <a:rPr lang="en-US" altLang="en-US" sz="2000" b="1"/>
              <a:t>Kashmir White</a:t>
            </a:r>
            <a:r>
              <a:rPr lang="en-US" altLang="en-US" sz="2000"/>
              <a:t> 1912.  In </a:t>
            </a:r>
            <a:r>
              <a:rPr lang="en-US" altLang="en-US" sz="2000" b="1"/>
              <a:t>Kashmir White</a:t>
            </a:r>
            <a:r>
              <a:rPr lang="en-US" altLang="en-US" sz="2000"/>
              <a:t> an inhibitor factor against the normal blue-violet pigment for irises emerged.   This produced the first very clean crisp white.  It is sort of odd, that this will lead to a clear blue iris in two generations.</a:t>
            </a:r>
          </a:p>
        </p:txBody>
      </p:sp>
      <p:grpSp>
        <p:nvGrpSpPr>
          <p:cNvPr id="378884" name="Group 4"/>
          <p:cNvGrpSpPr>
            <a:grpSpLocks/>
          </p:cNvGrpSpPr>
          <p:nvPr/>
        </p:nvGrpSpPr>
        <p:grpSpPr bwMode="auto">
          <a:xfrm>
            <a:off x="0" y="0"/>
            <a:ext cx="1600200" cy="1498600"/>
            <a:chOff x="1632" y="1872"/>
            <a:chExt cx="2112" cy="1976"/>
          </a:xfrm>
        </p:grpSpPr>
        <p:grpSp>
          <p:nvGrpSpPr>
            <p:cNvPr id="378885" name="Group 5"/>
            <p:cNvGrpSpPr>
              <a:grpSpLocks/>
            </p:cNvGrpSpPr>
            <p:nvPr/>
          </p:nvGrpSpPr>
          <p:grpSpPr bwMode="auto">
            <a:xfrm>
              <a:off x="1872" y="1920"/>
              <a:ext cx="1872" cy="1824"/>
              <a:chOff x="1056" y="1824"/>
              <a:chExt cx="1872" cy="1824"/>
            </a:xfrm>
          </p:grpSpPr>
          <p:sp>
            <p:nvSpPr>
              <p:cNvPr id="378886" name="Oval 6"/>
              <p:cNvSpPr>
                <a:spLocks noChangeArrowheads="1"/>
              </p:cNvSpPr>
              <p:nvPr/>
            </p:nvSpPr>
            <p:spPr bwMode="auto">
              <a:xfrm>
                <a:off x="1104" y="1824"/>
                <a:ext cx="1824" cy="1824"/>
              </a:xfrm>
              <a:prstGeom prst="ellipse">
                <a:avLst/>
              </a:prstGeom>
              <a:gradFill rotWithShape="1">
                <a:gsLst>
                  <a:gs pos="0">
                    <a:srgbClr val="777777"/>
                  </a:gs>
                  <a:gs pos="50000">
                    <a:srgbClr val="777777">
                      <a:gamma/>
                      <a:shade val="46275"/>
                      <a:invGamma/>
                    </a:srgbClr>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78887" name="Oval 7"/>
              <p:cNvSpPr>
                <a:spLocks noChangeArrowheads="1"/>
              </p:cNvSpPr>
              <p:nvPr/>
            </p:nvSpPr>
            <p:spPr bwMode="auto">
              <a:xfrm>
                <a:off x="1056" y="1824"/>
                <a:ext cx="1824" cy="1824"/>
              </a:xfrm>
              <a:prstGeom prst="ellipse">
                <a:avLst/>
              </a:prstGeom>
              <a:gradFill rotWithShape="1">
                <a:gsLst>
                  <a:gs pos="0">
                    <a:srgbClr val="777777"/>
                  </a:gs>
                  <a:gs pos="50000">
                    <a:schemeClr val="bg1"/>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pic>
          <p:nvPicPr>
            <p:cNvPr id="378888" name="Picture 8" descr="Dykes">
              <a:hlinkClick r:id="" action="ppaction://macro?name=PullFlower"/>
            </p:cNvPr>
            <p:cNvPicPr>
              <a:picLocks noChangeAspect="1" noChangeArrowheads="1"/>
            </p:cNvPicPr>
            <p:nvPr/>
          </p:nvPicPr>
          <p:blipFill>
            <a:blip r:embed="rId3" cstate="screen">
              <a:extLst>
                <a:ext uri="{28A0092B-C50C-407E-A947-70E740481C1C}">
                  <a14:useLocalDpi xmlns:a14="http://schemas.microsoft.com/office/drawing/2010/main"/>
                </a:ext>
              </a:extLst>
            </a:blip>
            <a:srcRect l="14815" r="11111"/>
            <a:stretch>
              <a:fillRect/>
            </a:stretch>
          </p:blipFill>
          <p:spPr bwMode="auto">
            <a:xfrm>
              <a:off x="1632" y="1872"/>
              <a:ext cx="1920" cy="1976"/>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93441" dir="1391915" algn="ctr" rotWithShape="0">
                      <a:schemeClr val="tx1">
                        <a:alpha val="50000"/>
                      </a:schemeClr>
                    </a:outerShdw>
                  </a:effectLst>
                </a14:hiddenEffects>
              </a:ext>
            </a:extLst>
          </p:spPr>
        </p:pic>
      </p:grpSp>
      <p:sp>
        <p:nvSpPr>
          <p:cNvPr id="378889" name="AutoShape 9" descr="Oak">
            <a:hlinkClick r:id="rId4" action="ppaction://hlinksldjump"/>
          </p:cNvPr>
          <p:cNvSpPr>
            <a:spLocks noChangeArrowheads="1"/>
          </p:cNvSpPr>
          <p:nvPr/>
        </p:nvSpPr>
        <p:spPr bwMode="auto">
          <a:xfrm>
            <a:off x="7086600" y="6269038"/>
            <a:ext cx="2057400" cy="588962"/>
          </a:xfrm>
          <a:prstGeom prst="bevel">
            <a:avLst>
              <a:gd name="adj" fmla="val 12500"/>
            </a:avLst>
          </a:prstGeom>
          <a:blipFill dpi="0" rotWithShape="1">
            <a:blip r:embed="rId5"/>
            <a:srcRect/>
            <a:tile tx="0" ty="0" sx="100000" sy="100000" flip="none" algn="tl"/>
          </a:blip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eaLnBrk="0" hangingPunct="0">
              <a:spcAft>
                <a:spcPct val="0"/>
              </a:spcAft>
            </a:pPr>
            <a:r>
              <a:rPr lang="en-US" altLang="en-US" sz="2400" b="0">
                <a:solidFill>
                  <a:srgbClr val="663300"/>
                </a:solidFill>
                <a:latin typeface="Arial Black" panose="020B0A04020102020204" pitchFamily="34" charset="0"/>
              </a:rPr>
              <a:t>Dykes List</a:t>
            </a:r>
          </a:p>
        </p:txBody>
      </p:sp>
      <p:pic>
        <p:nvPicPr>
          <p:cNvPr id="2" name="Picture 1"/>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09600" y="1755987"/>
            <a:ext cx="4019550" cy="4644813"/>
          </a:xfrm>
          <a:prstGeom prst="rect">
            <a:avLst/>
          </a:prstGeom>
          <a:ln w="34925">
            <a:solidFill>
              <a:srgbClr val="996600"/>
            </a:solidFill>
          </a:ln>
        </p:spPr>
      </p:pic>
    </p:spTree>
  </p:cSld>
  <p:clrMapOvr>
    <a:masterClrMapping/>
  </p:clrMapOvr>
  <p:transition advClick="0"/>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altLang="en-US"/>
              <a:t>American Iris Society</a:t>
            </a:r>
          </a:p>
        </p:txBody>
      </p:sp>
      <p:sp>
        <p:nvSpPr>
          <p:cNvPr id="43010" name="title"/>
          <p:cNvSpPr>
            <a:spLocks noGrp="1" noChangeArrowheads="1"/>
          </p:cNvSpPr>
          <p:nvPr>
            <p:ph type="title"/>
          </p:nvPr>
        </p:nvSpPr>
        <p:spPr>
          <a:xfrm>
            <a:off x="1752600" y="0"/>
            <a:ext cx="6985000" cy="1143000"/>
          </a:xfrm>
        </p:spPr>
        <p:txBody>
          <a:bodyPr/>
          <a:lstStyle/>
          <a:p>
            <a:r>
              <a:rPr lang="en-US" altLang="en-US" dirty="0"/>
              <a:t>Coralie 1933</a:t>
            </a:r>
          </a:p>
        </p:txBody>
      </p:sp>
      <p:sp>
        <p:nvSpPr>
          <p:cNvPr id="43011" name="Rectangle 3"/>
          <p:cNvSpPr>
            <a:spLocks noGrp="1" noChangeArrowheads="1"/>
          </p:cNvSpPr>
          <p:nvPr>
            <p:ph type="body" idx="1"/>
          </p:nvPr>
        </p:nvSpPr>
        <p:spPr>
          <a:xfrm>
            <a:off x="4648200" y="1447800"/>
            <a:ext cx="4495800" cy="5029200"/>
          </a:xfrm>
        </p:spPr>
        <p:txBody>
          <a:bodyPr/>
          <a:lstStyle/>
          <a:p>
            <a:pPr>
              <a:buFontTx/>
              <a:buNone/>
            </a:pPr>
            <a:r>
              <a:rPr lang="en-US" altLang="en-US" sz="2000"/>
              <a:t>Hybridizer: Dr, Wylie Ayres, Ohio</a:t>
            </a:r>
          </a:p>
          <a:p>
            <a:pPr>
              <a:buFontTx/>
              <a:buNone/>
            </a:pPr>
            <a:r>
              <a:rPr lang="en-US" altLang="en-US" sz="2000"/>
              <a:t>TB-M;. R. 1932</a:t>
            </a:r>
          </a:p>
          <a:p>
            <a:pPr>
              <a:buFontTx/>
              <a:buNone/>
            </a:pPr>
            <a:r>
              <a:rPr lang="en-US" altLang="en-US" sz="2000"/>
              <a:t>The native tetraploids collected from the Near-East were nearly all lavender and purple shades.  The smaller flowered diploids were blue, purple, whitish with an occasional pink or lavender.  The early hybridizers started playing “what if..?” with the more varied diploids and the larger flowered tetraploids.</a:t>
            </a:r>
          </a:p>
        </p:txBody>
      </p:sp>
      <p:grpSp>
        <p:nvGrpSpPr>
          <p:cNvPr id="43030" name="Group 22"/>
          <p:cNvGrpSpPr>
            <a:grpSpLocks/>
          </p:cNvGrpSpPr>
          <p:nvPr/>
        </p:nvGrpSpPr>
        <p:grpSpPr bwMode="auto">
          <a:xfrm>
            <a:off x="0" y="0"/>
            <a:ext cx="1600200" cy="1498600"/>
            <a:chOff x="1632" y="1872"/>
            <a:chExt cx="2112" cy="1976"/>
          </a:xfrm>
        </p:grpSpPr>
        <p:grpSp>
          <p:nvGrpSpPr>
            <p:cNvPr id="43031" name="Group 23"/>
            <p:cNvGrpSpPr>
              <a:grpSpLocks/>
            </p:cNvGrpSpPr>
            <p:nvPr/>
          </p:nvGrpSpPr>
          <p:grpSpPr bwMode="auto">
            <a:xfrm>
              <a:off x="1872" y="1920"/>
              <a:ext cx="1872" cy="1824"/>
              <a:chOff x="1056" y="1824"/>
              <a:chExt cx="1872" cy="1824"/>
            </a:xfrm>
          </p:grpSpPr>
          <p:sp>
            <p:nvSpPr>
              <p:cNvPr id="43032" name="Oval 24"/>
              <p:cNvSpPr>
                <a:spLocks noChangeArrowheads="1"/>
              </p:cNvSpPr>
              <p:nvPr/>
            </p:nvSpPr>
            <p:spPr bwMode="auto">
              <a:xfrm>
                <a:off x="1104" y="1824"/>
                <a:ext cx="1824" cy="1824"/>
              </a:xfrm>
              <a:prstGeom prst="ellipse">
                <a:avLst/>
              </a:prstGeom>
              <a:gradFill rotWithShape="1">
                <a:gsLst>
                  <a:gs pos="0">
                    <a:srgbClr val="777777"/>
                  </a:gs>
                  <a:gs pos="50000">
                    <a:srgbClr val="777777">
                      <a:gamma/>
                      <a:shade val="46275"/>
                      <a:invGamma/>
                    </a:srgbClr>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3033" name="Oval 25"/>
              <p:cNvSpPr>
                <a:spLocks noChangeArrowheads="1"/>
              </p:cNvSpPr>
              <p:nvPr/>
            </p:nvSpPr>
            <p:spPr bwMode="auto">
              <a:xfrm>
                <a:off x="1056" y="1824"/>
                <a:ext cx="1824" cy="1824"/>
              </a:xfrm>
              <a:prstGeom prst="ellipse">
                <a:avLst/>
              </a:prstGeom>
              <a:gradFill rotWithShape="1">
                <a:gsLst>
                  <a:gs pos="0">
                    <a:srgbClr val="777777"/>
                  </a:gs>
                  <a:gs pos="50000">
                    <a:schemeClr val="bg1"/>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pic>
          <p:nvPicPr>
            <p:cNvPr id="43034" name="Picture 26" descr="Dykes">
              <a:hlinkClick r:id="" action="ppaction://macro?name=PullFlower"/>
            </p:cNvPr>
            <p:cNvPicPr>
              <a:picLocks noChangeAspect="1" noChangeArrowheads="1"/>
            </p:cNvPicPr>
            <p:nvPr/>
          </p:nvPicPr>
          <p:blipFill>
            <a:blip r:embed="rId3" cstate="screen">
              <a:extLst>
                <a:ext uri="{28A0092B-C50C-407E-A947-70E740481C1C}">
                  <a14:useLocalDpi xmlns:a14="http://schemas.microsoft.com/office/drawing/2010/main"/>
                </a:ext>
              </a:extLst>
            </a:blip>
            <a:srcRect l="14815" r="11111"/>
            <a:stretch>
              <a:fillRect/>
            </a:stretch>
          </p:blipFill>
          <p:spPr bwMode="auto">
            <a:xfrm>
              <a:off x="1632" y="1872"/>
              <a:ext cx="1920" cy="1976"/>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93441" dir="1391915" algn="ctr" rotWithShape="0">
                      <a:schemeClr val="tx1">
                        <a:alpha val="50000"/>
                      </a:schemeClr>
                    </a:outerShdw>
                  </a:effectLst>
                </a14:hiddenEffects>
              </a:ext>
            </a:extLst>
          </p:spPr>
        </p:pic>
      </p:grpSp>
      <p:sp>
        <p:nvSpPr>
          <p:cNvPr id="43037" name="AutoShape 29" descr="Oak">
            <a:hlinkClick r:id="rId4" action="ppaction://hlinksldjump"/>
          </p:cNvPr>
          <p:cNvSpPr>
            <a:spLocks noChangeArrowheads="1"/>
          </p:cNvSpPr>
          <p:nvPr/>
        </p:nvSpPr>
        <p:spPr bwMode="auto">
          <a:xfrm>
            <a:off x="7086600" y="6269038"/>
            <a:ext cx="2057400" cy="588962"/>
          </a:xfrm>
          <a:prstGeom prst="bevel">
            <a:avLst>
              <a:gd name="adj" fmla="val 12500"/>
            </a:avLst>
          </a:prstGeom>
          <a:blipFill dpi="0" rotWithShape="1">
            <a:blip r:embed="rId5"/>
            <a:srcRect/>
            <a:tile tx="0" ty="0" sx="100000" sy="100000" flip="none" algn="tl"/>
          </a:blip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eaLnBrk="0" hangingPunct="0">
              <a:spcAft>
                <a:spcPct val="0"/>
              </a:spcAft>
            </a:pPr>
            <a:r>
              <a:rPr lang="en-US" altLang="en-US" sz="2400" b="0">
                <a:solidFill>
                  <a:srgbClr val="663300"/>
                </a:solidFill>
                <a:latin typeface="Arial Black" panose="020B0A04020102020204" pitchFamily="34" charset="0"/>
              </a:rPr>
              <a:t>Dykes List</a:t>
            </a:r>
          </a:p>
        </p:txBody>
      </p:sp>
      <p:pic>
        <p:nvPicPr>
          <p:cNvPr id="43038" name="Picture 30" descr="1933 Coralie"/>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98488" y="1447800"/>
            <a:ext cx="3706812" cy="5194300"/>
          </a:xfrm>
          <a:prstGeom prst="rect">
            <a:avLst/>
          </a:prstGeom>
          <a:noFill/>
          <a:ln w="38100">
            <a:solidFill>
              <a:srgbClr val="9966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09FE847-EC60-4B26-B109-461A1D650BF1}"/>
              </a:ext>
            </a:extLst>
          </p:cNvPr>
          <p:cNvSpPr>
            <a:spLocks noGrp="1"/>
          </p:cNvSpPr>
          <p:nvPr>
            <p:ph type="title"/>
          </p:nvPr>
        </p:nvSpPr>
        <p:spPr/>
        <p:txBody>
          <a:bodyPr/>
          <a:lstStyle/>
          <a:p>
            <a:r>
              <a:rPr lang="en-US" dirty="0"/>
              <a:t>Bottle Rocket 2019</a:t>
            </a:r>
          </a:p>
        </p:txBody>
      </p:sp>
      <p:sp>
        <p:nvSpPr>
          <p:cNvPr id="3" name="Footer Placeholder 2">
            <a:extLst>
              <a:ext uri="{FF2B5EF4-FFF2-40B4-BE49-F238E27FC236}">
                <a16:creationId xmlns:a16="http://schemas.microsoft.com/office/drawing/2014/main" id="{4A8DEDCC-DBBA-4F61-B529-44DCC1C8A0A3}"/>
              </a:ext>
            </a:extLst>
          </p:cNvPr>
          <p:cNvSpPr>
            <a:spLocks noGrp="1"/>
          </p:cNvSpPr>
          <p:nvPr>
            <p:ph type="ftr" sz="quarter" idx="11"/>
          </p:nvPr>
        </p:nvSpPr>
        <p:spPr/>
        <p:txBody>
          <a:bodyPr/>
          <a:lstStyle/>
          <a:p>
            <a:r>
              <a:rPr lang="en-US" altLang="en-US"/>
              <a:t>American Iris Society</a:t>
            </a:r>
          </a:p>
        </p:txBody>
      </p:sp>
      <p:grpSp>
        <p:nvGrpSpPr>
          <p:cNvPr id="4" name="Group 5">
            <a:extLst>
              <a:ext uri="{FF2B5EF4-FFF2-40B4-BE49-F238E27FC236}">
                <a16:creationId xmlns:a16="http://schemas.microsoft.com/office/drawing/2014/main" id="{1C1004D5-BCB3-4484-BD21-9B3A6DC09130}"/>
              </a:ext>
            </a:extLst>
          </p:cNvPr>
          <p:cNvGrpSpPr>
            <a:grpSpLocks/>
          </p:cNvGrpSpPr>
          <p:nvPr/>
        </p:nvGrpSpPr>
        <p:grpSpPr bwMode="auto">
          <a:xfrm>
            <a:off x="0" y="0"/>
            <a:ext cx="1600200" cy="1498600"/>
            <a:chOff x="1632" y="1872"/>
            <a:chExt cx="2112" cy="1976"/>
          </a:xfrm>
        </p:grpSpPr>
        <p:grpSp>
          <p:nvGrpSpPr>
            <p:cNvPr id="5" name="Group 6">
              <a:extLst>
                <a:ext uri="{FF2B5EF4-FFF2-40B4-BE49-F238E27FC236}">
                  <a16:creationId xmlns:a16="http://schemas.microsoft.com/office/drawing/2014/main" id="{7FDE91E5-90D2-42B7-B5A1-58115D4823C5}"/>
                </a:ext>
              </a:extLst>
            </p:cNvPr>
            <p:cNvGrpSpPr>
              <a:grpSpLocks/>
            </p:cNvGrpSpPr>
            <p:nvPr/>
          </p:nvGrpSpPr>
          <p:grpSpPr bwMode="auto">
            <a:xfrm>
              <a:off x="1872" y="1920"/>
              <a:ext cx="1872" cy="1824"/>
              <a:chOff x="1056" y="1824"/>
              <a:chExt cx="1872" cy="1824"/>
            </a:xfrm>
          </p:grpSpPr>
          <p:sp>
            <p:nvSpPr>
              <p:cNvPr id="7" name="Oval 7">
                <a:extLst>
                  <a:ext uri="{FF2B5EF4-FFF2-40B4-BE49-F238E27FC236}">
                    <a16:creationId xmlns:a16="http://schemas.microsoft.com/office/drawing/2014/main" id="{3943B490-289E-4825-B388-27084942F94E}"/>
                  </a:ext>
                </a:extLst>
              </p:cNvPr>
              <p:cNvSpPr>
                <a:spLocks noChangeArrowheads="1"/>
              </p:cNvSpPr>
              <p:nvPr/>
            </p:nvSpPr>
            <p:spPr bwMode="auto">
              <a:xfrm>
                <a:off x="1104" y="1824"/>
                <a:ext cx="1824" cy="1824"/>
              </a:xfrm>
              <a:prstGeom prst="ellipse">
                <a:avLst/>
              </a:prstGeom>
              <a:gradFill rotWithShape="1">
                <a:gsLst>
                  <a:gs pos="0">
                    <a:srgbClr val="777777"/>
                  </a:gs>
                  <a:gs pos="50000">
                    <a:srgbClr val="777777">
                      <a:gamma/>
                      <a:shade val="46275"/>
                      <a:invGamma/>
                    </a:srgbClr>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8" name="Oval 8">
                <a:extLst>
                  <a:ext uri="{FF2B5EF4-FFF2-40B4-BE49-F238E27FC236}">
                    <a16:creationId xmlns:a16="http://schemas.microsoft.com/office/drawing/2014/main" id="{E5961229-3478-4159-8D0B-CBB08A83F82C}"/>
                  </a:ext>
                </a:extLst>
              </p:cNvPr>
              <p:cNvSpPr>
                <a:spLocks noChangeArrowheads="1"/>
              </p:cNvSpPr>
              <p:nvPr/>
            </p:nvSpPr>
            <p:spPr bwMode="auto">
              <a:xfrm>
                <a:off x="1056" y="1824"/>
                <a:ext cx="1824" cy="1824"/>
              </a:xfrm>
              <a:prstGeom prst="ellipse">
                <a:avLst/>
              </a:prstGeom>
              <a:gradFill rotWithShape="1">
                <a:gsLst>
                  <a:gs pos="0">
                    <a:srgbClr val="777777"/>
                  </a:gs>
                  <a:gs pos="50000">
                    <a:schemeClr val="bg1"/>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pic>
          <p:nvPicPr>
            <p:cNvPr id="6" name="Picture 9" descr="Dykes">
              <a:hlinkClick r:id="" action="ppaction://macro?name=PullFlower"/>
              <a:extLst>
                <a:ext uri="{FF2B5EF4-FFF2-40B4-BE49-F238E27FC236}">
                  <a16:creationId xmlns:a16="http://schemas.microsoft.com/office/drawing/2014/main" id="{6E3078C9-4C26-4379-B3C0-A6B00EBBF49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l="14815" r="11111"/>
            <a:stretch>
              <a:fillRect/>
            </a:stretch>
          </p:blipFill>
          <p:spPr bwMode="auto">
            <a:xfrm>
              <a:off x="1632" y="1872"/>
              <a:ext cx="1920" cy="1976"/>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93441" dir="1391915" algn="ctr" rotWithShape="0">
                      <a:schemeClr val="tx1">
                        <a:alpha val="50000"/>
                      </a:schemeClr>
                    </a:outerShdw>
                  </a:effectLst>
                </a14:hiddenEffects>
              </a:ext>
            </a:extLst>
          </p:spPr>
        </p:pic>
      </p:grpSp>
      <p:sp>
        <p:nvSpPr>
          <p:cNvPr id="14" name="AutoShape 10" descr="Oak">
            <a:hlinkClick r:id="rId4" action="ppaction://hlinksldjump"/>
            <a:extLst>
              <a:ext uri="{FF2B5EF4-FFF2-40B4-BE49-F238E27FC236}">
                <a16:creationId xmlns:a16="http://schemas.microsoft.com/office/drawing/2014/main" id="{739D2DF2-AF04-4E26-9217-C54575EECCA7}"/>
              </a:ext>
            </a:extLst>
          </p:cNvPr>
          <p:cNvSpPr>
            <a:spLocks noChangeArrowheads="1"/>
          </p:cNvSpPr>
          <p:nvPr/>
        </p:nvSpPr>
        <p:spPr bwMode="auto">
          <a:xfrm>
            <a:off x="7086600" y="6269038"/>
            <a:ext cx="2057400" cy="588962"/>
          </a:xfrm>
          <a:prstGeom prst="bevel">
            <a:avLst>
              <a:gd name="adj" fmla="val 12500"/>
            </a:avLst>
          </a:prstGeom>
          <a:blipFill dpi="0" rotWithShape="1">
            <a:blip r:embed="rId5"/>
            <a:srcRect/>
            <a:tile tx="0" ty="0" sx="100000" sy="100000" flip="none" algn="tl"/>
          </a:blip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eaLnBrk="0" hangingPunct="0">
              <a:spcAft>
                <a:spcPct val="0"/>
              </a:spcAft>
            </a:pPr>
            <a:r>
              <a:rPr lang="en-US" altLang="en-US" sz="2400" b="0" dirty="0">
                <a:solidFill>
                  <a:srgbClr val="663300"/>
                </a:solidFill>
                <a:latin typeface="Arial Black" panose="020B0A04020102020204" pitchFamily="34" charset="0"/>
              </a:rPr>
              <a:t>Dykes List</a:t>
            </a:r>
          </a:p>
        </p:txBody>
      </p:sp>
      <p:sp>
        <p:nvSpPr>
          <p:cNvPr id="15" name="Rectangle 3">
            <a:extLst>
              <a:ext uri="{FF2B5EF4-FFF2-40B4-BE49-F238E27FC236}">
                <a16:creationId xmlns:a16="http://schemas.microsoft.com/office/drawing/2014/main" id="{9F6F0F2F-866C-4FC0-A609-CA6AC8819BAF}"/>
              </a:ext>
            </a:extLst>
          </p:cNvPr>
          <p:cNvSpPr txBox="1">
            <a:spLocks noChangeArrowheads="1"/>
          </p:cNvSpPr>
          <p:nvPr/>
        </p:nvSpPr>
        <p:spPr>
          <a:xfrm>
            <a:off x="4572000" y="1295400"/>
            <a:ext cx="4572000" cy="5029200"/>
          </a:xfrm>
          <a:prstGeom prst="rect">
            <a:avLst/>
          </a:prstGeom>
        </p:spPr>
        <p:txBody>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lnSpc>
                <a:spcPct val="110000"/>
              </a:lnSpc>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US" altLang="en-US" sz="2000" b="0" dirty="0"/>
              <a:t>Hybridizer: Michael Sutton</a:t>
            </a:r>
          </a:p>
          <a:p>
            <a:pPr>
              <a:buFontTx/>
              <a:buNone/>
            </a:pPr>
            <a:r>
              <a:rPr lang="en-US" altLang="en-US" sz="2000" b="0" dirty="0"/>
              <a:t>TB; 2010</a:t>
            </a:r>
          </a:p>
          <a:p>
            <a:pPr>
              <a:buFontTx/>
              <a:buNone/>
            </a:pPr>
            <a:r>
              <a:rPr lang="en-US" altLang="en-US" sz="2000" b="0" dirty="0"/>
              <a:t>High Commendation (HC) awards are reserved for seedling irises, viewed in the garden by AIS judges, under seedling number or registered name, which have not been introduced into commerce yet. Any seedling of any established classification that receives five votes is granted an HC award. Only AIS registered judges may vote.</a:t>
            </a:r>
          </a:p>
        </p:txBody>
      </p:sp>
      <p:pic>
        <p:nvPicPr>
          <p:cNvPr id="19" name="title" descr="A close up of a flower&#10;&#10;Description automatically generated">
            <a:extLst>
              <a:ext uri="{FF2B5EF4-FFF2-40B4-BE49-F238E27FC236}">
                <a16:creationId xmlns:a16="http://schemas.microsoft.com/office/drawing/2014/main" id="{CDC83471-CAB8-4646-9972-27B9DC6D961E}"/>
              </a:ext>
            </a:extLst>
          </p:cNvPr>
          <p:cNvPicPr>
            <a:picLocks noChangeAspect="1"/>
          </p:cNvPicPr>
          <p:nvPr/>
        </p:nvPicPr>
        <p:blipFill rotWithShape="1">
          <a:blip r:embed="rId6">
            <a:extLst>
              <a:ext uri="{28A0092B-C50C-407E-A947-70E740481C1C}">
                <a14:useLocalDpi xmlns:a14="http://schemas.microsoft.com/office/drawing/2010/main" val="0"/>
              </a:ext>
            </a:extLst>
          </a:blip>
          <a:srcRect t="30858" b="5536"/>
          <a:stretch/>
        </p:blipFill>
        <p:spPr>
          <a:xfrm>
            <a:off x="181841" y="2133600"/>
            <a:ext cx="4344008" cy="4135438"/>
          </a:xfrm>
          <a:prstGeom prst="rect">
            <a:avLst/>
          </a:prstGeom>
        </p:spPr>
      </p:pic>
    </p:spTree>
    <p:extLst>
      <p:ext uri="{BB962C8B-B14F-4D97-AF65-F5344CB8AC3E}">
        <p14:creationId xmlns:p14="http://schemas.microsoft.com/office/powerpoint/2010/main" val="2068179742"/>
      </p:ext>
    </p:extLst>
  </p:cSld>
  <p:clrMapOvr>
    <a:masterClrMapping/>
  </p:clrMapOvr>
  <p:transition advClick="0"/>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altLang="en-US"/>
              <a:t>American Iris Society</a:t>
            </a:r>
          </a:p>
        </p:txBody>
      </p:sp>
      <p:sp>
        <p:nvSpPr>
          <p:cNvPr id="44034" name="title"/>
          <p:cNvSpPr>
            <a:spLocks noGrp="1" noChangeArrowheads="1"/>
          </p:cNvSpPr>
          <p:nvPr>
            <p:ph type="title"/>
          </p:nvPr>
        </p:nvSpPr>
        <p:spPr>
          <a:xfrm>
            <a:off x="1955800" y="0"/>
            <a:ext cx="6983413" cy="1143000"/>
          </a:xfrm>
        </p:spPr>
        <p:txBody>
          <a:bodyPr/>
          <a:lstStyle/>
          <a:p>
            <a:r>
              <a:rPr lang="en-US" altLang="en-US" dirty="0"/>
              <a:t>Rameses 1932</a:t>
            </a:r>
          </a:p>
        </p:txBody>
      </p:sp>
      <p:sp>
        <p:nvSpPr>
          <p:cNvPr id="44035" name="Rectangle 3"/>
          <p:cNvSpPr>
            <a:spLocks noGrp="1" noChangeArrowheads="1"/>
          </p:cNvSpPr>
          <p:nvPr>
            <p:ph type="body" idx="1"/>
          </p:nvPr>
        </p:nvSpPr>
        <p:spPr>
          <a:xfrm>
            <a:off x="4800600" y="1524000"/>
            <a:ext cx="4343400" cy="4602163"/>
          </a:xfrm>
        </p:spPr>
        <p:txBody>
          <a:bodyPr/>
          <a:lstStyle/>
          <a:p>
            <a:pPr>
              <a:buFontTx/>
              <a:buNone/>
            </a:pPr>
            <a:r>
              <a:rPr lang="en-US" altLang="en-US" sz="2000"/>
              <a:t>Hybridizer: Hans P. Sass, Nebraska</a:t>
            </a:r>
          </a:p>
          <a:p>
            <a:pPr>
              <a:buFontTx/>
              <a:buNone/>
            </a:pPr>
            <a:r>
              <a:rPr lang="en-US" altLang="en-US" sz="2000"/>
              <a:t>TB-ML; R. 1928 </a:t>
            </a:r>
          </a:p>
          <a:p>
            <a:pPr>
              <a:buFontTx/>
              <a:buNone/>
            </a:pPr>
            <a:r>
              <a:rPr lang="en-US" altLang="en-US" sz="2000" b="1"/>
              <a:t>Ramesis</a:t>
            </a:r>
            <a:r>
              <a:rPr lang="en-US" altLang="en-US" sz="2000"/>
              <a:t>, a pinkish blend, was probably used during the 1930s’ and early 1940’s by more hybridizers than any other tetraploid.  Many blends can be traced back to this iris.  However, it is best known as a progenitor to the flamingo pinks.  </a:t>
            </a:r>
          </a:p>
        </p:txBody>
      </p:sp>
      <p:grpSp>
        <p:nvGrpSpPr>
          <p:cNvPr id="44047" name="Group 15"/>
          <p:cNvGrpSpPr>
            <a:grpSpLocks/>
          </p:cNvGrpSpPr>
          <p:nvPr/>
        </p:nvGrpSpPr>
        <p:grpSpPr bwMode="auto">
          <a:xfrm>
            <a:off x="0" y="0"/>
            <a:ext cx="1600200" cy="1498600"/>
            <a:chOff x="1632" y="1872"/>
            <a:chExt cx="2112" cy="1976"/>
          </a:xfrm>
        </p:grpSpPr>
        <p:grpSp>
          <p:nvGrpSpPr>
            <p:cNvPr id="44048" name="Group 16"/>
            <p:cNvGrpSpPr>
              <a:grpSpLocks/>
            </p:cNvGrpSpPr>
            <p:nvPr/>
          </p:nvGrpSpPr>
          <p:grpSpPr bwMode="auto">
            <a:xfrm>
              <a:off x="1872" y="1920"/>
              <a:ext cx="1872" cy="1824"/>
              <a:chOff x="1056" y="1824"/>
              <a:chExt cx="1872" cy="1824"/>
            </a:xfrm>
          </p:grpSpPr>
          <p:sp>
            <p:nvSpPr>
              <p:cNvPr id="44049" name="Oval 17"/>
              <p:cNvSpPr>
                <a:spLocks noChangeArrowheads="1"/>
              </p:cNvSpPr>
              <p:nvPr/>
            </p:nvSpPr>
            <p:spPr bwMode="auto">
              <a:xfrm>
                <a:off x="1104" y="1824"/>
                <a:ext cx="1824" cy="1824"/>
              </a:xfrm>
              <a:prstGeom prst="ellipse">
                <a:avLst/>
              </a:prstGeom>
              <a:gradFill rotWithShape="1">
                <a:gsLst>
                  <a:gs pos="0">
                    <a:srgbClr val="777777"/>
                  </a:gs>
                  <a:gs pos="50000">
                    <a:srgbClr val="777777">
                      <a:gamma/>
                      <a:shade val="46275"/>
                      <a:invGamma/>
                    </a:srgbClr>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4050" name="Oval 18"/>
              <p:cNvSpPr>
                <a:spLocks noChangeArrowheads="1"/>
              </p:cNvSpPr>
              <p:nvPr/>
            </p:nvSpPr>
            <p:spPr bwMode="auto">
              <a:xfrm>
                <a:off x="1056" y="1824"/>
                <a:ext cx="1824" cy="1824"/>
              </a:xfrm>
              <a:prstGeom prst="ellipse">
                <a:avLst/>
              </a:prstGeom>
              <a:gradFill rotWithShape="1">
                <a:gsLst>
                  <a:gs pos="0">
                    <a:srgbClr val="777777"/>
                  </a:gs>
                  <a:gs pos="50000">
                    <a:schemeClr val="bg1"/>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pic>
          <p:nvPicPr>
            <p:cNvPr id="44051" name="Picture 19" descr="Dykes">
              <a:hlinkClick r:id="" action="ppaction://macro?name=PullFlower"/>
            </p:cNvPr>
            <p:cNvPicPr>
              <a:picLocks noChangeAspect="1" noChangeArrowheads="1"/>
            </p:cNvPicPr>
            <p:nvPr/>
          </p:nvPicPr>
          <p:blipFill>
            <a:blip r:embed="rId3" cstate="screen">
              <a:extLst>
                <a:ext uri="{28A0092B-C50C-407E-A947-70E740481C1C}">
                  <a14:useLocalDpi xmlns:a14="http://schemas.microsoft.com/office/drawing/2010/main"/>
                </a:ext>
              </a:extLst>
            </a:blip>
            <a:srcRect l="14815" r="11111"/>
            <a:stretch>
              <a:fillRect/>
            </a:stretch>
          </p:blipFill>
          <p:spPr bwMode="auto">
            <a:xfrm>
              <a:off x="1632" y="1872"/>
              <a:ext cx="1920" cy="1976"/>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93441" dir="1391915" algn="ctr" rotWithShape="0">
                      <a:schemeClr val="tx1">
                        <a:alpha val="50000"/>
                      </a:schemeClr>
                    </a:outerShdw>
                  </a:effectLst>
                </a14:hiddenEffects>
              </a:ext>
            </a:extLst>
          </p:spPr>
        </p:pic>
      </p:grpSp>
      <p:sp>
        <p:nvSpPr>
          <p:cNvPr id="44054" name="AutoShape 22" descr="Oak">
            <a:hlinkClick r:id="rId4" action="ppaction://hlinksldjump"/>
          </p:cNvPr>
          <p:cNvSpPr>
            <a:spLocks noChangeArrowheads="1"/>
          </p:cNvSpPr>
          <p:nvPr/>
        </p:nvSpPr>
        <p:spPr bwMode="auto">
          <a:xfrm>
            <a:off x="7086600" y="6269038"/>
            <a:ext cx="2057400" cy="588962"/>
          </a:xfrm>
          <a:prstGeom prst="bevel">
            <a:avLst>
              <a:gd name="adj" fmla="val 12500"/>
            </a:avLst>
          </a:prstGeom>
          <a:blipFill dpi="0" rotWithShape="1">
            <a:blip r:embed="rId5"/>
            <a:srcRect/>
            <a:tile tx="0" ty="0" sx="100000" sy="100000" flip="none" algn="tl"/>
          </a:blip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eaLnBrk="0" hangingPunct="0">
              <a:spcAft>
                <a:spcPct val="0"/>
              </a:spcAft>
            </a:pPr>
            <a:r>
              <a:rPr lang="en-US" altLang="en-US" sz="2400" b="0">
                <a:solidFill>
                  <a:srgbClr val="663300"/>
                </a:solidFill>
                <a:latin typeface="Arial Black" panose="020B0A04020102020204" pitchFamily="34" charset="0"/>
              </a:rPr>
              <a:t>Dykes List</a:t>
            </a:r>
          </a:p>
        </p:txBody>
      </p:sp>
      <p:pic>
        <p:nvPicPr>
          <p:cNvPr id="44055" name="Picture 23" descr="1932 Rameses"/>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14400" y="1524000"/>
            <a:ext cx="3481388" cy="5080000"/>
          </a:xfrm>
          <a:prstGeom prst="rect">
            <a:avLst/>
          </a:prstGeom>
          <a:noFill/>
          <a:ln w="38100">
            <a:solidFill>
              <a:srgbClr val="9966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advClick="0"/>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altLang="en-US"/>
              <a:t>American Iris Society</a:t>
            </a:r>
          </a:p>
        </p:txBody>
      </p:sp>
      <p:sp>
        <p:nvSpPr>
          <p:cNvPr id="45058" name="title"/>
          <p:cNvSpPr>
            <a:spLocks noGrp="1" noChangeArrowheads="1"/>
          </p:cNvSpPr>
          <p:nvPr>
            <p:ph type="title"/>
          </p:nvPr>
        </p:nvSpPr>
        <p:spPr>
          <a:xfrm>
            <a:off x="2124075" y="0"/>
            <a:ext cx="6985000" cy="1143000"/>
          </a:xfrm>
        </p:spPr>
        <p:txBody>
          <a:bodyPr/>
          <a:lstStyle/>
          <a:p>
            <a:r>
              <a:rPr lang="en-US" altLang="en-US" dirty="0"/>
              <a:t>Dauntless 1929</a:t>
            </a:r>
          </a:p>
        </p:txBody>
      </p:sp>
      <p:sp>
        <p:nvSpPr>
          <p:cNvPr id="45059" name="Rectangle 3"/>
          <p:cNvSpPr>
            <a:spLocks noGrp="1" noChangeArrowheads="1"/>
          </p:cNvSpPr>
          <p:nvPr>
            <p:ph type="body" idx="1"/>
          </p:nvPr>
        </p:nvSpPr>
        <p:spPr>
          <a:xfrm>
            <a:off x="4495800" y="1295400"/>
            <a:ext cx="4648200" cy="5181600"/>
          </a:xfrm>
        </p:spPr>
        <p:txBody>
          <a:bodyPr/>
          <a:lstStyle/>
          <a:p>
            <a:pPr>
              <a:buFontTx/>
              <a:buNone/>
            </a:pPr>
            <a:r>
              <a:rPr lang="en-US" altLang="en-US" sz="2000" dirty="0"/>
              <a:t>Hybridizer: Clarence Connell, Tennessee</a:t>
            </a:r>
          </a:p>
          <a:p>
            <a:pPr>
              <a:buFontTx/>
              <a:buNone/>
            </a:pPr>
            <a:r>
              <a:rPr lang="en-US" altLang="en-US" sz="2000" dirty="0"/>
              <a:t> TB-M-36”; R. 1927 </a:t>
            </a:r>
          </a:p>
          <a:p>
            <a:pPr>
              <a:buFontTx/>
              <a:buNone/>
            </a:pPr>
            <a:r>
              <a:rPr lang="en-US" altLang="en-US" sz="2000" dirty="0"/>
              <a:t>Many an attempt at a red iris can trace its lineage back to this iris.  Parent of 1933 DM </a:t>
            </a:r>
            <a:r>
              <a:rPr lang="en-US" altLang="en-US" sz="2000" b="1" dirty="0"/>
              <a:t>Coralie</a:t>
            </a:r>
            <a:r>
              <a:rPr lang="en-US" altLang="en-US" sz="2000" dirty="0"/>
              <a:t> and 1939 DM </a:t>
            </a:r>
            <a:r>
              <a:rPr lang="en-US" altLang="en-US" sz="2000" b="1" dirty="0"/>
              <a:t>Rosy Wings</a:t>
            </a:r>
            <a:r>
              <a:rPr lang="en-US" altLang="en-US" sz="2000" dirty="0"/>
              <a:t>. Dauntless was as close to a red Iris that could be had at this time.</a:t>
            </a:r>
          </a:p>
          <a:p>
            <a:pPr>
              <a:buFontTx/>
              <a:buNone/>
            </a:pPr>
            <a:r>
              <a:rPr lang="en-US" altLang="en-US" sz="2000" b="1" dirty="0"/>
              <a:t>Dauntless</a:t>
            </a:r>
            <a:r>
              <a:rPr lang="en-US" altLang="en-US" sz="2000" dirty="0"/>
              <a:t> parent was </a:t>
            </a:r>
            <a:r>
              <a:rPr lang="en-US" altLang="en-US" sz="2000" b="1" dirty="0"/>
              <a:t>Cardinal</a:t>
            </a:r>
            <a:r>
              <a:rPr lang="en-US" altLang="en-US" sz="2000" dirty="0"/>
              <a:t>.  Though, not a true red despite its name, this English Iris had a better reddish cast than earlier tetraploids.  </a:t>
            </a:r>
            <a:r>
              <a:rPr lang="en-US" altLang="en-US" sz="2000" b="1" dirty="0"/>
              <a:t>Dauntless</a:t>
            </a:r>
            <a:r>
              <a:rPr lang="en-US" altLang="en-US" sz="2000" dirty="0"/>
              <a:t> and </a:t>
            </a:r>
            <a:r>
              <a:rPr lang="en-US" altLang="en-US" sz="2000" b="1" dirty="0"/>
              <a:t>Cardinal</a:t>
            </a:r>
            <a:r>
              <a:rPr lang="en-US" altLang="en-US" sz="2000" dirty="0"/>
              <a:t> led the effort in the search for a true red.</a:t>
            </a:r>
          </a:p>
        </p:txBody>
      </p:sp>
      <p:grpSp>
        <p:nvGrpSpPr>
          <p:cNvPr id="45069" name="Group 13"/>
          <p:cNvGrpSpPr>
            <a:grpSpLocks/>
          </p:cNvGrpSpPr>
          <p:nvPr/>
        </p:nvGrpSpPr>
        <p:grpSpPr bwMode="auto">
          <a:xfrm>
            <a:off x="0" y="0"/>
            <a:ext cx="1600200" cy="1498600"/>
            <a:chOff x="1632" y="1872"/>
            <a:chExt cx="2112" cy="1976"/>
          </a:xfrm>
        </p:grpSpPr>
        <p:grpSp>
          <p:nvGrpSpPr>
            <p:cNvPr id="45070" name="Group 14"/>
            <p:cNvGrpSpPr>
              <a:grpSpLocks/>
            </p:cNvGrpSpPr>
            <p:nvPr/>
          </p:nvGrpSpPr>
          <p:grpSpPr bwMode="auto">
            <a:xfrm>
              <a:off x="1872" y="1920"/>
              <a:ext cx="1872" cy="1824"/>
              <a:chOff x="1056" y="1824"/>
              <a:chExt cx="1872" cy="1824"/>
            </a:xfrm>
          </p:grpSpPr>
          <p:sp>
            <p:nvSpPr>
              <p:cNvPr id="45071" name="Oval 15"/>
              <p:cNvSpPr>
                <a:spLocks noChangeArrowheads="1"/>
              </p:cNvSpPr>
              <p:nvPr/>
            </p:nvSpPr>
            <p:spPr bwMode="auto">
              <a:xfrm>
                <a:off x="1104" y="1824"/>
                <a:ext cx="1824" cy="1824"/>
              </a:xfrm>
              <a:prstGeom prst="ellipse">
                <a:avLst/>
              </a:prstGeom>
              <a:gradFill rotWithShape="1">
                <a:gsLst>
                  <a:gs pos="0">
                    <a:srgbClr val="777777"/>
                  </a:gs>
                  <a:gs pos="50000">
                    <a:srgbClr val="777777">
                      <a:gamma/>
                      <a:shade val="46275"/>
                      <a:invGamma/>
                    </a:srgbClr>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5072" name="Oval 16"/>
              <p:cNvSpPr>
                <a:spLocks noChangeArrowheads="1"/>
              </p:cNvSpPr>
              <p:nvPr/>
            </p:nvSpPr>
            <p:spPr bwMode="auto">
              <a:xfrm>
                <a:off x="1056" y="1824"/>
                <a:ext cx="1824" cy="1824"/>
              </a:xfrm>
              <a:prstGeom prst="ellipse">
                <a:avLst/>
              </a:prstGeom>
              <a:gradFill rotWithShape="1">
                <a:gsLst>
                  <a:gs pos="0">
                    <a:srgbClr val="777777"/>
                  </a:gs>
                  <a:gs pos="50000">
                    <a:schemeClr val="bg1"/>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pic>
          <p:nvPicPr>
            <p:cNvPr id="45073" name="Picture 17" descr="Dykes">
              <a:hlinkClick r:id="" action="ppaction://macro?name=PullFlower"/>
            </p:cNvPr>
            <p:cNvPicPr>
              <a:picLocks noChangeAspect="1" noChangeArrowheads="1"/>
            </p:cNvPicPr>
            <p:nvPr/>
          </p:nvPicPr>
          <p:blipFill>
            <a:blip r:embed="rId3" cstate="screen">
              <a:extLst>
                <a:ext uri="{28A0092B-C50C-407E-A947-70E740481C1C}">
                  <a14:useLocalDpi xmlns:a14="http://schemas.microsoft.com/office/drawing/2010/main"/>
                </a:ext>
              </a:extLst>
            </a:blip>
            <a:srcRect l="14815" r="11111"/>
            <a:stretch>
              <a:fillRect/>
            </a:stretch>
          </p:blipFill>
          <p:spPr bwMode="auto">
            <a:xfrm>
              <a:off x="1632" y="1872"/>
              <a:ext cx="1920" cy="1976"/>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93441" dir="1391915" algn="ctr" rotWithShape="0">
                      <a:schemeClr val="tx1">
                        <a:alpha val="50000"/>
                      </a:schemeClr>
                    </a:outerShdw>
                  </a:effectLst>
                </a14:hiddenEffects>
              </a:ext>
            </a:extLst>
          </p:spPr>
        </p:pic>
      </p:grpSp>
      <p:sp>
        <p:nvSpPr>
          <p:cNvPr id="45076" name="AutoShape 20" descr="Oak">
            <a:hlinkClick r:id="rId4" action="ppaction://hlinksldjump"/>
          </p:cNvPr>
          <p:cNvSpPr>
            <a:spLocks noChangeArrowheads="1"/>
          </p:cNvSpPr>
          <p:nvPr/>
        </p:nvSpPr>
        <p:spPr bwMode="auto">
          <a:xfrm>
            <a:off x="7086600" y="6269038"/>
            <a:ext cx="2057400" cy="588962"/>
          </a:xfrm>
          <a:prstGeom prst="bevel">
            <a:avLst>
              <a:gd name="adj" fmla="val 12500"/>
            </a:avLst>
          </a:prstGeom>
          <a:blipFill dpi="0" rotWithShape="1">
            <a:blip r:embed="rId5"/>
            <a:srcRect/>
            <a:tile tx="0" ty="0" sx="100000" sy="100000" flip="none" algn="tl"/>
          </a:blip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eaLnBrk="0" hangingPunct="0">
              <a:spcAft>
                <a:spcPct val="0"/>
              </a:spcAft>
            </a:pPr>
            <a:r>
              <a:rPr lang="en-US" altLang="en-US" sz="2400" b="0">
                <a:solidFill>
                  <a:srgbClr val="663300"/>
                </a:solidFill>
                <a:latin typeface="Arial Black" panose="020B0A04020102020204" pitchFamily="34" charset="0"/>
              </a:rPr>
              <a:t>Dykes List</a:t>
            </a:r>
          </a:p>
        </p:txBody>
      </p:sp>
      <p:pic>
        <p:nvPicPr>
          <p:cNvPr id="3" name="Picture 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9600" y="1752600"/>
            <a:ext cx="3600450" cy="4800600"/>
          </a:xfrm>
          <a:prstGeom prst="rect">
            <a:avLst/>
          </a:prstGeom>
          <a:ln w="34925">
            <a:solidFill>
              <a:srgbClr val="996600"/>
            </a:solidFill>
          </a:ln>
        </p:spPr>
      </p:pic>
    </p:spTree>
  </p:cSld>
  <p:clrMapOvr>
    <a:masterClrMapping/>
  </p:clrMapOvr>
  <p:transition advClick="0"/>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altLang="en-US"/>
              <a:t>American Iris Society</a:t>
            </a:r>
          </a:p>
        </p:txBody>
      </p:sp>
      <p:sp>
        <p:nvSpPr>
          <p:cNvPr id="46082" name="title"/>
          <p:cNvSpPr>
            <a:spLocks noGrp="1" noChangeArrowheads="1"/>
          </p:cNvSpPr>
          <p:nvPr>
            <p:ph type="title"/>
          </p:nvPr>
        </p:nvSpPr>
        <p:spPr>
          <a:xfrm>
            <a:off x="1871663" y="0"/>
            <a:ext cx="6983412" cy="1143000"/>
          </a:xfrm>
        </p:spPr>
        <p:txBody>
          <a:bodyPr/>
          <a:lstStyle/>
          <a:p>
            <a:r>
              <a:rPr lang="en-US" altLang="en-US" dirty="0"/>
              <a:t>San Francisco 1927</a:t>
            </a:r>
          </a:p>
        </p:txBody>
      </p:sp>
      <p:sp>
        <p:nvSpPr>
          <p:cNvPr id="46083" name="Rectangle 3"/>
          <p:cNvSpPr>
            <a:spLocks noGrp="1" noChangeArrowheads="1"/>
          </p:cNvSpPr>
          <p:nvPr>
            <p:ph type="body" idx="1"/>
          </p:nvPr>
        </p:nvSpPr>
        <p:spPr>
          <a:xfrm>
            <a:off x="4724400" y="1524000"/>
            <a:ext cx="4419600" cy="4724400"/>
          </a:xfrm>
        </p:spPr>
        <p:txBody>
          <a:bodyPr/>
          <a:lstStyle/>
          <a:p>
            <a:pPr>
              <a:buFontTx/>
              <a:buNone/>
            </a:pPr>
            <a:r>
              <a:rPr lang="en-US" altLang="en-US" sz="2000"/>
              <a:t>Hybridizers: William Mohr-Sydney Mitchell</a:t>
            </a:r>
          </a:p>
          <a:p>
            <a:pPr>
              <a:buFontTx/>
              <a:buNone/>
            </a:pPr>
            <a:r>
              <a:rPr lang="en-US" altLang="en-US" sz="2000"/>
              <a:t>TB-M-40”; R. 1927 </a:t>
            </a:r>
          </a:p>
          <a:p>
            <a:pPr>
              <a:buFontTx/>
              <a:buNone/>
            </a:pPr>
            <a:r>
              <a:rPr lang="en-US" altLang="en-US" sz="2000"/>
              <a:t>This first Dykes medal winner was registered, introduced and awarded the Dykes Medal all in the same year.</a:t>
            </a:r>
          </a:p>
          <a:p>
            <a:pPr>
              <a:buFontTx/>
              <a:buNone/>
            </a:pPr>
            <a:r>
              <a:rPr lang="en-US" altLang="en-US" sz="2000"/>
              <a:t>These Californian hybridizers were good friends.  When Mohr died in 1923, Mitchell inherited his records and plants and produced a number of irises known as the Mohr-Mitchell seedlings</a:t>
            </a:r>
          </a:p>
          <a:p>
            <a:endParaRPr lang="en-US" altLang="en-US" sz="2000"/>
          </a:p>
        </p:txBody>
      </p:sp>
      <p:grpSp>
        <p:nvGrpSpPr>
          <p:cNvPr id="46098" name="Group 18"/>
          <p:cNvGrpSpPr>
            <a:grpSpLocks/>
          </p:cNvGrpSpPr>
          <p:nvPr/>
        </p:nvGrpSpPr>
        <p:grpSpPr bwMode="auto">
          <a:xfrm>
            <a:off x="0" y="0"/>
            <a:ext cx="1600200" cy="1498600"/>
            <a:chOff x="1632" y="1872"/>
            <a:chExt cx="2112" cy="1976"/>
          </a:xfrm>
        </p:grpSpPr>
        <p:grpSp>
          <p:nvGrpSpPr>
            <p:cNvPr id="46099" name="Group 19"/>
            <p:cNvGrpSpPr>
              <a:grpSpLocks/>
            </p:cNvGrpSpPr>
            <p:nvPr/>
          </p:nvGrpSpPr>
          <p:grpSpPr bwMode="auto">
            <a:xfrm>
              <a:off x="1872" y="1920"/>
              <a:ext cx="1872" cy="1824"/>
              <a:chOff x="1056" y="1824"/>
              <a:chExt cx="1872" cy="1824"/>
            </a:xfrm>
          </p:grpSpPr>
          <p:sp>
            <p:nvSpPr>
              <p:cNvPr id="46100" name="Oval 20"/>
              <p:cNvSpPr>
                <a:spLocks noChangeArrowheads="1"/>
              </p:cNvSpPr>
              <p:nvPr/>
            </p:nvSpPr>
            <p:spPr bwMode="auto">
              <a:xfrm>
                <a:off x="1104" y="1824"/>
                <a:ext cx="1824" cy="1824"/>
              </a:xfrm>
              <a:prstGeom prst="ellipse">
                <a:avLst/>
              </a:prstGeom>
              <a:gradFill rotWithShape="1">
                <a:gsLst>
                  <a:gs pos="0">
                    <a:srgbClr val="777777"/>
                  </a:gs>
                  <a:gs pos="50000">
                    <a:srgbClr val="777777">
                      <a:gamma/>
                      <a:shade val="46275"/>
                      <a:invGamma/>
                    </a:srgbClr>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6101" name="Oval 21"/>
              <p:cNvSpPr>
                <a:spLocks noChangeArrowheads="1"/>
              </p:cNvSpPr>
              <p:nvPr/>
            </p:nvSpPr>
            <p:spPr bwMode="auto">
              <a:xfrm>
                <a:off x="1056" y="1824"/>
                <a:ext cx="1824" cy="1824"/>
              </a:xfrm>
              <a:prstGeom prst="ellipse">
                <a:avLst/>
              </a:prstGeom>
              <a:gradFill rotWithShape="1">
                <a:gsLst>
                  <a:gs pos="0">
                    <a:srgbClr val="777777"/>
                  </a:gs>
                  <a:gs pos="50000">
                    <a:schemeClr val="bg1"/>
                  </a:gs>
                  <a:gs pos="100000">
                    <a:srgbClr val="777777"/>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pic>
          <p:nvPicPr>
            <p:cNvPr id="46102" name="Picture 22" descr="Dykes">
              <a:hlinkClick r:id="" action="ppaction://macro?name=PullFlower"/>
            </p:cNvPr>
            <p:cNvPicPr>
              <a:picLocks noChangeAspect="1" noChangeArrowheads="1"/>
            </p:cNvPicPr>
            <p:nvPr/>
          </p:nvPicPr>
          <p:blipFill>
            <a:blip r:embed="rId3" cstate="screen">
              <a:extLst>
                <a:ext uri="{28A0092B-C50C-407E-A947-70E740481C1C}">
                  <a14:useLocalDpi xmlns:a14="http://schemas.microsoft.com/office/drawing/2010/main"/>
                </a:ext>
              </a:extLst>
            </a:blip>
            <a:srcRect l="14815" r="11111"/>
            <a:stretch>
              <a:fillRect/>
            </a:stretch>
          </p:blipFill>
          <p:spPr bwMode="auto">
            <a:xfrm>
              <a:off x="1632" y="1872"/>
              <a:ext cx="1920" cy="1976"/>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93441" dir="1391915" algn="ctr" rotWithShape="0">
                      <a:schemeClr val="tx1">
                        <a:alpha val="50000"/>
                      </a:schemeClr>
                    </a:outerShdw>
                  </a:effectLst>
                </a14:hiddenEffects>
              </a:ext>
            </a:extLst>
          </p:spPr>
        </p:pic>
      </p:grpSp>
      <p:sp>
        <p:nvSpPr>
          <p:cNvPr id="46105" name="AutoShape 25" descr="Oak">
            <a:hlinkClick r:id="rId4" action="ppaction://hlinksldjump"/>
          </p:cNvPr>
          <p:cNvSpPr>
            <a:spLocks noChangeArrowheads="1"/>
          </p:cNvSpPr>
          <p:nvPr/>
        </p:nvSpPr>
        <p:spPr bwMode="auto">
          <a:xfrm>
            <a:off x="7086600" y="6269038"/>
            <a:ext cx="2057400" cy="588962"/>
          </a:xfrm>
          <a:prstGeom prst="bevel">
            <a:avLst>
              <a:gd name="adj" fmla="val 12500"/>
            </a:avLst>
          </a:prstGeom>
          <a:blipFill dpi="0" rotWithShape="1">
            <a:blip r:embed="rId5"/>
            <a:srcRect/>
            <a:tile tx="0" ty="0" sx="100000" sy="100000" flip="none" algn="tl"/>
          </a:blip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eaLnBrk="0" hangingPunct="0">
              <a:spcAft>
                <a:spcPct val="0"/>
              </a:spcAft>
            </a:pPr>
            <a:r>
              <a:rPr lang="en-US" altLang="en-US" sz="2400" b="0">
                <a:solidFill>
                  <a:srgbClr val="663300"/>
                </a:solidFill>
                <a:latin typeface="Arial Black" panose="020B0A04020102020204" pitchFamily="34" charset="0"/>
              </a:rPr>
              <a:t>Dykes List</a:t>
            </a:r>
          </a:p>
        </p:txBody>
      </p:sp>
      <p:pic>
        <p:nvPicPr>
          <p:cNvPr id="2" name="Picture 1"/>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6116" y="1535003"/>
            <a:ext cx="4437784" cy="4381721"/>
          </a:xfrm>
          <a:prstGeom prst="rect">
            <a:avLst/>
          </a:prstGeom>
          <a:ln w="34925">
            <a:solidFill>
              <a:srgbClr val="996600"/>
            </a:solidFill>
          </a:ln>
        </p:spPr>
      </p:pic>
    </p:spTree>
  </p:cSld>
  <p:clrMapOvr>
    <a:masterClrMapping/>
  </p:clrMapOvr>
  <p:transition advClick="0"/>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a:t>American Iris Society</a:t>
            </a:r>
          </a:p>
        </p:txBody>
      </p:sp>
      <p:sp>
        <p:nvSpPr>
          <p:cNvPr id="374786" name="Rectangle 2"/>
          <p:cNvSpPr>
            <a:spLocks noGrp="1" noChangeArrowheads="1"/>
          </p:cNvSpPr>
          <p:nvPr>
            <p:ph type="title"/>
          </p:nvPr>
        </p:nvSpPr>
        <p:spPr/>
        <p:txBody>
          <a:bodyPr/>
          <a:lstStyle/>
          <a:p>
            <a:r>
              <a:rPr lang="en-US" altLang="en-US"/>
              <a:t>How to add new Irises</a:t>
            </a:r>
          </a:p>
        </p:txBody>
      </p:sp>
      <p:sp>
        <p:nvSpPr>
          <p:cNvPr id="374787" name="Rectangle 3"/>
          <p:cNvSpPr>
            <a:spLocks noGrp="1" noChangeArrowheads="1"/>
          </p:cNvSpPr>
          <p:nvPr>
            <p:ph type="body" idx="1"/>
          </p:nvPr>
        </p:nvSpPr>
        <p:spPr>
          <a:xfrm>
            <a:off x="457200" y="1295400"/>
            <a:ext cx="8686800" cy="4800600"/>
          </a:xfrm>
        </p:spPr>
        <p:txBody>
          <a:bodyPr/>
          <a:lstStyle/>
          <a:p>
            <a:r>
              <a:rPr lang="en-US" altLang="en-US" sz="1800" dirty="0"/>
              <a:t>First you must have </a:t>
            </a:r>
            <a:r>
              <a:rPr lang="en-US" altLang="en-US" sz="1800" dirty="0" err="1"/>
              <a:t>powerpoint</a:t>
            </a:r>
            <a:r>
              <a:rPr lang="en-US" altLang="en-US" sz="1800" dirty="0"/>
              <a:t> installed on your PC.  Then, the security level must be set to medium so you can run the macros that pulls the irises.  From the </a:t>
            </a:r>
            <a:r>
              <a:rPr lang="en-US" altLang="en-US" sz="1800" dirty="0" err="1"/>
              <a:t>powerpoint</a:t>
            </a:r>
            <a:r>
              <a:rPr lang="en-US" altLang="en-US" sz="1800" dirty="0"/>
              <a:t> editor, go to either (depending upon the version of </a:t>
            </a:r>
            <a:r>
              <a:rPr lang="en-US" altLang="en-US" sz="1800" dirty="0" err="1"/>
              <a:t>Powerpoint</a:t>
            </a:r>
            <a:r>
              <a:rPr lang="en-US" altLang="en-US" sz="1800" dirty="0"/>
              <a:t>) a) to Tools </a:t>
            </a:r>
            <a:r>
              <a:rPr lang="en-US" altLang="en-US" sz="1800" dirty="0">
                <a:sym typeface="Wingdings" panose="05000000000000000000" pitchFamily="2" charset="2"/>
              </a:rPr>
              <a:t>Options  Security  Macro Security.  Set the security level to medium  or b)File  Options  Trust Center  Trust Center Settings  Disable All Macros With Notification.  This allows you the option of whether or not to run macros.  Save  Close the presentation completely and then open the presentation back up.  Click </a:t>
            </a:r>
            <a:r>
              <a:rPr lang="en-US" altLang="en-US" sz="1800" b="1" dirty="0">
                <a:sym typeface="Wingdings" panose="05000000000000000000" pitchFamily="2" charset="2"/>
              </a:rPr>
              <a:t>enable macros</a:t>
            </a:r>
            <a:r>
              <a:rPr lang="en-US" altLang="en-US" sz="1800" dirty="0"/>
              <a:t>.</a:t>
            </a:r>
          </a:p>
          <a:p>
            <a:r>
              <a:rPr lang="en-US" altLang="en-US" sz="1800" dirty="0"/>
              <a:t>Note to allow this presentation to expand yearly without the presence of a programmer, The irises must be between the first six slides and the last three slides.  So you can add irises anywhere between the first six slides and the last three slides.  Slide 6 (the slide that starts the game) should remain slide 6.  If you inserted a slide in-between slide 5 and slide 6, slide 6 will be renumbered slide 7 and the program will think it is a Dykes Medal Winner slide and all the </a:t>
            </a:r>
            <a:r>
              <a:rPr lang="en-US" altLang="en-US" sz="1800" b="1" dirty="0">
                <a:solidFill>
                  <a:srgbClr val="996600"/>
                </a:solidFill>
              </a:rPr>
              <a:t>Dykes list</a:t>
            </a:r>
            <a:r>
              <a:rPr lang="en-US" altLang="en-US" sz="1800" dirty="0"/>
              <a:t> buttons will go to the new slide 6 which is the wrong slide.  So don’t add new slides in the first six slides or the last three slides.  Don’t delete those slides either.  You can modify the first 6 slides or the last three slides..</a:t>
            </a:r>
          </a:p>
        </p:txBody>
      </p:sp>
    </p:spTree>
  </p:cSld>
  <p:clrMapOvr>
    <a:masterClrMapping/>
  </p:clrMapOvr>
  <p:transition advClick="0"/>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a:t>American Iris Society</a:t>
            </a:r>
          </a:p>
        </p:txBody>
      </p:sp>
      <p:sp>
        <p:nvSpPr>
          <p:cNvPr id="376834" name="Rectangle 2"/>
          <p:cNvSpPr>
            <a:spLocks noGrp="1" noChangeArrowheads="1"/>
          </p:cNvSpPr>
          <p:nvPr>
            <p:ph type="title"/>
          </p:nvPr>
        </p:nvSpPr>
        <p:spPr/>
        <p:txBody>
          <a:bodyPr/>
          <a:lstStyle/>
          <a:p>
            <a:r>
              <a:rPr lang="en-US" altLang="en-US" sz="4000"/>
              <a:t>How to Add New Irises (cont)</a:t>
            </a:r>
          </a:p>
        </p:txBody>
      </p:sp>
      <p:sp>
        <p:nvSpPr>
          <p:cNvPr id="376835" name="Rectangle 3"/>
          <p:cNvSpPr>
            <a:spLocks noGrp="1" noChangeArrowheads="1"/>
          </p:cNvSpPr>
          <p:nvPr>
            <p:ph type="body" idx="1"/>
          </p:nvPr>
        </p:nvSpPr>
        <p:spPr>
          <a:xfrm>
            <a:off x="533400" y="1524000"/>
            <a:ext cx="8610600" cy="4800600"/>
          </a:xfrm>
        </p:spPr>
        <p:txBody>
          <a:bodyPr/>
          <a:lstStyle/>
          <a:p>
            <a:pPr>
              <a:lnSpc>
                <a:spcPct val="90000"/>
              </a:lnSpc>
            </a:pPr>
            <a:r>
              <a:rPr lang="en-US" altLang="en-US" sz="1800" dirty="0"/>
              <a:t>Go to slide 7.  Click at the top Insert -&gt; New Slide.  Edit the new slide normally.  To insert a new picture click a the top Insert -&gt; Picture -&gt; From File…   Then browse and select the picture and resize to fit. </a:t>
            </a:r>
          </a:p>
          <a:p>
            <a:pPr>
              <a:lnSpc>
                <a:spcPct val="90000"/>
              </a:lnSpc>
            </a:pPr>
            <a:r>
              <a:rPr lang="en-US" altLang="en-US" sz="1800" b="1" dirty="0">
                <a:solidFill>
                  <a:schemeClr val="folHlink"/>
                </a:solidFill>
              </a:rPr>
              <a:t>Important.</a:t>
            </a:r>
            <a:r>
              <a:rPr lang="en-US" altLang="en-US" sz="1800" dirty="0"/>
              <a:t>  You must name the shape holding the title (the name of the Dykes Medal Winner) of the slide “title”.  </a:t>
            </a:r>
            <a:r>
              <a:rPr lang="en-US" altLang="en-US" sz="1800" u="sng" dirty="0"/>
              <a:t>First click the title of the slide</a:t>
            </a:r>
            <a:r>
              <a:rPr lang="en-US" altLang="en-US" sz="1800" dirty="0"/>
              <a:t>.  Then click at the top* Developer -&gt;Macro -&gt; </a:t>
            </a:r>
            <a:r>
              <a:rPr lang="en-US" altLang="en-US" sz="1800" dirty="0" err="1"/>
              <a:t>SetObjectName</a:t>
            </a:r>
            <a:r>
              <a:rPr lang="en-US" altLang="en-US" sz="1800" dirty="0"/>
              <a:t> -&gt; Run.  Type the word </a:t>
            </a:r>
            <a:r>
              <a:rPr lang="en-US" altLang="en-US" sz="1800" i="1" dirty="0"/>
              <a:t>title</a:t>
            </a:r>
            <a:r>
              <a:rPr lang="en-US" altLang="en-US" sz="1800" dirty="0"/>
              <a:t> and hit OK.   This allows the title of the slide (the Dykes Medal Winner) to be added to slide 6 to the </a:t>
            </a:r>
            <a:r>
              <a:rPr lang="en-US" altLang="en-US" sz="1800" dirty="0">
                <a:solidFill>
                  <a:srgbClr val="6600CC"/>
                </a:solidFill>
              </a:rPr>
              <a:t>Pulled Iris List </a:t>
            </a:r>
            <a:r>
              <a:rPr lang="en-US" altLang="en-US" sz="1800" dirty="0"/>
              <a:t>shape.  This shape will appear when the slide show is run and allows people to check their cards.  The shape is deleted and reformed any time a new game is run.  You can check if the title shape on each iris slide has the correct name by </a:t>
            </a:r>
            <a:r>
              <a:rPr lang="en-US" altLang="en-US" sz="1800" u="sng" dirty="0"/>
              <a:t>first clicking the title</a:t>
            </a:r>
            <a:r>
              <a:rPr lang="en-US" altLang="en-US" sz="1800" dirty="0"/>
              <a:t> and then going at the top Developer -&gt;Macro -&gt; </a:t>
            </a:r>
            <a:r>
              <a:rPr lang="en-US" altLang="en-US" sz="1800" dirty="0" err="1"/>
              <a:t>GetObjectName</a:t>
            </a:r>
            <a:r>
              <a:rPr lang="en-US" altLang="en-US" sz="1800" dirty="0"/>
              <a:t> -&gt; Run.  A message box should come back and tell you the shape’s name is title.  If it says it is Rectangle 2 then try again and go back to Developer -&gt;Macro -&gt; </a:t>
            </a:r>
            <a:r>
              <a:rPr lang="en-US" altLang="en-US" sz="1800" dirty="0" err="1"/>
              <a:t>SetObjectName</a:t>
            </a:r>
            <a:r>
              <a:rPr lang="en-US" altLang="en-US" sz="1800" dirty="0"/>
              <a:t> -&gt; Run.</a:t>
            </a:r>
          </a:p>
          <a:p>
            <a:pPr>
              <a:lnSpc>
                <a:spcPct val="90000"/>
              </a:lnSpc>
            </a:pPr>
            <a:r>
              <a:rPr lang="en-US" altLang="en-US" sz="1800" dirty="0"/>
              <a:t>Save the presentation.  Then save the presentation as a show.  I would call it </a:t>
            </a:r>
            <a:r>
              <a:rPr lang="en-US" altLang="en-US" sz="1800" dirty="0" err="1"/>
              <a:t>DykesShow</a:t>
            </a:r>
            <a:r>
              <a:rPr lang="en-US" altLang="en-US" sz="1800" dirty="0"/>
              <a:t>, but that is only a suggestion.</a:t>
            </a:r>
          </a:p>
          <a:p>
            <a:pPr>
              <a:lnSpc>
                <a:spcPct val="90000"/>
              </a:lnSpc>
            </a:pPr>
            <a:endParaRPr lang="en-US" altLang="en-US" sz="1800" dirty="0"/>
          </a:p>
          <a:p>
            <a:pPr algn="l"/>
            <a:r>
              <a:rPr lang="en-US" sz="1100" b="0" i="0" dirty="0">
                <a:solidFill>
                  <a:srgbClr val="1E1E1E"/>
                </a:solidFill>
                <a:effectLst/>
                <a:latin typeface="Segoe UI" panose="020B0502040204020203" pitchFamily="34" charset="0"/>
              </a:rPr>
              <a:t>*The </a:t>
            </a:r>
            <a:r>
              <a:rPr lang="en-US" sz="1100" b="1" i="0" dirty="0">
                <a:solidFill>
                  <a:srgbClr val="1E1E1E"/>
                </a:solidFill>
                <a:effectLst/>
                <a:latin typeface="Segoe UI" panose="020B0502040204020203" pitchFamily="34" charset="0"/>
              </a:rPr>
              <a:t>Developer</a:t>
            </a:r>
            <a:r>
              <a:rPr lang="en-US" sz="1100" b="0" i="0" dirty="0">
                <a:solidFill>
                  <a:srgbClr val="1E1E1E"/>
                </a:solidFill>
                <a:effectLst/>
                <a:latin typeface="Segoe UI" panose="020B0502040204020203" pitchFamily="34" charset="0"/>
              </a:rPr>
              <a:t> tab isn't displayed by default, but you can add it to the ribbon.</a:t>
            </a:r>
          </a:p>
          <a:p>
            <a:pPr algn="l">
              <a:buFont typeface="+mj-lt"/>
              <a:buAutoNum type="arabicPeriod"/>
            </a:pPr>
            <a:r>
              <a:rPr lang="en-US" sz="1100" b="0" i="0" dirty="0">
                <a:solidFill>
                  <a:srgbClr val="1E1E1E"/>
                </a:solidFill>
                <a:effectLst/>
                <a:latin typeface="Segoe UI" panose="020B0502040204020203" pitchFamily="34" charset="0"/>
              </a:rPr>
              <a:t>On the </a:t>
            </a:r>
            <a:r>
              <a:rPr lang="en-US" sz="1100" b="1" i="0" dirty="0">
                <a:solidFill>
                  <a:srgbClr val="1E1E1E"/>
                </a:solidFill>
                <a:effectLst/>
                <a:latin typeface="Segoe UI" panose="020B0502040204020203" pitchFamily="34" charset="0"/>
              </a:rPr>
              <a:t>File</a:t>
            </a:r>
            <a:r>
              <a:rPr lang="en-US" sz="1100" b="0" i="0" dirty="0">
                <a:solidFill>
                  <a:srgbClr val="1E1E1E"/>
                </a:solidFill>
                <a:effectLst/>
                <a:latin typeface="Segoe UI" panose="020B0502040204020203" pitchFamily="34" charset="0"/>
              </a:rPr>
              <a:t> tab, go to </a:t>
            </a:r>
            <a:r>
              <a:rPr lang="en-US" sz="1100" b="1" i="0" dirty="0">
                <a:solidFill>
                  <a:srgbClr val="1E1E1E"/>
                </a:solidFill>
                <a:effectLst/>
                <a:latin typeface="Segoe UI" panose="020B0502040204020203" pitchFamily="34" charset="0"/>
              </a:rPr>
              <a:t>Options </a:t>
            </a:r>
            <a:r>
              <a:rPr lang="en-US" sz="1100" b="0" i="0" dirty="0">
                <a:solidFill>
                  <a:srgbClr val="1E1E1E"/>
                </a:solidFill>
                <a:effectLst/>
                <a:latin typeface="Segoe UI" panose="020B0502040204020203" pitchFamily="34" charset="0"/>
              </a:rPr>
              <a:t>&gt; </a:t>
            </a:r>
            <a:r>
              <a:rPr lang="en-US" sz="1100" b="1" i="0" dirty="0">
                <a:solidFill>
                  <a:srgbClr val="1E1E1E"/>
                </a:solidFill>
                <a:effectLst/>
                <a:latin typeface="Segoe UI" panose="020B0502040204020203" pitchFamily="34" charset="0"/>
              </a:rPr>
              <a:t>Customize Ribbon</a:t>
            </a:r>
            <a:r>
              <a:rPr lang="en-US" sz="1100" b="0" i="0" dirty="0">
                <a:solidFill>
                  <a:srgbClr val="1E1E1E"/>
                </a:solidFill>
                <a:effectLst/>
                <a:latin typeface="Segoe UI" panose="020B0502040204020203" pitchFamily="34" charset="0"/>
              </a:rPr>
              <a:t>.</a:t>
            </a:r>
          </a:p>
          <a:p>
            <a:pPr algn="l">
              <a:buFont typeface="+mj-lt"/>
              <a:buAutoNum type="arabicPeriod"/>
            </a:pPr>
            <a:r>
              <a:rPr lang="en-US" sz="1100" b="0" i="0" dirty="0">
                <a:solidFill>
                  <a:srgbClr val="1E1E1E"/>
                </a:solidFill>
                <a:effectLst/>
                <a:latin typeface="Segoe UI" panose="020B0502040204020203" pitchFamily="34" charset="0"/>
              </a:rPr>
              <a:t>Under </a:t>
            </a:r>
            <a:r>
              <a:rPr lang="en-US" sz="1100" b="1" i="0" dirty="0">
                <a:solidFill>
                  <a:srgbClr val="1E1E1E"/>
                </a:solidFill>
                <a:effectLst/>
                <a:latin typeface="Segoe UI" panose="020B0502040204020203" pitchFamily="34" charset="0"/>
              </a:rPr>
              <a:t>Customize the Ribbon</a:t>
            </a:r>
            <a:r>
              <a:rPr lang="en-US" sz="1100" b="0" i="0" dirty="0">
                <a:solidFill>
                  <a:srgbClr val="1E1E1E"/>
                </a:solidFill>
                <a:effectLst/>
                <a:latin typeface="Segoe UI" panose="020B0502040204020203" pitchFamily="34" charset="0"/>
              </a:rPr>
              <a:t> and under </a:t>
            </a:r>
            <a:r>
              <a:rPr lang="en-US" sz="1100" b="1" i="0" dirty="0">
                <a:solidFill>
                  <a:srgbClr val="1E1E1E"/>
                </a:solidFill>
                <a:effectLst/>
                <a:latin typeface="Segoe UI" panose="020B0502040204020203" pitchFamily="34" charset="0"/>
              </a:rPr>
              <a:t>Main Tabs</a:t>
            </a:r>
            <a:r>
              <a:rPr lang="en-US" sz="1100" b="0" i="0" dirty="0">
                <a:solidFill>
                  <a:srgbClr val="1E1E1E"/>
                </a:solidFill>
                <a:effectLst/>
                <a:latin typeface="Segoe UI" panose="020B0502040204020203" pitchFamily="34" charset="0"/>
              </a:rPr>
              <a:t>, select the </a:t>
            </a:r>
            <a:r>
              <a:rPr lang="en-US" sz="1100" b="1" i="0" dirty="0">
                <a:solidFill>
                  <a:srgbClr val="1E1E1E"/>
                </a:solidFill>
                <a:effectLst/>
                <a:latin typeface="Segoe UI" panose="020B0502040204020203" pitchFamily="34" charset="0"/>
              </a:rPr>
              <a:t>Developer</a:t>
            </a:r>
            <a:r>
              <a:rPr lang="en-US" sz="1100" b="0" i="0" dirty="0">
                <a:solidFill>
                  <a:srgbClr val="1E1E1E"/>
                </a:solidFill>
                <a:effectLst/>
                <a:latin typeface="Segoe UI" panose="020B0502040204020203" pitchFamily="34" charset="0"/>
              </a:rPr>
              <a:t> check box.</a:t>
            </a:r>
          </a:p>
          <a:p>
            <a:pPr>
              <a:lnSpc>
                <a:spcPct val="90000"/>
              </a:lnSpc>
            </a:pPr>
            <a:endParaRPr lang="en-US" altLang="en-US" sz="1800" dirty="0"/>
          </a:p>
        </p:txBody>
      </p:sp>
    </p:spTree>
  </p:cSld>
  <p:clrMapOvr>
    <a:masterClrMapping/>
  </p:clrMapOvr>
  <p:transition advClick="0"/>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ltLang="en-US"/>
              <a:t>American Iris Society</a:t>
            </a:r>
          </a:p>
        </p:txBody>
      </p:sp>
      <p:sp>
        <p:nvSpPr>
          <p:cNvPr id="192514" name="Rectangle 2"/>
          <p:cNvSpPr>
            <a:spLocks noGrp="1" noChangeArrowheads="1"/>
          </p:cNvSpPr>
          <p:nvPr>
            <p:ph type="title"/>
          </p:nvPr>
        </p:nvSpPr>
        <p:spPr/>
        <p:txBody>
          <a:bodyPr/>
          <a:lstStyle/>
          <a:p>
            <a:r>
              <a:rPr lang="en-US" altLang="en-US" sz="4800"/>
              <a:t>That’s All Folks!</a:t>
            </a:r>
          </a:p>
        </p:txBody>
      </p:sp>
      <p:sp>
        <p:nvSpPr>
          <p:cNvPr id="192515" name="Rectangle 3"/>
          <p:cNvSpPr>
            <a:spLocks noGrp="1" noChangeArrowheads="1"/>
          </p:cNvSpPr>
          <p:nvPr>
            <p:ph type="body" idx="1"/>
          </p:nvPr>
        </p:nvSpPr>
        <p:spPr>
          <a:xfrm>
            <a:off x="838200" y="1447800"/>
            <a:ext cx="7162800" cy="4800600"/>
          </a:xfrm>
        </p:spPr>
        <p:txBody>
          <a:bodyPr/>
          <a:lstStyle/>
          <a:p>
            <a:pPr algn="ctr">
              <a:buFontTx/>
              <a:buNone/>
            </a:pPr>
            <a:endParaRPr lang="en-US" altLang="en-US"/>
          </a:p>
          <a:p>
            <a:pPr algn="ctr">
              <a:buFontTx/>
              <a:buNone/>
            </a:pPr>
            <a:endParaRPr lang="en-US" altLang="en-US"/>
          </a:p>
          <a:p>
            <a:pPr algn="ctr">
              <a:buFontTx/>
              <a:buNone/>
            </a:pPr>
            <a:r>
              <a:rPr lang="en-US" altLang="en-US" sz="2000" i="1"/>
              <a:t>No, not the iris </a:t>
            </a:r>
            <a:r>
              <a:rPr lang="en-US" altLang="en-US" sz="2000" b="1" i="1"/>
              <a:t>That’s All Folks</a:t>
            </a:r>
            <a:r>
              <a:rPr lang="en-US" altLang="en-US" sz="2000" i="1"/>
              <a:t>.  This is the end of the presentation.</a:t>
            </a:r>
          </a:p>
        </p:txBody>
      </p:sp>
      <p:sp>
        <p:nvSpPr>
          <p:cNvPr id="192524" name="AutoShape 12" descr="Oak">
            <a:hlinkClick r:id="rId3" action="ppaction://hlinksldjump"/>
          </p:cNvPr>
          <p:cNvSpPr>
            <a:spLocks noChangeArrowheads="1"/>
          </p:cNvSpPr>
          <p:nvPr/>
        </p:nvSpPr>
        <p:spPr bwMode="auto">
          <a:xfrm>
            <a:off x="7086600" y="6269038"/>
            <a:ext cx="2057400" cy="588962"/>
          </a:xfrm>
          <a:prstGeom prst="bevel">
            <a:avLst>
              <a:gd name="adj" fmla="val 12500"/>
            </a:avLst>
          </a:prstGeom>
          <a:blipFill dpi="0" rotWithShape="1">
            <a:blip r:embed="rId4"/>
            <a:srcRect/>
            <a:tile tx="0" ty="0" sx="100000" sy="100000" flip="none" algn="tl"/>
          </a:blip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eaLnBrk="0" hangingPunct="0">
              <a:spcAft>
                <a:spcPct val="0"/>
              </a:spcAft>
            </a:pPr>
            <a:r>
              <a:rPr lang="en-US" altLang="en-US" sz="2400" b="0">
                <a:solidFill>
                  <a:srgbClr val="663300"/>
                </a:solidFill>
                <a:latin typeface="Arial Black" panose="020B0A04020102020204" pitchFamily="34" charset="0"/>
              </a:rPr>
              <a:t>Dykes List</a:t>
            </a:r>
          </a:p>
        </p:txBody>
      </p:sp>
    </p:spTree>
  </p:cSld>
  <p:clrMapOvr>
    <a:masterClrMapping/>
  </p:clrMapOvr>
  <p:transition advClick="0"/>
</p:sld>
</file>

<file path=ppt/theme/theme1.xml><?xml version="1.0" encoding="utf-8"?>
<a:theme xmlns:a="http://schemas.openxmlformats.org/drawingml/2006/main" name="Default Design">
  <a:themeElements>
    <a:clrScheme name="Default Design 16">
      <a:dk1>
        <a:srgbClr val="000000"/>
      </a:dk1>
      <a:lt1>
        <a:srgbClr val="FFFFFF"/>
      </a:lt1>
      <a:dk2>
        <a:srgbClr val="FFCC66"/>
      </a:dk2>
      <a:lt2>
        <a:srgbClr val="000000"/>
      </a:lt2>
      <a:accent1>
        <a:srgbClr val="BBE0E3"/>
      </a:accent1>
      <a:accent2>
        <a:srgbClr val="333399"/>
      </a:accent2>
      <a:accent3>
        <a:srgbClr val="FFFFFF"/>
      </a:accent3>
      <a:accent4>
        <a:srgbClr val="000000"/>
      </a:accent4>
      <a:accent5>
        <a:srgbClr val="DAEDEF"/>
      </a:accent5>
      <a:accent6>
        <a:srgbClr val="2D2D8A"/>
      </a:accent6>
      <a:hlink>
        <a:srgbClr val="003300"/>
      </a:hlink>
      <a:folHlink>
        <a:srgbClr val="CC33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CCFF66"/>
              </a:solidFill>
            </a14:hiddenFill>
          </a:ext>
          <a:ext uri="{91240B29-F687-4F45-9708-019B960494DF}">
            <a14:hiddenLine xmlns:a14="http://schemas.microsoft.com/office/drawing/2010/main" w="9525" cap="flat" cmpd="sng" algn="ctr">
              <a:solidFill>
                <a:srgbClr val="9933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70000"/>
          </a:spcAft>
          <a:buClrTx/>
          <a:buSzTx/>
          <a:buFontTx/>
          <a:buNone/>
          <a:tabLst/>
          <a:defRPr kumimoji="0" lang="en-US"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CCFF66"/>
              </a:solidFill>
            </a14:hiddenFill>
          </a:ext>
          <a:ext uri="{91240B29-F687-4F45-9708-019B960494DF}">
            <a14:hiddenLine xmlns:a14="http://schemas.microsoft.com/office/drawing/2010/main" w="9525" cap="flat" cmpd="sng" algn="ctr">
              <a:solidFill>
                <a:srgbClr val="9933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70000"/>
          </a:spcAft>
          <a:buClrTx/>
          <a:buSzTx/>
          <a:buFontTx/>
          <a:buNone/>
          <a:tabLst/>
          <a:defRPr kumimoji="0" lang="en-US" altLang="en-US"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8080"/>
        </a:dk2>
        <a:lt2>
          <a:srgbClr val="000000"/>
        </a:lt2>
        <a:accent1>
          <a:srgbClr val="BBE0E3"/>
        </a:accent1>
        <a:accent2>
          <a:srgbClr val="333399"/>
        </a:accent2>
        <a:accent3>
          <a:srgbClr val="FFFFFF"/>
        </a:accent3>
        <a:accent4>
          <a:srgbClr val="000000"/>
        </a:accent4>
        <a:accent5>
          <a:srgbClr val="DAEDEF"/>
        </a:accent5>
        <a:accent6>
          <a:srgbClr val="2D2D8A"/>
        </a:accent6>
        <a:hlink>
          <a:srgbClr val="006666"/>
        </a:hlink>
        <a:folHlink>
          <a:srgbClr val="009999"/>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8080"/>
        </a:dk2>
        <a:lt2>
          <a:srgbClr val="000000"/>
        </a:lt2>
        <a:accent1>
          <a:srgbClr val="BBE0E3"/>
        </a:accent1>
        <a:accent2>
          <a:srgbClr val="333399"/>
        </a:accent2>
        <a:accent3>
          <a:srgbClr val="FFFFFF"/>
        </a:accent3>
        <a:accent4>
          <a:srgbClr val="000000"/>
        </a:accent4>
        <a:accent5>
          <a:srgbClr val="DAEDEF"/>
        </a:accent5>
        <a:accent6>
          <a:srgbClr val="2D2D8A"/>
        </a:accent6>
        <a:hlink>
          <a:srgbClr val="003300"/>
        </a:hlink>
        <a:folHlink>
          <a:srgbClr val="009999"/>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8080"/>
        </a:dk2>
        <a:lt2>
          <a:srgbClr val="000000"/>
        </a:lt2>
        <a:accent1>
          <a:srgbClr val="BBE0E3"/>
        </a:accent1>
        <a:accent2>
          <a:srgbClr val="333399"/>
        </a:accent2>
        <a:accent3>
          <a:srgbClr val="FFFFFF"/>
        </a:accent3>
        <a:accent4>
          <a:srgbClr val="000000"/>
        </a:accent4>
        <a:accent5>
          <a:srgbClr val="DAEDEF"/>
        </a:accent5>
        <a:accent6>
          <a:srgbClr val="2D2D8A"/>
        </a:accent6>
        <a:hlink>
          <a:srgbClr val="003300"/>
        </a:hlink>
        <a:folHlink>
          <a:srgbClr val="CC3300"/>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FFCC66"/>
        </a:dk2>
        <a:lt2>
          <a:srgbClr val="000000"/>
        </a:lt2>
        <a:accent1>
          <a:srgbClr val="BBE0E3"/>
        </a:accent1>
        <a:accent2>
          <a:srgbClr val="333399"/>
        </a:accent2>
        <a:accent3>
          <a:srgbClr val="FFFFFF"/>
        </a:accent3>
        <a:accent4>
          <a:srgbClr val="000000"/>
        </a:accent4>
        <a:accent5>
          <a:srgbClr val="DAEDEF"/>
        </a:accent5>
        <a:accent6>
          <a:srgbClr val="2D2D8A"/>
        </a:accent6>
        <a:hlink>
          <a:srgbClr val="003300"/>
        </a:hlink>
        <a:folHlink>
          <a:srgbClr val="CC33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11560</TotalTime>
  <Words>11490</Words>
  <Application>Microsoft Office PowerPoint</Application>
  <PresentationFormat>On-screen Show (4:3)</PresentationFormat>
  <Paragraphs>973</Paragraphs>
  <Slides>95</Slides>
  <Notes>93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95</vt:i4>
      </vt:variant>
    </vt:vector>
  </HeadingPairs>
  <TitlesOfParts>
    <vt:vector size="101" baseType="lpstr">
      <vt:lpstr>Arial</vt:lpstr>
      <vt:lpstr>Arial Black</vt:lpstr>
      <vt:lpstr>Garamond</vt:lpstr>
      <vt:lpstr>Segoe UI</vt:lpstr>
      <vt:lpstr>Times New Roman</vt:lpstr>
      <vt:lpstr>Default Design</vt:lpstr>
      <vt:lpstr>Dykes Medal Winners</vt:lpstr>
      <vt:lpstr>How to Play Bingo</vt:lpstr>
      <vt:lpstr>Dykes Description</vt:lpstr>
      <vt:lpstr>Story</vt:lpstr>
      <vt:lpstr>Missing Years</vt:lpstr>
      <vt:lpstr>Type of Games</vt:lpstr>
      <vt:lpstr>Dykes Medal Winner List</vt:lpstr>
      <vt:lpstr>Daring Deception 2021</vt:lpstr>
      <vt:lpstr>Bottle Rocket 2019</vt:lpstr>
      <vt:lpstr>Haunted Heart 2018</vt:lpstr>
      <vt:lpstr>Montmartre 2017</vt:lpstr>
      <vt:lpstr>Swans in Flight 2016</vt:lpstr>
      <vt:lpstr>Gypsy Lord 2015</vt:lpstr>
      <vt:lpstr>Dividing Line 2014</vt:lpstr>
      <vt:lpstr>That's All Folks 2013</vt:lpstr>
      <vt:lpstr>Florentine Silk 2012</vt:lpstr>
      <vt:lpstr>Drama Queen 2011</vt:lpstr>
      <vt:lpstr>Paul Black 2010</vt:lpstr>
      <vt:lpstr>Golden Panther 2009</vt:lpstr>
      <vt:lpstr>Starwoman 2008</vt:lpstr>
      <vt:lpstr>Queen’s Circle 2007</vt:lpstr>
      <vt:lpstr>Sea Power 2006</vt:lpstr>
      <vt:lpstr>Splashacata 2005</vt:lpstr>
      <vt:lpstr>Crowned Heads 2004</vt:lpstr>
      <vt:lpstr>Celebration Song 2003</vt:lpstr>
      <vt:lpstr>Mesmerizer 2002</vt:lpstr>
      <vt:lpstr>Yaquina Blue 2001</vt:lpstr>
      <vt:lpstr>Stairway To Heaven 2000</vt:lpstr>
      <vt:lpstr>Hello Darkness 1999</vt:lpstr>
      <vt:lpstr>Conjuration 1998</vt:lpstr>
      <vt:lpstr>Thornbird 1997</vt:lpstr>
      <vt:lpstr>Before The Storm 1996</vt:lpstr>
      <vt:lpstr>Honky Tonk Blues 1995</vt:lpstr>
      <vt:lpstr>Silverado 1994</vt:lpstr>
      <vt:lpstr>Edith Wolford 1993</vt:lpstr>
      <vt:lpstr>Dusky Challenger 1992 </vt:lpstr>
      <vt:lpstr>Everything Plus 1991</vt:lpstr>
      <vt:lpstr>Jesse's Song 1990</vt:lpstr>
      <vt:lpstr>Titan's Glory 1988</vt:lpstr>
      <vt:lpstr>Song of Norway 1986</vt:lpstr>
      <vt:lpstr>Beverly Sills 1985</vt:lpstr>
      <vt:lpstr>Victoria Falls 1984</vt:lpstr>
      <vt:lpstr>Ruffled Ballet 1983</vt:lpstr>
      <vt:lpstr>Vanity 1982</vt:lpstr>
      <vt:lpstr>Brown Lasso 1981</vt:lpstr>
      <vt:lpstr>Mystique 1980</vt:lpstr>
      <vt:lpstr>Mary Frances 1979</vt:lpstr>
      <vt:lpstr>Bride's Halo 1978</vt:lpstr>
      <vt:lpstr>Dream Lover 1977</vt:lpstr>
      <vt:lpstr>Kilt Lilt 1976</vt:lpstr>
      <vt:lpstr>Pink Taffeta 1975</vt:lpstr>
      <vt:lpstr>Shipshape 1974</vt:lpstr>
      <vt:lpstr>New Moon 1973</vt:lpstr>
      <vt:lpstr>Babbling Brook 1972</vt:lpstr>
      <vt:lpstr>Debby Rairdon 1971</vt:lpstr>
      <vt:lpstr>Skywatch 1970</vt:lpstr>
      <vt:lpstr>Stepping Out 1968</vt:lpstr>
      <vt:lpstr>Winter Olympics 1967</vt:lpstr>
      <vt:lpstr>Rippling Waters 1966</vt:lpstr>
      <vt:lpstr>Pacific Panorama 1965</vt:lpstr>
      <vt:lpstr>Allegiance 1964</vt:lpstr>
      <vt:lpstr>Amethyst Flame 1963</vt:lpstr>
      <vt:lpstr>Whole Cloth 1962</vt:lpstr>
      <vt:lpstr>Eleanors Pride 1961</vt:lpstr>
      <vt:lpstr>Swan Ballet 1959 </vt:lpstr>
      <vt:lpstr>Blue Sapphire 1958</vt:lpstr>
      <vt:lpstr>Violet Harmony 1957</vt:lpstr>
      <vt:lpstr>First Violet 1956</vt:lpstr>
      <vt:lpstr>Sable Night 1955</vt:lpstr>
      <vt:lpstr>Mary Randall 1954</vt:lpstr>
      <vt:lpstr>Truly Yours 1953</vt:lpstr>
      <vt:lpstr>Argus Pheasant 1952</vt:lpstr>
      <vt:lpstr>Cherie 1951</vt:lpstr>
      <vt:lpstr>Blue Rhythm 1950</vt:lpstr>
      <vt:lpstr>Helen McGregor 1949</vt:lpstr>
      <vt:lpstr>Ola Kala 1948</vt:lpstr>
      <vt:lpstr>Chivalry 1947</vt:lpstr>
      <vt:lpstr>Elmohr 1945</vt:lpstr>
      <vt:lpstr>Spun Gold 1944 </vt:lpstr>
      <vt:lpstr>Prairie Sunset 1943</vt:lpstr>
      <vt:lpstr>Great Lakes 1942</vt:lpstr>
      <vt:lpstr>The Red Douglas 1941</vt:lpstr>
      <vt:lpstr>Wabash 1940</vt:lpstr>
      <vt:lpstr>Rosy Wings 1939</vt:lpstr>
      <vt:lpstr>Copper Lustre 1938</vt:lpstr>
      <vt:lpstr>Missouri 1937</vt:lpstr>
      <vt:lpstr>Mary Geddes 1936</vt:lpstr>
      <vt:lpstr>Sierra Blue 1935</vt:lpstr>
      <vt:lpstr>Coralie 1933</vt:lpstr>
      <vt:lpstr>Rameses 1932</vt:lpstr>
      <vt:lpstr>Dauntless 1929</vt:lpstr>
      <vt:lpstr>San Francisco 1927</vt:lpstr>
      <vt:lpstr>How to add new Irises</vt:lpstr>
      <vt:lpstr>How to Add New Irises (cont)</vt:lpstr>
      <vt:lpstr>That’s All Folks!</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Auction Irises</dc:title>
  <dc:creator>Scarlett D Ayres</dc:creator>
  <cp:lastModifiedBy>Scarlett Ayres</cp:lastModifiedBy>
  <cp:revision>273</cp:revision>
  <dcterms:created xsi:type="dcterms:W3CDTF">2007-08-05T15:43:54Z</dcterms:created>
  <dcterms:modified xsi:type="dcterms:W3CDTF">2021-12-03T19:44:10Z</dcterms:modified>
</cp:coreProperties>
</file>