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7"/>
  </p:notesMasterIdLst>
  <p:sldIdLst>
    <p:sldId id="348" r:id="rId2"/>
    <p:sldId id="349" r:id="rId3"/>
    <p:sldId id="352" r:id="rId4"/>
    <p:sldId id="350" r:id="rId5"/>
    <p:sldId id="294" r:id="rId6"/>
    <p:sldId id="338" r:id="rId7"/>
    <p:sldId id="341" r:id="rId8"/>
    <p:sldId id="342" r:id="rId9"/>
    <p:sldId id="295" r:id="rId10"/>
    <p:sldId id="296" r:id="rId11"/>
    <p:sldId id="256" r:id="rId12"/>
    <p:sldId id="297" r:id="rId13"/>
    <p:sldId id="277" r:id="rId14"/>
    <p:sldId id="298" r:id="rId15"/>
    <p:sldId id="299" r:id="rId16"/>
    <p:sldId id="278" r:id="rId17"/>
    <p:sldId id="300" r:id="rId18"/>
    <p:sldId id="257" r:id="rId19"/>
    <p:sldId id="279" r:id="rId20"/>
    <p:sldId id="363" r:id="rId21"/>
    <p:sldId id="301" r:id="rId22"/>
    <p:sldId id="302" r:id="rId23"/>
    <p:sldId id="303" r:id="rId24"/>
    <p:sldId id="258" r:id="rId25"/>
    <p:sldId id="280" r:id="rId26"/>
    <p:sldId id="304" r:id="rId27"/>
    <p:sldId id="343" r:id="rId28"/>
    <p:sldId id="309" r:id="rId29"/>
    <p:sldId id="365" r:id="rId30"/>
    <p:sldId id="305" r:id="rId31"/>
    <p:sldId id="306" r:id="rId32"/>
    <p:sldId id="259" r:id="rId33"/>
    <p:sldId id="307" r:id="rId34"/>
    <p:sldId id="308" r:id="rId35"/>
    <p:sldId id="260" r:id="rId36"/>
    <p:sldId id="310" r:id="rId37"/>
    <p:sldId id="311" r:id="rId38"/>
    <p:sldId id="312" r:id="rId39"/>
    <p:sldId id="281" r:id="rId40"/>
    <p:sldId id="261" r:id="rId41"/>
    <p:sldId id="313" r:id="rId42"/>
    <p:sldId id="314" r:id="rId43"/>
    <p:sldId id="282" r:id="rId44"/>
    <p:sldId id="262" r:id="rId45"/>
    <p:sldId id="344" r:id="rId46"/>
    <p:sldId id="345" r:id="rId47"/>
    <p:sldId id="263" r:id="rId48"/>
    <p:sldId id="339" r:id="rId49"/>
    <p:sldId id="264" r:id="rId50"/>
    <p:sldId id="265" r:id="rId51"/>
    <p:sldId id="283" r:id="rId52"/>
    <p:sldId id="315" r:id="rId53"/>
    <p:sldId id="284" r:id="rId54"/>
    <p:sldId id="316" r:id="rId55"/>
    <p:sldId id="346" r:id="rId56"/>
    <p:sldId id="266" r:id="rId57"/>
    <p:sldId id="317" r:id="rId58"/>
    <p:sldId id="267" r:id="rId59"/>
    <p:sldId id="285" r:id="rId60"/>
    <p:sldId id="318" r:id="rId61"/>
    <p:sldId id="359" r:id="rId62"/>
    <p:sldId id="319" r:id="rId63"/>
    <p:sldId id="268" r:id="rId64"/>
    <p:sldId id="286" r:id="rId65"/>
    <p:sldId id="322" r:id="rId66"/>
    <p:sldId id="321" r:id="rId67"/>
    <p:sldId id="323" r:id="rId68"/>
    <p:sldId id="324" r:id="rId69"/>
    <p:sldId id="325" r:id="rId70"/>
    <p:sldId id="287" r:id="rId71"/>
    <p:sldId id="288" r:id="rId72"/>
    <p:sldId id="326" r:id="rId73"/>
    <p:sldId id="269" r:id="rId74"/>
    <p:sldId id="327" r:id="rId75"/>
    <p:sldId id="328" r:id="rId76"/>
    <p:sldId id="329" r:id="rId77"/>
    <p:sldId id="366" r:id="rId78"/>
    <p:sldId id="289" r:id="rId79"/>
    <p:sldId id="330" r:id="rId80"/>
    <p:sldId id="290" r:id="rId81"/>
    <p:sldId id="332" r:id="rId82"/>
    <p:sldId id="270" r:id="rId83"/>
    <p:sldId id="331" r:id="rId84"/>
    <p:sldId id="271" r:id="rId85"/>
    <p:sldId id="362" r:id="rId86"/>
    <p:sldId id="272" r:id="rId87"/>
    <p:sldId id="333" r:id="rId88"/>
    <p:sldId id="291" r:id="rId89"/>
    <p:sldId id="334" r:id="rId90"/>
    <p:sldId id="340" r:id="rId91"/>
    <p:sldId id="292" r:id="rId92"/>
    <p:sldId id="273" r:id="rId93"/>
    <p:sldId id="335" r:id="rId94"/>
    <p:sldId id="274" r:id="rId95"/>
    <p:sldId id="275" r:id="rId96"/>
    <p:sldId id="337" r:id="rId97"/>
    <p:sldId id="336" r:id="rId98"/>
    <p:sldId id="276" r:id="rId99"/>
    <p:sldId id="360" r:id="rId100"/>
    <p:sldId id="293" r:id="rId101"/>
    <p:sldId id="347" r:id="rId102"/>
    <p:sldId id="354" r:id="rId103"/>
    <p:sldId id="356" r:id="rId104"/>
    <p:sldId id="357" r:id="rId105"/>
    <p:sldId id="358" r:id="rId10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66FF"/>
    <a:srgbClr val="CC00FF"/>
    <a:srgbClr val="FF7C80"/>
    <a:srgbClr val="993366"/>
    <a:srgbClr val="FFCCFF"/>
    <a:srgbClr val="CCFFFF"/>
    <a:srgbClr val="FF99FF"/>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136" autoAdjust="0"/>
    <p:restoredTop sz="91803" autoAdjust="0"/>
  </p:normalViewPr>
  <p:slideViewPr>
    <p:cSldViewPr>
      <p:cViewPr varScale="1">
        <p:scale>
          <a:sx n="57" d="100"/>
          <a:sy n="57" d="100"/>
        </p:scale>
        <p:origin x="178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microsoft.com/office/2016/11/relationships/changesInfo" Target="changesInfos/changesInfo1.xml"/><Relationship Id="rId16" Type="http://schemas.openxmlformats.org/officeDocument/2006/relationships/slide" Target="slides/slide15.xml"/><Relationship Id="rId107" Type="http://schemas.openxmlformats.org/officeDocument/2006/relationships/notesMaster" Target="notesMasters/notes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arlett Ayres" userId="3b572847f9659583" providerId="LiveId" clId="{F8954ECF-8F47-46C5-8D49-9F53A7079430}"/>
    <pc:docChg chg="custSel modSld">
      <pc:chgData name="Scarlett Ayres" userId="3b572847f9659583" providerId="LiveId" clId="{F8954ECF-8F47-46C5-8D49-9F53A7079430}" dt="2021-12-03T22:52:45.524" v="357" actId="20577"/>
      <pc:docMkLst>
        <pc:docMk/>
      </pc:docMkLst>
      <pc:sldChg chg="modSp mod">
        <pc:chgData name="Scarlett Ayres" userId="3b572847f9659583" providerId="LiveId" clId="{F8954ECF-8F47-46C5-8D49-9F53A7079430}" dt="2021-12-03T22:52:45.524" v="357" actId="20577"/>
        <pc:sldMkLst>
          <pc:docMk/>
          <pc:sldMk cId="0" sldId="282"/>
        </pc:sldMkLst>
        <pc:spChg chg="mod">
          <ac:chgData name="Scarlett Ayres" userId="3b572847f9659583" providerId="LiveId" clId="{F8954ECF-8F47-46C5-8D49-9F53A7079430}" dt="2021-12-03T22:52:45.524" v="357" actId="20577"/>
          <ac:spMkLst>
            <pc:docMk/>
            <pc:sldMk cId="0" sldId="282"/>
            <ac:spMk id="89095" creationId="{00000000-0000-0000-0000-000000000000}"/>
          </ac:spMkLst>
        </pc:spChg>
      </pc:sldChg>
      <pc:sldChg chg="modSp mod">
        <pc:chgData name="Scarlett Ayres" userId="3b572847f9659583" providerId="LiveId" clId="{F8954ECF-8F47-46C5-8D49-9F53A7079430}" dt="2021-12-03T22:52:31.058" v="356" actId="20577"/>
        <pc:sldMkLst>
          <pc:docMk/>
          <pc:sldMk cId="0" sldId="314"/>
        </pc:sldMkLst>
        <pc:spChg chg="mod">
          <ac:chgData name="Scarlett Ayres" userId="3b572847f9659583" providerId="LiveId" clId="{F8954ECF-8F47-46C5-8D49-9F53A7079430}" dt="2021-12-03T22:52:31.058" v="356" actId="20577"/>
          <ac:spMkLst>
            <pc:docMk/>
            <pc:sldMk cId="0" sldId="314"/>
            <ac:spMk id="87047" creationId="{00000000-0000-0000-0000-000000000000}"/>
          </ac:spMkLst>
        </pc:spChg>
      </pc:sldChg>
      <pc:sldChg chg="delSp modSp mod">
        <pc:chgData name="Scarlett Ayres" userId="3b572847f9659583" providerId="LiveId" clId="{F8954ECF-8F47-46C5-8D49-9F53A7079430}" dt="2021-12-03T22:42:02.227" v="341" actId="1076"/>
        <pc:sldMkLst>
          <pc:docMk/>
          <pc:sldMk cId="0" sldId="349"/>
        </pc:sldMkLst>
        <pc:spChg chg="mod">
          <ac:chgData name="Scarlett Ayres" userId="3b572847f9659583" providerId="LiveId" clId="{F8954ECF-8F47-46C5-8D49-9F53A7079430}" dt="2021-12-03T22:41:57.331" v="340" actId="20577"/>
          <ac:spMkLst>
            <pc:docMk/>
            <pc:sldMk cId="0" sldId="349"/>
            <ac:spMk id="5124" creationId="{00000000-0000-0000-0000-000000000000}"/>
          </ac:spMkLst>
        </pc:spChg>
        <pc:spChg chg="del">
          <ac:chgData name="Scarlett Ayres" userId="3b572847f9659583" providerId="LiveId" clId="{F8954ECF-8F47-46C5-8D49-9F53A7079430}" dt="2021-12-03T22:40:27.397" v="221" actId="478"/>
          <ac:spMkLst>
            <pc:docMk/>
            <pc:sldMk cId="0" sldId="349"/>
            <ac:spMk id="5126" creationId="{00000000-0000-0000-0000-000000000000}"/>
          </ac:spMkLst>
        </pc:spChg>
        <pc:spChg chg="del mod">
          <ac:chgData name="Scarlett Ayres" userId="3b572847f9659583" providerId="LiveId" clId="{F8954ECF-8F47-46C5-8D49-9F53A7079430}" dt="2021-12-03T22:36:38.071" v="59" actId="478"/>
          <ac:spMkLst>
            <pc:docMk/>
            <pc:sldMk cId="0" sldId="349"/>
            <ac:spMk id="5127" creationId="{00000000-0000-0000-0000-000000000000}"/>
          </ac:spMkLst>
        </pc:spChg>
        <pc:spChg chg="mod">
          <ac:chgData name="Scarlett Ayres" userId="3b572847f9659583" providerId="LiveId" clId="{F8954ECF-8F47-46C5-8D49-9F53A7079430}" dt="2021-12-03T22:42:02.227" v="341" actId="1076"/>
          <ac:spMkLst>
            <pc:docMk/>
            <pc:sldMk cId="0" sldId="349"/>
            <ac:spMk id="5128" creationId="{00000000-0000-0000-0000-000000000000}"/>
          </ac:spMkLst>
        </pc:spChg>
        <pc:picChg chg="del">
          <ac:chgData name="Scarlett Ayres" userId="3b572847f9659583" providerId="LiveId" clId="{F8954ECF-8F47-46C5-8D49-9F53A7079430}" dt="2021-12-03T22:36:47.782" v="61" actId="478"/>
          <ac:picMkLst>
            <pc:docMk/>
            <pc:sldMk cId="0" sldId="349"/>
            <ac:picMk id="5125" creationId="{00000000-0000-0000-0000-000000000000}"/>
          </ac:picMkLst>
        </pc:picChg>
      </pc:sldChg>
      <pc:sldChg chg="delSp modSp mod">
        <pc:chgData name="Scarlett Ayres" userId="3b572847f9659583" providerId="LiveId" clId="{F8954ECF-8F47-46C5-8D49-9F53A7079430}" dt="2021-12-03T22:45:05.179" v="355" actId="1076"/>
        <pc:sldMkLst>
          <pc:docMk/>
          <pc:sldMk cId="0" sldId="350"/>
        </pc:sldMkLst>
        <pc:spChg chg="mod">
          <ac:chgData name="Scarlett Ayres" userId="3b572847f9659583" providerId="LiveId" clId="{F8954ECF-8F47-46C5-8D49-9F53A7079430}" dt="2021-12-03T22:45:05.179" v="355" actId="1076"/>
          <ac:spMkLst>
            <pc:docMk/>
            <pc:sldMk cId="0" sldId="350"/>
            <ac:spMk id="9218" creationId="{00000000-0000-0000-0000-000000000000}"/>
          </ac:spMkLst>
        </pc:spChg>
        <pc:spChg chg="mod">
          <ac:chgData name="Scarlett Ayres" userId="3b572847f9659583" providerId="LiveId" clId="{F8954ECF-8F47-46C5-8D49-9F53A7079430}" dt="2021-12-03T22:44:54.797" v="354" actId="1076"/>
          <ac:spMkLst>
            <pc:docMk/>
            <pc:sldMk cId="0" sldId="350"/>
            <ac:spMk id="9219" creationId="{00000000-0000-0000-0000-000000000000}"/>
          </ac:spMkLst>
        </pc:spChg>
        <pc:spChg chg="mod">
          <ac:chgData name="Scarlett Ayres" userId="3b572847f9659583" providerId="LiveId" clId="{F8954ECF-8F47-46C5-8D49-9F53A7079430}" dt="2021-12-03T22:44:41.881" v="352" actId="1076"/>
          <ac:spMkLst>
            <pc:docMk/>
            <pc:sldMk cId="0" sldId="350"/>
            <ac:spMk id="9220" creationId="{00000000-0000-0000-0000-000000000000}"/>
          </ac:spMkLst>
        </pc:spChg>
        <pc:spChg chg="mod">
          <ac:chgData name="Scarlett Ayres" userId="3b572847f9659583" providerId="LiveId" clId="{F8954ECF-8F47-46C5-8D49-9F53A7079430}" dt="2021-12-03T22:43:20.836" v="347" actId="1076"/>
          <ac:spMkLst>
            <pc:docMk/>
            <pc:sldMk cId="0" sldId="350"/>
            <ac:spMk id="9221" creationId="{00000000-0000-0000-0000-000000000000}"/>
          </ac:spMkLst>
        </pc:spChg>
        <pc:spChg chg="mod">
          <ac:chgData name="Scarlett Ayres" userId="3b572847f9659583" providerId="LiveId" clId="{F8954ECF-8F47-46C5-8D49-9F53A7079430}" dt="2021-12-03T22:44:17.119" v="351" actId="1076"/>
          <ac:spMkLst>
            <pc:docMk/>
            <pc:sldMk cId="0" sldId="350"/>
            <ac:spMk id="9222" creationId="{00000000-0000-0000-0000-000000000000}"/>
          </ac:spMkLst>
        </pc:spChg>
        <pc:spChg chg="mod">
          <ac:chgData name="Scarlett Ayres" userId="3b572847f9659583" providerId="LiveId" clId="{F8954ECF-8F47-46C5-8D49-9F53A7079430}" dt="2021-12-03T22:43:25.779" v="348" actId="1076"/>
          <ac:spMkLst>
            <pc:docMk/>
            <pc:sldMk cId="0" sldId="350"/>
            <ac:spMk id="9223" creationId="{00000000-0000-0000-0000-000000000000}"/>
          </ac:spMkLst>
        </pc:spChg>
        <pc:spChg chg="del">
          <ac:chgData name="Scarlett Ayres" userId="3b572847f9659583" providerId="LiveId" clId="{F8954ECF-8F47-46C5-8D49-9F53A7079430}" dt="2021-12-03T22:42:33.526" v="342" actId="478"/>
          <ac:spMkLst>
            <pc:docMk/>
            <pc:sldMk cId="0" sldId="350"/>
            <ac:spMk id="9224" creationId="{00000000-0000-0000-0000-000000000000}"/>
          </ac:spMkLst>
        </pc:spChg>
        <pc:picChg chg="del">
          <ac:chgData name="Scarlett Ayres" userId="3b572847f9659583" providerId="LiveId" clId="{F8954ECF-8F47-46C5-8D49-9F53A7079430}" dt="2021-12-03T22:43:00.317" v="346" actId="478"/>
          <ac:picMkLst>
            <pc:docMk/>
            <pc:sldMk cId="0" sldId="350"/>
            <ac:picMk id="9225"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en-US"/>
          </a:p>
        </p:txBody>
      </p:sp>
      <p:sp>
        <p:nvSpPr>
          <p:cNvPr id="512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en-US"/>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36D8C6B8-F92D-49D1-B000-32044EC5981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8" Type="http://schemas.openxmlformats.org/officeDocument/2006/relationships/hyperlink" Target="http://en.wikipedia.org/wiki/Genotype" TargetMode="External"/><Relationship Id="rId3" Type="http://schemas.openxmlformats.org/officeDocument/2006/relationships/hyperlink" Target="http://en.wikipedia.org/wiki/Help:Pronunciation" TargetMode="External"/><Relationship Id="rId7" Type="http://schemas.openxmlformats.org/officeDocument/2006/relationships/hyperlink" Target="http://en.wikipedia.org/wiki/Gene" TargetMode="External"/><Relationship Id="rId2" Type="http://schemas.openxmlformats.org/officeDocument/2006/relationships/slide" Target="../slides/slide102.xml"/><Relationship Id="rId1" Type="http://schemas.openxmlformats.org/officeDocument/2006/relationships/notesMaster" Target="../notesMasters/notesMaster1.xml"/><Relationship Id="rId6" Type="http://schemas.openxmlformats.org/officeDocument/2006/relationships/hyperlink" Target="http://en.wikipedia.org/wiki/Chromosome" TargetMode="External"/><Relationship Id="rId11" Type="http://schemas.openxmlformats.org/officeDocument/2006/relationships/hyperlink" Target="http://en.wikipedia.org/wiki/Petals" TargetMode="External"/><Relationship Id="rId5" Type="http://schemas.openxmlformats.org/officeDocument/2006/relationships/hyperlink" Target="http://en.wikipedia.org/wiki/Locus_(genetics)" TargetMode="External"/><Relationship Id="rId10" Type="http://schemas.openxmlformats.org/officeDocument/2006/relationships/hyperlink" Target="http://en.wikipedia.org/wiki/Flower" TargetMode="External"/><Relationship Id="rId4" Type="http://schemas.openxmlformats.org/officeDocument/2006/relationships/hyperlink" Target="http://en.wikipedia.org/wiki/DNA" TargetMode="External"/><Relationship Id="rId9" Type="http://schemas.openxmlformats.org/officeDocument/2006/relationships/hyperlink" Target="http://en.wikipedia.org/wiki/Diploid" TargetMode="Externa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iki.irises.org/bin/view/TbPthruT/TbPinkJadu"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wiki.irises.org/bin/view/TbPthruT/TbSacramento" TargetMode="External"/><Relationship Id="rId5" Type="http://schemas.openxmlformats.org/officeDocument/2006/relationships/hyperlink" Target="http://wiki.irises.org/bin/view/TbPthruT/TbTheme" TargetMode="External"/><Relationship Id="rId4" Type="http://schemas.openxmlformats.org/officeDocument/2006/relationships/hyperlink" Target="http://wiki.irises.org/bin/view/Spec/SpecSusiana"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wiki.irises.org/bin/view/Main/InfoMedalWhite"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9983B2F-0160-491A-9C72-FFA0661F89FF}" type="slidenum">
              <a:rPr lang="en-US" altLang="en-US" sz="1200" smtClean="0"/>
              <a:pPr/>
              <a:t>1</a:t>
            </a:fld>
            <a:endParaRPr lang="en-US" altLang="en-US" sz="120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xfrm>
            <a:off x="685800" y="4343400"/>
            <a:ext cx="5486400" cy="4114800"/>
          </a:xfrm>
          <a:noFill/>
        </p:spPr>
        <p:txBody>
          <a:bodyPr/>
          <a:lstStyle/>
          <a:p>
            <a:pPr eaLnBrk="1" hangingPunct="1"/>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1E5ED33-0904-439E-8CCB-F750E8975CE4}" type="slidenum">
              <a:rPr lang="en-US" altLang="en-US" sz="1200" smtClean="0"/>
              <a:pPr/>
              <a:t>10</a:t>
            </a:fld>
            <a:endParaRPr lang="en-US" altLang="en-US" sz="120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algn="ctr" eaLnBrk="1" hangingPunct="1"/>
            <a:r>
              <a:rPr lang="en-US" altLang="en-US" b="1"/>
              <a:t>Betty McPherson</a:t>
            </a:r>
          </a:p>
          <a:p>
            <a:pPr algn="ctr" eaLnBrk="1" hangingPunct="1"/>
            <a:r>
              <a:rPr lang="en-US" altLang="en-US"/>
              <a:t>Frank Rice, R. 2001 OGB, </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9CDAB93-A72B-44DA-98A2-CBEE18C9EB3E}" type="slidenum">
              <a:rPr lang="en-US" altLang="en-US" sz="1200" smtClean="0"/>
              <a:pPr/>
              <a:t>100</a:t>
            </a:fld>
            <a:endParaRPr lang="en-US" altLang="en-US" sz="1200"/>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p:spPr>
        <p:txBody>
          <a:bodyPr/>
          <a:lstStyle/>
          <a:p>
            <a:pPr algn="ctr" eaLnBrk="1" hangingPunct="1"/>
            <a:r>
              <a:rPr lang="en-US" altLang="en-US" b="1"/>
              <a:t>ZIZAH</a:t>
            </a:r>
            <a:br>
              <a:rPr lang="en-US" altLang="en-US"/>
            </a:br>
            <a:r>
              <a:rPr lang="en-US" altLang="en-US"/>
              <a:t>(L. Rich, R. 1982)., OGB</a:t>
            </a:r>
          </a:p>
          <a:p>
            <a:pPr eaLnBrk="1" hangingPunct="1"/>
            <a:endParaRPr lang="en-US" alt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6003C59-DA23-4690-AC84-D0328BECE121}" type="slidenum">
              <a:rPr lang="en-US" altLang="en-US" sz="1200" smtClean="0"/>
              <a:pPr/>
              <a:t>101</a:t>
            </a:fld>
            <a:endParaRPr lang="en-US" altLang="en-US" sz="1200"/>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C821AAD-249D-4858-BACE-1FCE703C4436}" type="slidenum">
              <a:rPr lang="en-US" altLang="en-US" sz="1200" smtClean="0"/>
              <a:pPr/>
              <a:t>102</a:t>
            </a:fld>
            <a:endParaRPr lang="en-US" altLang="en-US" sz="1200"/>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xfrm>
            <a:off x="685800" y="4343400"/>
            <a:ext cx="5486400" cy="4114800"/>
          </a:xfrm>
          <a:noFill/>
        </p:spPr>
        <p:txBody>
          <a:bodyPr/>
          <a:lstStyle/>
          <a:p>
            <a:pPr eaLnBrk="1" hangingPunct="1"/>
            <a:r>
              <a:rPr lang="en-US" altLang="en-US"/>
              <a:t>From http://en.wikipedia.org/wiki/Codominant#Simple_dominance_or_complete_dominance</a:t>
            </a:r>
          </a:p>
          <a:p>
            <a:pPr eaLnBrk="1" hangingPunct="1"/>
            <a:endParaRPr lang="en-US" altLang="en-US"/>
          </a:p>
          <a:p>
            <a:pPr eaLnBrk="1" hangingPunct="1"/>
            <a:r>
              <a:rPr lang="en-US" altLang="en-US"/>
              <a:t>An </a:t>
            </a:r>
            <a:r>
              <a:rPr lang="en-US" altLang="en-US" b="1"/>
              <a:t>allele</a:t>
            </a:r>
            <a:r>
              <a:rPr lang="en-US" altLang="en-US"/>
              <a:t> (</a:t>
            </a:r>
            <a:r>
              <a:rPr lang="en-US" altLang="en-US">
                <a:hlinkClick r:id="rId3" tooltip="Help:Pronunciation"/>
              </a:rPr>
              <a:t>pronounced</a:t>
            </a:r>
            <a:r>
              <a:rPr lang="en-US" altLang="en-US"/>
              <a:t> /əˈliːl/ (US), /ˈæliːl/ (UK)) is a viable </a:t>
            </a:r>
            <a:r>
              <a:rPr lang="en-US" altLang="en-US">
                <a:hlinkClick r:id="rId4" tooltip="DNA"/>
              </a:rPr>
              <a:t>DNA</a:t>
            </a:r>
            <a:r>
              <a:rPr lang="en-US" altLang="en-US"/>
              <a:t> (deoxyribonucleic acid) coding that occupies a given </a:t>
            </a:r>
            <a:r>
              <a:rPr lang="en-US" altLang="en-US">
                <a:hlinkClick r:id="rId5" tooltip="Locus (genetics)"/>
              </a:rPr>
              <a:t>locus</a:t>
            </a:r>
            <a:r>
              <a:rPr lang="en-US" altLang="en-US"/>
              <a:t> (position) on a </a:t>
            </a:r>
            <a:r>
              <a:rPr lang="en-US" altLang="en-US">
                <a:hlinkClick r:id="rId6" tooltip="Chromosome"/>
              </a:rPr>
              <a:t>chromosome</a:t>
            </a:r>
            <a:r>
              <a:rPr lang="en-US" altLang="en-US"/>
              <a:t>. Usually alleles are sequences that code for a </a:t>
            </a:r>
            <a:r>
              <a:rPr lang="en-US" altLang="en-US">
                <a:hlinkClick r:id="rId7" tooltip="Gene"/>
              </a:rPr>
              <a:t>gene</a:t>
            </a:r>
            <a:r>
              <a:rPr lang="en-US" altLang="en-US"/>
              <a:t>, but sometimes the term is used to refer to a non-gene sequence. An individual's </a:t>
            </a:r>
            <a:r>
              <a:rPr lang="en-US" altLang="en-US">
                <a:hlinkClick r:id="rId8" tooltip="Genotype"/>
              </a:rPr>
              <a:t>genotype</a:t>
            </a:r>
            <a:r>
              <a:rPr lang="en-US" altLang="en-US"/>
              <a:t> for that gene is the set of alleles it happens to possess. In a </a:t>
            </a:r>
            <a:r>
              <a:rPr lang="en-US" altLang="en-US">
                <a:hlinkClick r:id="rId9" tooltip="Diploid"/>
              </a:rPr>
              <a:t>diploid</a:t>
            </a:r>
            <a:r>
              <a:rPr lang="en-US" altLang="en-US"/>
              <a:t> organism, one that has two copies of each chromosome, two alleles make up the individual's genotype. The word came from Greek αλληλος = "each other".</a:t>
            </a:r>
          </a:p>
          <a:p>
            <a:pPr eaLnBrk="1" hangingPunct="1"/>
            <a:r>
              <a:rPr lang="en-US" altLang="en-US"/>
              <a:t>An example is the gene for blossom colour in many species of </a:t>
            </a:r>
            <a:r>
              <a:rPr lang="en-US" altLang="en-US">
                <a:hlinkClick r:id="rId10" tooltip="Flower"/>
              </a:rPr>
              <a:t>flower</a:t>
            </a:r>
            <a:r>
              <a:rPr lang="en-US" altLang="en-US"/>
              <a:t> — a single gene controls the colour of the </a:t>
            </a:r>
            <a:r>
              <a:rPr lang="en-US" altLang="en-US">
                <a:hlinkClick r:id="rId11" tooltip="Petals"/>
              </a:rPr>
              <a:t>petals</a:t>
            </a:r>
            <a:r>
              <a:rPr lang="en-US" altLang="en-US"/>
              <a:t>, but there may be several different versions (or alleles) of the gene. One version might result in red petals, while another might result in white petals. The resulting colour of an individual flower will depend on which two alleles it possesses for the gene and how the two interact.</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5321417-E705-4958-9336-B5AA79F6B06C}" type="slidenum">
              <a:rPr lang="en-US" altLang="en-US" sz="1200" smtClean="0"/>
              <a:pPr/>
              <a:t>103</a:t>
            </a:fld>
            <a:endParaRPr lang="en-US" altLang="en-US" sz="1200"/>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FBC1F0E-9A0F-4DBE-B6A2-5F79237575BF}" type="slidenum">
              <a:rPr lang="en-US" altLang="en-US" sz="1200" smtClean="0"/>
              <a:pPr/>
              <a:t>104</a:t>
            </a:fld>
            <a:endParaRPr lang="en-US" altLang="en-US" sz="1200"/>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DD08415-5400-4805-AC28-04C40D43790A}" type="slidenum">
              <a:rPr lang="en-US" altLang="en-US" sz="1200" smtClean="0"/>
              <a:pPr/>
              <a:t>105</a:t>
            </a:fld>
            <a:endParaRPr lang="en-US" altLang="en-US" sz="1200"/>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EA4FD73-5693-4C2C-BAB6-EAA9C9E19336}" type="slidenum">
              <a:rPr lang="en-US" altLang="en-US" sz="1200" smtClean="0"/>
              <a:pPr/>
              <a:t>11</a:t>
            </a:fld>
            <a:endParaRPr lang="en-US" altLang="en-US" sz="120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algn="ctr" eaLnBrk="1" hangingPunct="1"/>
            <a:r>
              <a:rPr lang="en-US" altLang="en-US" b="1"/>
              <a:t>BLUE ARTS</a:t>
            </a:r>
            <a:br>
              <a:rPr lang="en-US" altLang="en-US"/>
            </a:br>
            <a:r>
              <a:rPr lang="en-US" altLang="en-US"/>
              <a:t>(L. Danielson, R. 1985), RB+</a:t>
            </a:r>
          </a:p>
          <a:p>
            <a:pPr algn="ctr" eaLnBrk="1" hangingPunct="1"/>
            <a:r>
              <a:rPr lang="en-US" altLang="en-US"/>
              <a:t>Photo by Howie Dash</a:t>
            </a:r>
          </a:p>
          <a:p>
            <a:pPr eaLnBrk="1" hangingPunct="1"/>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F193ABC-27F2-4219-A5E2-EF9E59ABD1D2}" type="slidenum">
              <a:rPr lang="en-US" altLang="en-US" sz="1200" smtClean="0"/>
              <a:pPr/>
              <a:t>12</a:t>
            </a:fld>
            <a:endParaRPr lang="en-US" altLang="en-US" sz="120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algn="ctr" eaLnBrk="1" hangingPunct="1"/>
            <a:r>
              <a:rPr lang="en-US" altLang="en-US" b="1"/>
              <a:t>BOZRAH</a:t>
            </a:r>
            <a:br>
              <a:rPr lang="en-US" altLang="en-US"/>
            </a:br>
            <a:r>
              <a:rPr lang="en-US" altLang="en-US"/>
              <a:t>(F. Gadd, R. 1988), OGB-</a:t>
            </a:r>
          </a:p>
          <a:p>
            <a:pPr eaLnBrk="1" hangingPunct="1"/>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505633C-3592-4B9D-BDA6-B8BB2AE22AC6}" type="slidenum">
              <a:rPr lang="en-US" altLang="en-US" sz="1200" smtClean="0"/>
              <a:pPr/>
              <a:t>13</a:t>
            </a:fld>
            <a:endParaRPr lang="en-US" altLang="en-US" sz="120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98A067A-B4B1-4C6F-AA2A-00E6F6C20E5C}" type="slidenum">
              <a:rPr lang="en-US" altLang="en-US" sz="1200" smtClean="0"/>
              <a:pPr/>
              <a:t>14</a:t>
            </a:fld>
            <a:endParaRPr lang="en-US" altLang="en-US" sz="120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algn="ctr" eaLnBrk="1" hangingPunct="1"/>
            <a:r>
              <a:rPr lang="en-US" altLang="en-US" b="1" dirty="0"/>
              <a:t>BURNISHED STAR</a:t>
            </a:r>
            <a:br>
              <a:rPr lang="en-US" altLang="en-US" dirty="0"/>
            </a:br>
            <a:r>
              <a:rPr lang="en-US" altLang="en-US" dirty="0"/>
              <a:t>(Vernon &amp; Dana Brown, R. 2004), OGB</a:t>
            </a:r>
          </a:p>
          <a:p>
            <a:pPr eaLnBrk="1" hangingPunct="1"/>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A050FEC-CCBE-4FF3-8E52-97B12D5B4F18}" type="slidenum">
              <a:rPr lang="en-US" altLang="en-US" sz="1200" smtClean="0"/>
              <a:pPr/>
              <a:t>15</a:t>
            </a:fld>
            <a:endParaRPr lang="en-US" altLang="en-US" sz="120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algn="ctr" eaLnBrk="1" hangingPunct="1"/>
            <a:r>
              <a:rPr lang="en-US" altLang="en-US" b="1"/>
              <a:t>Buttered Berries</a:t>
            </a:r>
          </a:p>
          <a:p>
            <a:pPr algn="ctr" eaLnBrk="1" hangingPunct="1"/>
            <a:r>
              <a:rPr lang="en-US" altLang="en-US"/>
              <a:t>Vernon &amp; Dana Brown 2006</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26CEB72-20CD-490E-9F9B-66DE66AF1EE5}" type="slidenum">
              <a:rPr lang="en-US" altLang="en-US" sz="1200" smtClean="0"/>
              <a:pPr/>
              <a:t>16</a:t>
            </a:fld>
            <a:endParaRPr lang="en-US" altLang="en-US" sz="120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r>
              <a:rPr lang="en-US" altLang="en-US" b="1" dirty="0"/>
              <a:t>Butterfly Wings</a:t>
            </a:r>
          </a:p>
          <a:p>
            <a:pPr eaLnBrk="1" hangingPunct="1"/>
            <a:r>
              <a:rPr lang="en-US" altLang="en-US" dirty="0"/>
              <a:t>C.G. White, 1945, TMB, Grandparent Susiana per Austin</a:t>
            </a:r>
          </a:p>
          <a:p>
            <a:pPr eaLnBrk="1" hangingPunct="1"/>
            <a:r>
              <a:rPr lang="en-US" altLang="en-US" dirty="0"/>
              <a:t>The following is from the Iris Wikipedia</a:t>
            </a:r>
          </a:p>
          <a:p>
            <a:pPr eaLnBrk="1" hangingPunct="1"/>
            <a:r>
              <a:rPr lang="en-US" altLang="en-US" dirty="0"/>
              <a:t>NOTE: This iris has not been accepted as an </a:t>
            </a:r>
            <a:r>
              <a:rPr lang="en-US" altLang="en-US" dirty="0" err="1"/>
              <a:t>arilibred</a:t>
            </a:r>
            <a:r>
              <a:rPr lang="en-US" altLang="en-US" dirty="0"/>
              <a:t> by the Aril Society International because it does not exhibit the aril characteristics necessary for ASI acceptance.</a:t>
            </a:r>
          </a:p>
          <a:p>
            <a:pPr eaLnBrk="1" hangingPunct="1"/>
            <a:r>
              <a:rPr lang="en-US" altLang="en-US" dirty="0"/>
              <a:t>The entry in the A.I.S. Checklist reads: Note the rather confusing parentage with large X everywhere ! Theme (Lothrop, R., 1930) and Sacramento (Mohr-Mitchell, R., 1928) are TB. No information can be found on Incognito. One can assume it had some aril in it otherwise the Checklist entry would not indicate 'TMB'; (Tall Miscellaneous Bearded Section). The category '</a:t>
            </a:r>
            <a:r>
              <a:rPr lang="en-US" altLang="en-US" dirty="0" err="1"/>
              <a:t>arilbred</a:t>
            </a:r>
            <a:r>
              <a:rPr lang="en-US" altLang="en-US" dirty="0"/>
              <a:t>' was not yet in use.</a:t>
            </a:r>
          </a:p>
          <a:p>
            <a:pPr eaLnBrk="1" hangingPunct="1"/>
            <a:r>
              <a:rPr lang="en-US" altLang="en-US" dirty="0"/>
              <a:t>However the Historical Iris Preservation Society's entry for Butterfly Wings reads '1946 ; TB-OG 36" M #B2D'; and gives a different parentage : ( </a:t>
            </a:r>
            <a:r>
              <a:rPr lang="en-US" altLang="en-US" dirty="0">
                <a:hlinkClick r:id="rId3"/>
              </a:rPr>
              <a:t>'Pink </a:t>
            </a:r>
            <a:r>
              <a:rPr lang="en-US" altLang="en-US" dirty="0" err="1">
                <a:hlinkClick r:id="rId3"/>
              </a:rPr>
              <a:t>Jadu</a:t>
            </a:r>
            <a:r>
              <a:rPr lang="en-US" altLang="en-US" dirty="0">
                <a:hlinkClick r:id="rId3"/>
              </a:rPr>
              <a:t>'</a:t>
            </a:r>
            <a:r>
              <a:rPr lang="en-US" altLang="en-US" dirty="0"/>
              <a:t> x </a:t>
            </a:r>
            <a:r>
              <a:rPr lang="en-US" altLang="en-US" i="1" dirty="0">
                <a:hlinkClick r:id="rId4"/>
              </a:rPr>
              <a:t>I. </a:t>
            </a:r>
            <a:r>
              <a:rPr lang="en-US" altLang="en-US" i="1" dirty="0" err="1">
                <a:hlinkClick r:id="rId4"/>
              </a:rPr>
              <a:t>susiana</a:t>
            </a:r>
            <a:r>
              <a:rPr lang="en-US" altLang="en-US" dirty="0">
                <a:hlinkClick r:id="rId4"/>
              </a:rPr>
              <a:t> </a:t>
            </a:r>
            <a:r>
              <a:rPr lang="en-US" altLang="en-US" dirty="0"/>
              <a:t>) X </a:t>
            </a:r>
            <a:r>
              <a:rPr lang="en-US" altLang="en-US" dirty="0">
                <a:hlinkClick r:id="rId5"/>
              </a:rPr>
              <a:t>'Theme'</a:t>
            </a:r>
            <a:r>
              <a:rPr lang="en-US" altLang="en-US" dirty="0"/>
              <a:t> x </a:t>
            </a:r>
            <a:r>
              <a:rPr lang="en-US" altLang="en-US" dirty="0">
                <a:hlinkClick r:id="rId6"/>
              </a:rPr>
              <a:t>'Sacramento'</a:t>
            </a:r>
            <a:r>
              <a:rPr lang="en-US" altLang="en-US" dirty="0"/>
              <a:t>). </a:t>
            </a:r>
            <a:r>
              <a:rPr lang="en-US" altLang="en-US" dirty="0">
                <a:hlinkClick r:id="rId3"/>
              </a:rPr>
              <a:t>'Pink </a:t>
            </a:r>
            <a:r>
              <a:rPr lang="en-US" altLang="en-US" dirty="0" err="1">
                <a:hlinkClick r:id="rId3"/>
              </a:rPr>
              <a:t>Jadu</a:t>
            </a:r>
            <a:r>
              <a:rPr lang="en-US" altLang="en-US" dirty="0">
                <a:hlinkClick r:id="rId3"/>
              </a:rPr>
              <a:t>'</a:t>
            </a:r>
            <a:r>
              <a:rPr lang="en-US" altLang="en-US" dirty="0"/>
              <a:t> (Sturtevant, R., 1931) is a TB pink </a:t>
            </a:r>
            <a:r>
              <a:rPr lang="en-US" altLang="en-US" dirty="0" err="1"/>
              <a:t>plicata</a:t>
            </a:r>
            <a:r>
              <a:rPr lang="en-US" altLang="en-US" dirty="0"/>
              <a:t>.</a:t>
            </a:r>
          </a:p>
          <a:p>
            <a:pPr eaLnBrk="1" hangingPunct="1"/>
            <a:r>
              <a:rPr lang="en-US" altLang="en-US" dirty="0"/>
              <a:t>The HIPS-Roots web site also gives the following description from Lloyd Austin's Rainbow Gardens 1952 catalog. "</a:t>
            </a:r>
            <a:r>
              <a:rPr lang="en-US" altLang="en-US" i="1" dirty="0"/>
              <a:t>Yes, an </a:t>
            </a:r>
            <a:r>
              <a:rPr lang="en-US" altLang="en-US" i="1" dirty="0" err="1"/>
              <a:t>Oncobred</a:t>
            </a:r>
            <a:r>
              <a:rPr lang="en-US" altLang="en-US" i="1" dirty="0"/>
              <a:t> as beautiful and as captivating as wings of a tropical butterfly, </a:t>
            </a:r>
            <a:r>
              <a:rPr lang="en-US" altLang="en-US" i="1" dirty="0" err="1"/>
              <a:t>veinings</a:t>
            </a:r>
            <a:r>
              <a:rPr lang="en-US" altLang="en-US" i="1" dirty="0"/>
              <a:t> that come from its grandparent, Susiana. So, I picture for you a whole cluster of 'Butterfly Wings', like a swarm of freshly alighted butterflies. Above, the coloring is translucent lilac blue - below, it is rich parchment, veined in golden russet and deep carmine. Thus, these iris have the exotic charm of true </a:t>
            </a:r>
            <a:r>
              <a:rPr lang="en-US" altLang="en-US" i="1" dirty="0" err="1"/>
              <a:t>Oncos</a:t>
            </a:r>
            <a:r>
              <a:rPr lang="en-US" altLang="en-US" i="1" dirty="0"/>
              <a:t>, but unlike them, are borne on yard-high, well-branched stalks. A real accomplishment for 'Clarence White', but this need not be the trails end. This rare hybrid is fertile and I have a wide array of promising new seedlings just coming into bloom from 'Butterfly Wings' X 'Rocket', 'Chivalry' and other favorites of mine. Now you try it!</a:t>
            </a:r>
            <a:r>
              <a:rPr lang="en-US" altLang="en-US" dirty="0"/>
              <a:t>"</a:t>
            </a:r>
          </a:p>
          <a:p>
            <a:pPr eaLnBrk="1" hangingPunct="1"/>
            <a:r>
              <a:rPr lang="en-US" altLang="en-US" dirty="0"/>
              <a:t>Further points to add to Austin's description is the narrow russet hairline edge not only around the falls but also around the standards. The leaves are lightly colored rosy red toward their base; the bud sheaves are also lightly pigmented. 'Butterfly Wings' is a strong grower and very pod fertile, each year practically all flowers are bee pollinated in my garden.</a:t>
            </a:r>
          </a:p>
          <a:p>
            <a:pPr eaLnBrk="1" hangingPunct="1"/>
            <a:endParaRPr lang="en-US" altLang="en-US" dirty="0"/>
          </a:p>
          <a:p>
            <a:pPr eaLnBrk="1" hangingPunct="1"/>
            <a:endParaRPr lang="en-US" altLang="en-US" dirty="0"/>
          </a:p>
          <a:p>
            <a:pPr eaLnBrk="1" hangingPunct="1"/>
            <a:r>
              <a:rPr lang="en-US" altLang="en-US" dirty="0"/>
              <a:t>NOTE: This iris has not been accepted as an </a:t>
            </a:r>
            <a:r>
              <a:rPr lang="en-US" altLang="en-US" dirty="0" err="1"/>
              <a:t>arilibred</a:t>
            </a:r>
            <a:r>
              <a:rPr lang="en-US" altLang="en-US" dirty="0"/>
              <a:t> by the Aril Society International because it does not exhibit the aril characteristics necessary for ASI acceptance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B09A15D-B8FE-4872-8AE9-84EB74249DE8}" type="slidenum">
              <a:rPr lang="en-US" altLang="en-US" sz="1200" smtClean="0"/>
              <a:pPr/>
              <a:t>17</a:t>
            </a:fld>
            <a:endParaRPr lang="en-US" altLang="en-US" sz="120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algn="ctr" eaLnBrk="1" hangingPunct="1"/>
            <a:r>
              <a:rPr lang="en-US" altLang="en-US" b="1" dirty="0"/>
              <a:t>BYZANTINE ART</a:t>
            </a:r>
            <a:br>
              <a:rPr lang="en-US" altLang="en-US" dirty="0"/>
            </a:br>
            <a:r>
              <a:rPr lang="en-US" altLang="en-US" dirty="0"/>
              <a:t>(Lowell </a:t>
            </a:r>
            <a:r>
              <a:rPr lang="en-US" altLang="en-US" dirty="0" err="1"/>
              <a:t>Baumunk</a:t>
            </a:r>
            <a:r>
              <a:rPr lang="en-US" altLang="en-US" dirty="0"/>
              <a:t>, R. 2000), OGB </a:t>
            </a:r>
          </a:p>
          <a:p>
            <a:pPr algn="ctr" eaLnBrk="1" hangingPunct="1"/>
            <a:r>
              <a:rPr lang="en-US" altLang="en-US" dirty="0"/>
              <a:t>The medal for Arilbreds of  ½ or more Aril ancestry is named after Clarence G. White.</a:t>
            </a:r>
          </a:p>
          <a:p>
            <a:pPr eaLnBrk="1" hangingPunct="1"/>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EA69F86-A418-4B20-BC87-50DCABA27079}" type="slidenum">
              <a:rPr lang="en-US" altLang="en-US" sz="1200" smtClean="0"/>
              <a:pPr/>
              <a:t>18</a:t>
            </a:fld>
            <a:endParaRPr lang="en-US" altLang="en-US" sz="120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p:spPr>
        <p:txBody>
          <a:bodyPr/>
          <a:lstStyle/>
          <a:p>
            <a:pPr algn="ctr" eaLnBrk="1" hangingPunct="1"/>
            <a:r>
              <a:rPr lang="en-US" altLang="en-US" b="1"/>
              <a:t>CALYPSO CLOWN</a:t>
            </a:r>
            <a:br>
              <a:rPr lang="en-US" altLang="en-US"/>
            </a:br>
            <a:r>
              <a:rPr lang="en-US" altLang="en-US"/>
              <a:t>(L. Rich, R. 1977), OGB</a:t>
            </a:r>
          </a:p>
          <a:p>
            <a:pPr eaLnBrk="1" hangingPunct="1"/>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3C5F7B5-F201-4E97-BAFC-E5333F14CFDA}" type="slidenum">
              <a:rPr lang="en-US" altLang="en-US" sz="1200" smtClean="0"/>
              <a:pPr/>
              <a:t>19</a:t>
            </a:fld>
            <a:endParaRPr lang="en-US" altLang="en-US" sz="120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pPr algn="ctr" eaLnBrk="1" hangingPunct="1"/>
            <a:r>
              <a:rPr lang="en-US" altLang="en-US" b="1"/>
              <a:t>CANASTA</a:t>
            </a:r>
            <a:br>
              <a:rPr lang="en-US" altLang="en-US"/>
            </a:br>
            <a:r>
              <a:rPr lang="en-US" altLang="en-US"/>
              <a:t>(L. Rich, R. 1975), OGB. AB-MED</a:t>
            </a:r>
          </a:p>
          <a:p>
            <a:pPr algn="ctr" eaLnBrk="1" hangingPunct="1"/>
            <a:r>
              <a:rPr lang="en-US" altLang="en-US" i="1"/>
              <a:t>The Smaller Arilbreds</a:t>
            </a:r>
            <a:r>
              <a:rPr lang="en-US" altLang="en-US"/>
              <a:t> Tom Tadfor Little,  http://www.telp.com/irises/The%20Smaller%20Arilbreds.pdf</a:t>
            </a:r>
          </a:p>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848A215-6DC3-47F3-A8BD-15D3CA8AC6F4}" type="slidenum">
              <a:rPr lang="en-US" altLang="en-US" sz="1200" smtClean="0"/>
              <a:pPr/>
              <a:t>2</a:t>
            </a:fld>
            <a:endParaRPr lang="en-US" altLang="en-US" sz="120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xfrm>
            <a:off x="685800" y="4343400"/>
            <a:ext cx="5486400" cy="4114800"/>
          </a:xfrm>
          <a:noFill/>
        </p:spPr>
        <p:txBody>
          <a:bodyPr/>
          <a:lstStyle/>
          <a:p>
            <a:pPr eaLnBrk="1" hangingPunct="1"/>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1036D16-ED84-4F60-968F-EC526012828C}" type="slidenum">
              <a:rPr lang="en-US" altLang="en-US" sz="1200" smtClean="0"/>
              <a:pPr/>
              <a:t>20</a:t>
            </a:fld>
            <a:endParaRPr lang="en-US" altLang="en-US" sz="120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algn="ctr" eaLnBrk="1" hangingPunct="1"/>
            <a:endParaRPr lang="en-US" altLang="en-US" b="1"/>
          </a:p>
          <a:p>
            <a:pPr eaLnBrk="1" hangingPunct="1"/>
            <a:r>
              <a:rPr lang="en-US" altLang="en-US"/>
              <a:t>The notation used is as follows: A represents a set of 10 or 11 aril chromosomes (oncocyclus or regelia) H represents a set of 11 psammiris chromosomes (from I. humilis or related species) P represents a set of 8 dwarf bearded chromosomes (usually from I. pumila) T represents a set of 12 bearded chromosomes (typically tall bearded) In some cases, chromosome counts are available and are given after the configuration, following a colon. Thus APT:30 represents one set each of aril, pumila, and TB chromosomes, verified by an actual count of 30 chromosomes.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FA2792E-6155-4B12-88AC-320A53BF4BCA}" type="slidenum">
              <a:rPr lang="en-US" altLang="en-US" sz="1200" smtClean="0"/>
              <a:pPr/>
              <a:t>21</a:t>
            </a:fld>
            <a:endParaRPr lang="en-US" altLang="en-US" sz="120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algn="ctr" eaLnBrk="1" hangingPunct="1"/>
            <a:r>
              <a:rPr lang="en-US" altLang="en-US" b="1"/>
              <a:t>CUP RUNNETH OVER</a:t>
            </a:r>
            <a:br>
              <a:rPr lang="en-US" altLang="en-US"/>
            </a:br>
            <a:r>
              <a:rPr lang="en-US" altLang="en-US"/>
              <a:t>(Sharon McAllister, R. 2005), OGB-</a:t>
            </a:r>
          </a:p>
          <a:p>
            <a:pPr algn="ctr" eaLnBrk="1" hangingPunct="1"/>
            <a:r>
              <a:rPr lang="en-US" altLang="en-US"/>
              <a:t>Picture by Howie Dash</a:t>
            </a:r>
          </a:p>
          <a:p>
            <a:pPr eaLnBrk="1" hangingPunct="1"/>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4897EB3-BB16-4325-BA55-9F8A924C0FED}" type="slidenum">
              <a:rPr lang="en-US" altLang="en-US" sz="1200" smtClean="0"/>
              <a:pPr/>
              <a:t>22</a:t>
            </a:fld>
            <a:endParaRPr lang="en-US" altLang="en-US" sz="120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algn="ctr" eaLnBrk="1" hangingPunct="1"/>
            <a:r>
              <a:rPr lang="en-US" altLang="en-US" b="1"/>
              <a:t>DAMFINO</a:t>
            </a:r>
            <a:br>
              <a:rPr lang="en-US" altLang="en-US"/>
            </a:br>
            <a:r>
              <a:rPr lang="en-US" altLang="en-US"/>
              <a:t>(Sharon McAllister, R. 1998), OGB</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4CD56F7-497F-4CF5-92AF-AE69D43EDB99}" type="slidenum">
              <a:rPr lang="en-US" altLang="en-US" sz="1200" smtClean="0"/>
              <a:pPr/>
              <a:t>23</a:t>
            </a:fld>
            <a:endParaRPr lang="en-US" altLang="en-US" sz="120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algn="ctr" eaLnBrk="1" hangingPunct="1"/>
            <a:r>
              <a:rPr lang="en-US" altLang="en-US" b="1"/>
              <a:t>DESERT CELEBRATION</a:t>
            </a:r>
            <a:br>
              <a:rPr lang="en-US" altLang="en-US"/>
            </a:br>
            <a:r>
              <a:rPr lang="en-US" altLang="en-US"/>
              <a:t>(Lin Flanagan, R. 1994), Sdlg. 90018-1. AB OGB-</a:t>
            </a:r>
          </a:p>
          <a:p>
            <a:pPr eaLnBrk="1" hangingPunct="1"/>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D866347-96AB-423D-AE0E-1F4557C01212}" type="slidenum">
              <a:rPr lang="en-US" altLang="en-US" sz="1200" smtClean="0"/>
              <a:pPr/>
              <a:t>24</a:t>
            </a:fld>
            <a:endParaRPr lang="en-US" altLang="en-US" sz="120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algn="ctr" eaLnBrk="1" hangingPunct="1"/>
            <a:r>
              <a:rPr lang="en-US" altLang="en-US" b="1"/>
              <a:t>DESERT FIRE</a:t>
            </a:r>
            <a:br>
              <a:rPr lang="en-US" altLang="en-US"/>
            </a:br>
            <a:r>
              <a:rPr lang="en-US" altLang="en-US"/>
              <a:t>(H. Shockey, R. 1975), OGB+</a:t>
            </a:r>
          </a:p>
          <a:p>
            <a:pPr eaLnBrk="1" hangingPunct="1"/>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5FAE51E-6C2E-4E2B-812D-D6DFBB7B60E8}" type="slidenum">
              <a:rPr lang="en-US" altLang="en-US" sz="1200" smtClean="0"/>
              <a:pPr/>
              <a:t>25</a:t>
            </a:fld>
            <a:endParaRPr lang="en-US" altLang="en-US" sz="120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pPr algn="ctr" eaLnBrk="1" hangingPunct="1"/>
            <a:r>
              <a:rPr lang="en-US" altLang="en-US" b="1"/>
              <a:t>DESERT FURY</a:t>
            </a:r>
            <a:br>
              <a:rPr lang="en-US" altLang="en-US"/>
            </a:br>
            <a:r>
              <a:rPr lang="en-US" altLang="en-US"/>
              <a:t>(Howard Shockey, R. 1994), OGB</a:t>
            </a:r>
          </a:p>
          <a:p>
            <a:pPr eaLnBrk="1" hangingPunct="1"/>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F261F6F-4B17-48C9-9C01-3FE10EF05904}" type="slidenum">
              <a:rPr lang="en-US" altLang="en-US" sz="1200" smtClean="0"/>
              <a:pPr/>
              <a:t>26</a:t>
            </a:fld>
            <a:endParaRPr lang="en-US" altLang="en-US" sz="120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eaLnBrk="1" hangingPunct="1"/>
            <a:r>
              <a:rPr lang="en-US" altLang="en-US" b="1"/>
              <a:t>DREAM KEEPER</a:t>
            </a:r>
            <a:br>
              <a:rPr lang="en-US" altLang="en-US"/>
            </a:br>
            <a:r>
              <a:rPr lang="en-US" altLang="en-US"/>
              <a:t>(Vernon &amp; Dana Brown, R. 2005), Sdlg. 98-107-1. AB (OGB</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124C8DA-FA7E-4108-B74E-05D65CDD326B}" type="slidenum">
              <a:rPr lang="en-US" altLang="en-US" sz="1200" smtClean="0"/>
              <a:pPr/>
              <a:t>27</a:t>
            </a:fld>
            <a:endParaRPr lang="en-US" altLang="en-US" sz="120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algn="ctr" eaLnBrk="1" hangingPunct="1"/>
            <a:r>
              <a:rPr lang="en-US" altLang="en-US" b="1"/>
              <a:t>DUNSHANBE</a:t>
            </a:r>
            <a:br>
              <a:rPr lang="en-US" altLang="en-US"/>
            </a:br>
            <a:r>
              <a:rPr lang="en-US" altLang="en-US"/>
              <a:t>(T. Wilkes, R. 1977), RC</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19899EE-E34A-4F15-896E-E10B2691D8D1}" type="slidenum">
              <a:rPr lang="en-US" altLang="en-US" sz="1200" smtClean="0"/>
              <a:pPr/>
              <a:t>28</a:t>
            </a:fld>
            <a:endParaRPr lang="en-US" altLang="en-US" sz="120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algn="ctr" eaLnBrk="1" hangingPunct="1"/>
            <a:r>
              <a:rPr lang="en-US" altLang="en-US" b="1"/>
              <a:t>EAR FALAS</a:t>
            </a:r>
            <a:br>
              <a:rPr lang="en-US" altLang="en-US"/>
            </a:br>
            <a:r>
              <a:rPr lang="en-US" altLang="en-US"/>
              <a:t>(Jean Peyrard, R. 2005), OGB-</a:t>
            </a:r>
          </a:p>
          <a:p>
            <a:pPr eaLnBrk="1" hangingPunct="1"/>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054A78D-6096-4365-9286-D5132ED265A4}" type="slidenum">
              <a:rPr lang="en-US" altLang="en-US" sz="1200" smtClean="0"/>
              <a:pPr/>
              <a:t>29</a:t>
            </a:fld>
            <a:endParaRPr lang="en-US" altLang="en-US" sz="120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algn="ctr" eaLnBrk="1" hangingPunct="1"/>
            <a:r>
              <a:rPr lang="en-US" altLang="en-US" b="1"/>
              <a:t>Picture by Howie Dash</a:t>
            </a:r>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3D8C7FB-8D08-459F-A980-2753B7AEE2B2}" type="slidenum">
              <a:rPr lang="en-US" altLang="en-US" sz="1200" smtClean="0"/>
              <a:pPr/>
              <a:t>3</a:t>
            </a:fld>
            <a:endParaRPr lang="en-US" altLang="en-US" sz="1200"/>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xfrm>
            <a:off x="685800" y="4343400"/>
            <a:ext cx="5486400" cy="4114800"/>
          </a:xfrm>
          <a:noFill/>
        </p:spPr>
        <p:txBody>
          <a:bodyPr/>
          <a:lstStyle/>
          <a:p>
            <a:pPr eaLnBrk="1" hangingPunct="1"/>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2D5F290-71FF-4A13-9C08-3640F3EBBA5B}" type="slidenum">
              <a:rPr lang="en-US" altLang="en-US" sz="1200" smtClean="0"/>
              <a:pPr/>
              <a:t>30</a:t>
            </a:fld>
            <a:endParaRPr lang="en-US" altLang="en-US" sz="120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algn="ctr" eaLnBrk="1" hangingPunct="1"/>
            <a:r>
              <a:rPr lang="en-US" altLang="en-US" b="1"/>
              <a:t>FIESTA SKIRT</a:t>
            </a:r>
            <a:br>
              <a:rPr lang="en-US" altLang="en-US"/>
            </a:br>
            <a:r>
              <a:rPr lang="en-US" altLang="en-US"/>
              <a:t>(Howard &amp; Irene Shockey, R. 2003), OGB</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A114AF7-D19B-4AC2-BF16-E1B43C8DB76A}" type="slidenum">
              <a:rPr lang="en-US" altLang="en-US" sz="1200" smtClean="0"/>
              <a:pPr/>
              <a:t>31</a:t>
            </a:fld>
            <a:endParaRPr lang="en-US" altLang="en-US" sz="120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algn="ctr" eaLnBrk="1" hangingPunct="1"/>
            <a:r>
              <a:rPr lang="en-US" altLang="en-US" b="1"/>
              <a:t>FRANK RICE</a:t>
            </a:r>
            <a:br>
              <a:rPr lang="en-US" altLang="en-US"/>
            </a:br>
            <a:r>
              <a:rPr lang="en-US" altLang="en-US"/>
              <a:t>(Frank Rice, R. 2002 OGB+</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CDAB942-B5A4-47AC-8701-B9433A1B8C3B}" type="slidenum">
              <a:rPr lang="en-US" altLang="en-US" sz="1200" smtClean="0"/>
              <a:pPr/>
              <a:t>32</a:t>
            </a:fld>
            <a:endParaRPr lang="en-US" altLang="en-US" sz="120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algn="ctr" eaLnBrk="1" hangingPunct="1"/>
            <a:r>
              <a:rPr lang="en-US" altLang="en-US" b="1" dirty="0"/>
              <a:t>GENETIC ARTIST</a:t>
            </a:r>
            <a:br>
              <a:rPr lang="en-US" altLang="en-US" dirty="0"/>
            </a:br>
            <a:r>
              <a:rPr lang="en-US" altLang="en-US" dirty="0"/>
              <a:t>(H. Danielson, R. 1971), RB</a:t>
            </a:r>
          </a:p>
          <a:p>
            <a:pPr eaLnBrk="1" hangingPunct="1"/>
            <a:endParaRPr lang="en-US"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637BAEA-9B33-46BE-9FBF-D11A6161CB83}" type="slidenum">
              <a:rPr lang="en-US" altLang="en-US" sz="1200" smtClean="0"/>
              <a:pPr/>
              <a:t>33</a:t>
            </a:fld>
            <a:endParaRPr lang="en-US" altLang="en-US" sz="120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algn="ctr" eaLnBrk="1" hangingPunct="1"/>
            <a:r>
              <a:rPr lang="en-US" altLang="en-US" b="1"/>
              <a:t>Go Big Red</a:t>
            </a:r>
            <a:r>
              <a:rPr lang="en-US" altLang="en-US"/>
              <a:t> </a:t>
            </a:r>
          </a:p>
          <a:p>
            <a:pPr algn="ctr" eaLnBrk="1" hangingPunct="1"/>
            <a:r>
              <a:rPr lang="en-US" altLang="en-US"/>
              <a:t>Sharon McAllister OGB 2006</a:t>
            </a:r>
          </a:p>
          <a:p>
            <a:pPr eaLnBrk="1" hangingPunct="1"/>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36889FD-B85E-4E4F-B1BC-554467B625BA}" type="slidenum">
              <a:rPr lang="en-US" altLang="en-US" sz="1200" smtClean="0"/>
              <a:pPr/>
              <a:t>34</a:t>
            </a:fld>
            <a:endParaRPr lang="en-US" altLang="en-US" sz="120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r>
              <a:rPr lang="en-US" altLang="en-US"/>
              <a:t>Golden Halo , Pete McGrath</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428E1BC-2B67-4A47-BCD2-B97E38492001}" type="slidenum">
              <a:rPr lang="en-US" altLang="en-US" sz="1200" smtClean="0"/>
              <a:pPr/>
              <a:t>35</a:t>
            </a:fld>
            <a:endParaRPr lang="en-US" altLang="en-US" sz="120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algn="ctr" eaLnBrk="1" hangingPunct="1"/>
            <a:r>
              <a:rPr lang="en-US" altLang="en-US" b="1"/>
              <a:t>HAKUNA MATATA</a:t>
            </a:r>
            <a:br>
              <a:rPr lang="en-US" altLang="en-US"/>
            </a:br>
            <a:r>
              <a:rPr lang="en-US" altLang="en-US"/>
              <a:t>(A. &amp; D. Cadd, R. 1999), OGB-</a:t>
            </a:r>
          </a:p>
          <a:p>
            <a:pPr eaLnBrk="1" hangingPunct="1"/>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E8E561F-8A6C-43DA-8863-594FDCD574E5}" type="slidenum">
              <a:rPr lang="en-US" altLang="en-US" sz="1200" smtClean="0"/>
              <a:pPr/>
              <a:t>36</a:t>
            </a:fld>
            <a:endParaRPr lang="en-US" altLang="en-US" sz="120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algn="ctr" eaLnBrk="1" hangingPunct="1"/>
            <a:r>
              <a:rPr lang="en-US" altLang="en-US" b="1"/>
              <a:t>HAMMURABI</a:t>
            </a:r>
            <a:br>
              <a:rPr lang="en-US" altLang="en-US"/>
            </a:br>
            <a:r>
              <a:rPr lang="en-US" altLang="en-US"/>
              <a:t>(Lowell Baumunk, R. 2004), OGB</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D04DEBC-11D9-4AB6-9DEC-0FDFAE85885B}" type="slidenum">
              <a:rPr lang="en-US" altLang="en-US" sz="1200" smtClean="0"/>
              <a:pPr/>
              <a:t>37</a:t>
            </a:fld>
            <a:endParaRPr lang="en-US" altLang="en-US" sz="120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algn="ctr" eaLnBrk="1" hangingPunct="1"/>
            <a:r>
              <a:rPr lang="en-US" altLang="en-US" b="1"/>
              <a:t>HANNAH'S PRAYER</a:t>
            </a:r>
            <a:br>
              <a:rPr lang="en-US" altLang="en-US"/>
            </a:br>
            <a:r>
              <a:rPr lang="en-US" altLang="en-US"/>
              <a:t>(Pete McGrath, R. 2004), OGB</a:t>
            </a:r>
          </a:p>
          <a:p>
            <a:pPr eaLnBrk="1" hangingPunct="1"/>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499788B-866D-4FB5-AC11-884E555F6ACE}" type="slidenum">
              <a:rPr lang="en-US" altLang="en-US" sz="1200" smtClean="0"/>
              <a:pPr/>
              <a:t>38</a:t>
            </a:fld>
            <a:endParaRPr lang="en-US" altLang="en-US" sz="120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algn="ctr" eaLnBrk="1" hangingPunct="1"/>
            <a:r>
              <a:rPr lang="en-US" altLang="en-US" b="1"/>
              <a:t>Honey Not Tonight</a:t>
            </a:r>
          </a:p>
          <a:p>
            <a:pPr algn="ctr" eaLnBrk="1" hangingPunct="1"/>
            <a:r>
              <a:rPr lang="en-US" altLang="en-US"/>
              <a:t>Sharon McAllister, OGB, 2007</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75FEE40-F3E0-4A90-A026-BB423F1DEB3B}" type="slidenum">
              <a:rPr lang="en-US" altLang="en-US" sz="1200" smtClean="0"/>
              <a:pPr/>
              <a:t>39</a:t>
            </a:fld>
            <a:endParaRPr lang="en-US" altLang="en-US" sz="120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algn="ctr" eaLnBrk="1" hangingPunct="1"/>
            <a:r>
              <a:rPr lang="en-US" altLang="en-US" b="1"/>
              <a:t>HOOPLA</a:t>
            </a:r>
            <a:br>
              <a:rPr lang="en-US" altLang="en-US"/>
            </a:br>
            <a:r>
              <a:rPr lang="en-US" altLang="en-US"/>
              <a:t>(L. Danielson, R. 1987), OGB+ </a:t>
            </a:r>
          </a:p>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181C248-B0E7-457E-B93A-92E255CD0AE8}" type="slidenum">
              <a:rPr lang="en-US" altLang="en-US" sz="1200" smtClean="0"/>
              <a:pPr/>
              <a:t>4</a:t>
            </a:fld>
            <a:endParaRPr lang="en-US" altLang="en-US" sz="120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xfrm>
            <a:off x="685800" y="4343400"/>
            <a:ext cx="5486400" cy="4114800"/>
          </a:xfrm>
          <a:noFill/>
        </p:spPr>
        <p:txBody>
          <a:bodyPr/>
          <a:lstStyle/>
          <a:p>
            <a:pPr eaLnBrk="1" hangingPunct="1"/>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DE93761-7D5B-45CA-9B2D-06E297C2F86D}" type="slidenum">
              <a:rPr lang="en-US" altLang="en-US" sz="1200" smtClean="0"/>
              <a:pPr/>
              <a:t>40</a:t>
            </a:fld>
            <a:endParaRPr lang="en-US" altLang="en-US" sz="120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algn="ctr" eaLnBrk="1" hangingPunct="1"/>
            <a:r>
              <a:rPr lang="en-US" altLang="en-US" b="1" dirty="0"/>
              <a:t>HOT ICE</a:t>
            </a:r>
            <a:br>
              <a:rPr lang="en-US" altLang="en-US" dirty="0"/>
            </a:br>
            <a:r>
              <a:rPr lang="en-US" altLang="en-US" dirty="0"/>
              <a:t>(Lois Rich by James Whitely, R. 1994), OGB</a:t>
            </a:r>
          </a:p>
          <a:p>
            <a:pPr eaLnBrk="1" hangingPunct="1"/>
            <a:endParaRPr lang="en-US" alt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85A5B79-E801-4AAE-8417-4C46AD8CFD3B}" type="slidenum">
              <a:rPr lang="en-US" altLang="en-US" sz="1200" smtClean="0"/>
              <a:pPr/>
              <a:t>41</a:t>
            </a:fld>
            <a:endParaRPr lang="en-US" altLang="en-US" sz="120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algn="ctr" eaLnBrk="1" hangingPunct="1"/>
            <a:r>
              <a:rPr lang="en-US" altLang="en-US" b="1"/>
              <a:t>HUNT'S DORCOM</a:t>
            </a:r>
            <a:br>
              <a:rPr lang="en-US" altLang="en-US"/>
            </a:br>
            <a:r>
              <a:rPr lang="en-US" altLang="en-US"/>
              <a:t>Sharon McAllister, OGB, 2007</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86B83F4-0440-4524-949E-F4111B5FA088}" type="slidenum">
              <a:rPr lang="en-US" altLang="en-US" sz="1200" smtClean="0"/>
              <a:pPr/>
              <a:t>42</a:t>
            </a:fld>
            <a:endParaRPr lang="en-US" altLang="en-US" sz="120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algn="ctr" eaLnBrk="1" hangingPunct="1"/>
            <a:r>
              <a:rPr lang="en-US" altLang="en-US" b="1"/>
              <a:t>I’m Still Here</a:t>
            </a:r>
          </a:p>
          <a:p>
            <a:pPr algn="ctr" eaLnBrk="1" hangingPunct="1"/>
            <a:r>
              <a:rPr lang="en-US" altLang="en-US"/>
              <a:t>Sharon McAllister, OGB-, 2006</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4D108F7-7421-42FD-A4E3-D59C07A6FB0F}" type="slidenum">
              <a:rPr lang="en-US" altLang="en-US" sz="1200" smtClean="0"/>
              <a:pPr/>
              <a:t>43</a:t>
            </a:fld>
            <a:endParaRPr lang="en-US" altLang="en-US" sz="120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algn="ctr" eaLnBrk="1" hangingPunct="1"/>
            <a:r>
              <a:rPr lang="en-US" altLang="en-US" b="1"/>
              <a:t>INVENTION</a:t>
            </a:r>
            <a:br>
              <a:rPr lang="en-US" altLang="en-US"/>
            </a:br>
            <a:r>
              <a:rPr lang="en-US" altLang="en-US"/>
              <a:t>(Harald Mathes, R. 1994), OGB</a:t>
            </a:r>
          </a:p>
          <a:p>
            <a:pPr algn="ctr" eaLnBrk="1" hangingPunct="1"/>
            <a:r>
              <a:rPr lang="en-US" altLang="en-US"/>
              <a:t>From http://www.telp.com/irises/The%20Smaller%20Arilbreds.pdf</a:t>
            </a:r>
          </a:p>
          <a:p>
            <a:pPr eaLnBrk="1" hangingPunct="1"/>
            <a:r>
              <a:rPr lang="en-US" altLang="en-US"/>
              <a:t>Amphidploid = a plant having the sum of the chromosome numbers of two parental species, owing to the doubling of the chromosomes in a hybrid of two species.</a:t>
            </a:r>
          </a:p>
          <a:p>
            <a:pPr eaLnBrk="1" hangingPunct="1"/>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3A24851-7EC4-4283-9B05-618A7C096866}" type="slidenum">
              <a:rPr lang="en-US" altLang="en-US" sz="1200" smtClean="0"/>
              <a:pPr/>
              <a:t>44</a:t>
            </a:fld>
            <a:endParaRPr lang="en-US" altLang="en-US" sz="120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marL="285750" indent="-285750" algn="ctr" eaLnBrk="1" hangingPunct="1">
              <a:buFontTx/>
              <a:buAutoNum type="romanUcPeriod"/>
            </a:pPr>
            <a:r>
              <a:rPr lang="en-US" altLang="en-US"/>
              <a:t>Barnumae ONCO</a:t>
            </a:r>
          </a:p>
          <a:p>
            <a:pPr marL="285750" indent="-285750" algn="ctr" eaLnBrk="1" hangingPunct="1">
              <a:buFontTx/>
              <a:buAutoNum type="romanUcPeriod"/>
            </a:pPr>
            <a:r>
              <a:rPr lang="en-US" altLang="en-US"/>
              <a:t>From World of Irises, edited by Bee Warburton, 1995, pg 180</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E9871D6-61E5-406C-8BD0-AA3301866DD7}" type="slidenum">
              <a:rPr lang="en-US" altLang="en-US" sz="1200" smtClean="0"/>
              <a:pPr/>
              <a:t>45</a:t>
            </a:fld>
            <a:endParaRPr lang="en-US" altLang="en-US" sz="120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r>
              <a:rPr lang="en-US" altLang="en-US"/>
              <a:t>I. hayneii, onco</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DEAE7FB-96CA-4E70-8DFF-F38580365EFA}" type="slidenum">
              <a:rPr lang="en-US" altLang="en-US" sz="1200" smtClean="0"/>
              <a:pPr/>
              <a:t>46</a:t>
            </a:fld>
            <a:endParaRPr lang="en-US" altLang="en-US" sz="120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r>
              <a:rPr lang="en-US" altLang="en-US"/>
              <a:t>I. iberica onco</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813B199-D8EC-4093-A43E-4570328E9A39}" type="slidenum">
              <a:rPr lang="en-US" altLang="en-US" sz="1200" smtClean="0"/>
              <a:pPr/>
              <a:t>47</a:t>
            </a:fld>
            <a:endParaRPr lang="en-US" altLang="en-US" sz="120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marL="285750" indent="-285750" algn="ctr" eaLnBrk="1" hangingPunct="1">
              <a:buFontTx/>
              <a:buAutoNum type="romanUcPeriod"/>
            </a:pPr>
            <a:r>
              <a:rPr lang="en-US" altLang="en-US"/>
              <a:t>paradoxa var. Choschab ONCO</a:t>
            </a:r>
          </a:p>
          <a:p>
            <a:pPr marL="285750" indent="-285750" algn="ctr" eaLnBrk="1" hangingPunct="1">
              <a:buFontTx/>
              <a:buAutoNum type="romanUcPeriod"/>
            </a:pPr>
            <a:r>
              <a:rPr lang="en-US" altLang="en-US"/>
              <a:t>From The World of Irises  edited by Bee Warburton, 1995</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33E8FD5-4367-4111-8551-B595E6AA7B6D}" type="slidenum">
              <a:rPr lang="en-US" altLang="en-US" sz="1200" smtClean="0"/>
              <a:pPr/>
              <a:t>48</a:t>
            </a:fld>
            <a:endParaRPr lang="en-US" altLang="en-US" sz="120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6C446AA-642A-4579-9BF8-45EE08B461B8}" type="slidenum">
              <a:rPr lang="en-US" altLang="en-US" sz="1200" smtClean="0"/>
              <a:pPr/>
              <a:t>49</a:t>
            </a:fld>
            <a:endParaRPr lang="en-US" altLang="en-US" sz="120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r>
              <a:rPr lang="en-US" altLang="en-US" b="1"/>
              <a:t>JACOB'S WELL</a:t>
            </a:r>
            <a:br>
              <a:rPr lang="en-US" altLang="en-US"/>
            </a:br>
            <a:r>
              <a:rPr lang="en-US" altLang="en-US"/>
              <a:t>(M. Brizendine by J. &amp; L. Fry, R. 1986), OGB-</a:t>
            </a:r>
          </a:p>
          <a:p>
            <a:pPr eaLnBrk="1" hangingPunct="1"/>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EB4E72C-B634-42E3-AA6C-4E8767472C36}" type="slidenum">
              <a:rPr lang="en-US" altLang="en-US" sz="1200" smtClean="0"/>
              <a:pPr/>
              <a:t>5</a:t>
            </a:fld>
            <a:endParaRPr lang="en-US" altLang="en-US" sz="1200"/>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algn="ctr" eaLnBrk="1" hangingPunct="1"/>
            <a:r>
              <a:rPr lang="en-US" altLang="en-US" b="1"/>
              <a:t>AFROSIAB</a:t>
            </a:r>
            <a:br>
              <a:rPr lang="en-US" altLang="en-US"/>
            </a:br>
            <a:r>
              <a:rPr lang="en-US" altLang="en-US"/>
              <a:t>(Adolf Volfovich-Moler, R. 1998), RB</a:t>
            </a:r>
          </a:p>
          <a:p>
            <a:pPr eaLnBrk="1" hangingPunct="1"/>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CDD2588-B589-4A25-993D-1A608C188305}" type="slidenum">
              <a:rPr lang="en-US" altLang="en-US" sz="1200" smtClean="0"/>
              <a:pPr/>
              <a:t>50</a:t>
            </a:fld>
            <a:endParaRPr lang="en-US" altLang="en-US" sz="120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algn="ctr" eaLnBrk="1" hangingPunct="1"/>
            <a:r>
              <a:rPr lang="en-US" altLang="en-US" b="1" dirty="0"/>
              <a:t>JONNYE'S MAGIC</a:t>
            </a:r>
            <a:br>
              <a:rPr lang="en-US" altLang="en-US" dirty="0"/>
            </a:br>
            <a:r>
              <a:rPr lang="en-US" altLang="en-US" dirty="0"/>
              <a:t>(Lois Rich by James Whitely, R. 1992), OGB</a:t>
            </a:r>
          </a:p>
          <a:p>
            <a:pPr eaLnBrk="1" hangingPunct="1"/>
            <a:endParaRPr lang="en-US" alt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A08086E-4D4D-4801-8107-B71518BA8A0D}" type="slidenum">
              <a:rPr lang="en-US" altLang="en-US" sz="1200" smtClean="0"/>
              <a:pPr/>
              <a:t>51</a:t>
            </a:fld>
            <a:endParaRPr lang="en-US" altLang="en-US" sz="120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p:spPr>
        <p:txBody>
          <a:bodyPr/>
          <a:lstStyle/>
          <a:p>
            <a:pPr algn="ctr" eaLnBrk="1" hangingPunct="1"/>
            <a:r>
              <a:rPr lang="en-US" altLang="en-US" b="1"/>
              <a:t>JUDEAN MAGIC</a:t>
            </a:r>
            <a:br>
              <a:rPr lang="en-US" altLang="en-US"/>
            </a:br>
            <a:r>
              <a:rPr lang="en-US" altLang="en-US"/>
              <a:t>(H. Shockey, R. 1986), OG</a:t>
            </a:r>
          </a:p>
          <a:p>
            <a:pPr eaLnBrk="1" hangingPunct="1"/>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B0A0BCC-8E6C-41DE-98AA-755D524A1FAB}" type="slidenum">
              <a:rPr lang="en-US" altLang="en-US" sz="1200" smtClean="0"/>
              <a:pPr/>
              <a:t>52</a:t>
            </a:fld>
            <a:endParaRPr lang="en-US" altLang="en-US" sz="120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r>
              <a:rPr lang="en-US" altLang="en-US" b="1"/>
              <a:t>KALIFA'S CAPE</a:t>
            </a:r>
            <a:br>
              <a:rPr lang="en-US" altLang="en-US"/>
            </a:br>
            <a:r>
              <a:rPr lang="en-US" altLang="en-US"/>
              <a:t>(Robert Annand, R. 2003), OGB+</a:t>
            </a:r>
          </a:p>
          <a:p>
            <a:pPr eaLnBrk="1" hangingPunct="1"/>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6F0E10D-050D-4A06-AA9D-A9E484E28EA5}" type="slidenum">
              <a:rPr lang="en-US" altLang="en-US" sz="1200" smtClean="0"/>
              <a:pPr/>
              <a:t>53</a:t>
            </a:fld>
            <a:endParaRPr lang="en-US" altLang="en-US" sz="120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p:spPr>
        <p:txBody>
          <a:bodyPr/>
          <a:lstStyle/>
          <a:p>
            <a:pPr algn="ctr" eaLnBrk="1" hangingPunct="1"/>
            <a:r>
              <a:rPr lang="en-US" altLang="en-US" b="1" dirty="0"/>
              <a:t>KEDESH</a:t>
            </a:r>
            <a:br>
              <a:rPr lang="en-US" altLang="en-US" dirty="0"/>
            </a:br>
            <a:r>
              <a:rPr lang="en-US" altLang="en-US" dirty="0"/>
              <a:t>(James Whitely, R. 2001), (OGB </a:t>
            </a:r>
            <a:r>
              <a:rPr lang="en-US" altLang="en-US" dirty="0" err="1"/>
              <a:t>tet</a:t>
            </a:r>
            <a:r>
              <a:rPr lang="en-US" altLang="en-US" dirty="0"/>
              <a:t>.), </a:t>
            </a:r>
          </a:p>
          <a:p>
            <a:pPr eaLnBrk="1" hangingPunct="1"/>
            <a:endParaRPr lang="en-US" alt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247B344-4C92-4AE6-A41F-0FCE9852A39E}" type="slidenum">
              <a:rPr lang="en-US" altLang="en-US" sz="1200" smtClean="0"/>
              <a:pPr/>
              <a:t>54</a:t>
            </a:fld>
            <a:endParaRPr lang="en-US" altLang="en-US" sz="120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pPr algn="ctr" eaLnBrk="1" hangingPunct="1"/>
            <a:r>
              <a:rPr lang="en-US" altLang="en-US" b="1"/>
              <a:t>KHYBER PASS</a:t>
            </a:r>
            <a:br>
              <a:rPr lang="en-US" altLang="en-US"/>
            </a:br>
            <a:r>
              <a:rPr lang="en-US" altLang="en-US"/>
              <a:t> (K. Kidd, R. 1983), OGB</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86F88FF-61D4-4E0B-BDCA-C9D2831E89F7}" type="slidenum">
              <a:rPr lang="en-US" altLang="en-US" sz="1200" smtClean="0"/>
              <a:pPr/>
              <a:t>55</a:t>
            </a:fld>
            <a:endParaRPr lang="en-US" altLang="en-US" sz="120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p:spPr>
        <p:txBody>
          <a:bodyPr/>
          <a:lstStyle/>
          <a:p>
            <a:pPr algn="ctr" eaLnBrk="1" hangingPunct="1"/>
            <a:r>
              <a:rPr lang="en-US" altLang="en-US" b="1"/>
              <a:t>KIOSK</a:t>
            </a:r>
            <a:br>
              <a:rPr lang="en-US" altLang="en-US"/>
            </a:br>
            <a:r>
              <a:rPr lang="en-US" altLang="en-US"/>
              <a:t>(Ben Hager, R. 1985), OGB </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9BF9407-CA78-4C4A-AB89-2323FFD79D27}" type="slidenum">
              <a:rPr lang="en-US" altLang="en-US" sz="1200" smtClean="0"/>
              <a:pPr/>
              <a:t>56</a:t>
            </a:fld>
            <a:endParaRPr lang="en-US" altLang="en-US" sz="120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p:spPr>
        <p:txBody>
          <a:bodyPr/>
          <a:lstStyle/>
          <a:p>
            <a:pPr algn="ctr" eaLnBrk="1" hangingPunct="1"/>
            <a:r>
              <a:rPr lang="en-US" altLang="en-US" b="1"/>
              <a:t>KUZA-NAMA</a:t>
            </a:r>
            <a:br>
              <a:rPr lang="en-US" altLang="en-US"/>
            </a:br>
            <a:r>
              <a:rPr lang="en-US" altLang="en-US"/>
              <a:t>(Ben Hager, R. 1982), OGB- </a:t>
            </a:r>
          </a:p>
          <a:p>
            <a:pPr eaLnBrk="1" hangingPunct="1"/>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93D0454-7CC7-431E-8A24-46A6E2762F8C}" type="slidenum">
              <a:rPr lang="en-US" altLang="en-US" sz="1200" smtClean="0"/>
              <a:pPr/>
              <a:t>57</a:t>
            </a:fld>
            <a:endParaRPr lang="en-US" altLang="en-US" sz="120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p:spPr>
        <p:txBody>
          <a:bodyPr/>
          <a:lstStyle/>
          <a:p>
            <a:pPr algn="ctr" eaLnBrk="1" hangingPunct="1"/>
            <a:r>
              <a:rPr lang="en-US" altLang="en-US" b="1"/>
              <a:t>LANCER</a:t>
            </a:r>
            <a:br>
              <a:rPr lang="en-US" altLang="en-US"/>
            </a:br>
            <a:r>
              <a:rPr lang="en-US" altLang="en-US"/>
              <a:t>(Howard Shockey, R. 1994), OGB</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430BFCA-7F8B-412D-B84B-E3EE1332CAC7}" type="slidenum">
              <a:rPr lang="en-US" altLang="en-US" sz="1200" smtClean="0"/>
              <a:pPr/>
              <a:t>58</a:t>
            </a:fld>
            <a:endParaRPr lang="en-US" altLang="en-US" sz="120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p:spPr>
        <p:txBody>
          <a:bodyPr/>
          <a:lstStyle/>
          <a:p>
            <a:pPr algn="ctr" eaLnBrk="1" hangingPunct="1"/>
            <a:r>
              <a:rPr lang="en-US" altLang="en-US" b="1"/>
              <a:t>LITTLE BROWN JUG</a:t>
            </a:r>
            <a:br>
              <a:rPr lang="en-US" altLang="en-US"/>
            </a:br>
            <a:r>
              <a:rPr lang="en-US" altLang="en-US"/>
              <a:t>(D. Meek, R. 1988), OGB-</a:t>
            </a:r>
          </a:p>
          <a:p>
            <a:pPr eaLnBrk="1" hangingPunct="1"/>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745C89F-0057-42EC-87BE-9B51B0322D6F}" type="slidenum">
              <a:rPr lang="en-US" altLang="en-US" sz="1200" smtClean="0"/>
              <a:pPr/>
              <a:t>59</a:t>
            </a:fld>
            <a:endParaRPr lang="en-US" altLang="en-US" sz="120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p:spPr>
        <p:txBody>
          <a:bodyPr/>
          <a:lstStyle/>
          <a:p>
            <a:pPr eaLnBrk="1" hangingPunct="1"/>
            <a:r>
              <a:rPr lang="en-US" altLang="en-US"/>
              <a:t>likely chromosome configuration of the iris, usually inferred from the published parentage. The notation used is as follows: </a:t>
            </a:r>
          </a:p>
          <a:p>
            <a:pPr eaLnBrk="1" hangingPunct="1"/>
            <a:r>
              <a:rPr lang="en-US" altLang="en-US"/>
              <a:t>A represents a set of 10 or 11 aril chromosomes (oncocyclus or regelia)</a:t>
            </a:r>
          </a:p>
          <a:p>
            <a:pPr eaLnBrk="1" hangingPunct="1"/>
            <a:r>
              <a:rPr lang="en-US" altLang="en-US"/>
              <a:t>H represents a set of 11 psammiris chromosomes (from I. humilis or related species) </a:t>
            </a:r>
          </a:p>
          <a:p>
            <a:pPr eaLnBrk="1" hangingPunct="1"/>
            <a:r>
              <a:rPr lang="en-US" altLang="en-US"/>
              <a:t>P represents a set of 8 dwarf bearded chromosomes (usually from I. pumila) </a:t>
            </a:r>
          </a:p>
          <a:p>
            <a:pPr eaLnBrk="1" hangingPunct="1"/>
            <a:r>
              <a:rPr lang="en-US" altLang="en-US"/>
              <a:t>T represents a set of 12 bearded chromosomes (typically tall bearded) </a:t>
            </a:r>
          </a:p>
          <a:p>
            <a:pPr eaLnBrk="1" hangingPunct="1"/>
            <a:r>
              <a:rPr lang="en-US" altLang="en-US"/>
              <a:t>In some cases, chromosome counts are available and are given after the configuration, following a colon. Thus APT:30 represents one set each of aril, pumila, and TB chromosomes, verified by an actual count of 30 chromosomes.</a:t>
            </a:r>
          </a:p>
          <a:p>
            <a:pPr eaLnBrk="1" hangingPunct="1"/>
            <a:r>
              <a:rPr lang="en-US" altLang="en-US"/>
              <a:t> References http://www.telp.com/irises/checklist.pdf</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2281CB9-721A-45E5-B430-7E7145FA02ED}" type="slidenum">
              <a:rPr lang="en-US" altLang="en-US" sz="1200" smtClean="0"/>
              <a:pPr/>
              <a:t>6</a:t>
            </a:fld>
            <a:endParaRPr lang="en-US" altLang="en-US" sz="1200"/>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p:spPr>
        <p:txBody>
          <a:bodyPr/>
          <a:lstStyle/>
          <a:p>
            <a:pPr algn="ctr" eaLnBrk="1" hangingPunct="1"/>
            <a:r>
              <a:rPr lang="en-US" altLang="en-US" b="1"/>
              <a:t>ALADDIN'S GEM</a:t>
            </a:r>
            <a:br>
              <a:rPr lang="en-US" altLang="en-US"/>
            </a:br>
            <a:r>
              <a:rPr lang="en-US" altLang="en-US"/>
              <a:t>(Francesca Thoolen, R. 2001), OGB</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F9B64DC-390B-49E6-BEBB-2D852C809A41}" type="slidenum">
              <a:rPr lang="en-US" altLang="en-US" sz="1200" smtClean="0"/>
              <a:pPr/>
              <a:t>60</a:t>
            </a:fld>
            <a:endParaRPr lang="en-US" altLang="en-US" sz="120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p:spPr>
        <p:txBody>
          <a:bodyPr/>
          <a:lstStyle/>
          <a:p>
            <a:pPr eaLnBrk="1" hangingPunct="1"/>
            <a:r>
              <a:rPr lang="en-US" altLang="en-US" b="1"/>
              <a:t>MASADA'S GLORY</a:t>
            </a:r>
            <a:br>
              <a:rPr lang="en-US" altLang="en-US"/>
            </a:br>
            <a:r>
              <a:rPr lang="en-US" altLang="en-US"/>
              <a:t>(James Whitely, R. 2001), OGB+</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p:spPr>
        <p:txBody>
          <a:bodyPr/>
          <a:lstStyle/>
          <a:p>
            <a:pPr eaLnBrk="1" hangingPunct="1"/>
            <a:r>
              <a:rPr lang="en-US" altLang="en-US"/>
              <a:t>2010, Pete McGrath, OGB+</a:t>
            </a:r>
          </a:p>
        </p:txBody>
      </p:sp>
      <p:sp>
        <p:nvSpPr>
          <p:cNvPr id="126980" name="Slide Number Placeholder 3"/>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7AD5206-173C-45BE-8D02-9F503CC7B5B7}" type="slidenum">
              <a:rPr lang="en-US" altLang="en-US" sz="1200" smtClean="0"/>
              <a:pPr/>
              <a:t>61</a:t>
            </a:fld>
            <a:endParaRPr lang="en-US" altLang="en-US" sz="12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753362F-9A84-4B7C-BB17-7E995DF334CE}" type="slidenum">
              <a:rPr lang="en-US" altLang="en-US" sz="1200" smtClean="0"/>
              <a:pPr/>
              <a:t>62</a:t>
            </a:fld>
            <a:endParaRPr lang="en-US" altLang="en-US" sz="120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p:spPr>
        <p:txBody>
          <a:bodyPr/>
          <a:lstStyle/>
          <a:p>
            <a:pPr algn="ctr" eaLnBrk="1" hangingPunct="1"/>
            <a:r>
              <a:rPr lang="en-US" altLang="en-US" b="1"/>
              <a:t>Mixed Messages</a:t>
            </a:r>
          </a:p>
          <a:p>
            <a:pPr algn="ctr" eaLnBrk="1" hangingPunct="1"/>
            <a:r>
              <a:rPr lang="en-US" altLang="en-US"/>
              <a:t>Sharon McAllister, OGB+, 2007</a:t>
            </a:r>
          </a:p>
          <a:p>
            <a:pPr algn="ctr" eaLnBrk="1" hangingPunct="1"/>
            <a:r>
              <a:rPr lang="en-US" altLang="en-US"/>
              <a:t>Picture by Howie Dash</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EA81A26-4A37-42C7-9DA8-BF1D9D48A6CB}" type="slidenum">
              <a:rPr lang="en-US" altLang="en-US" sz="1200" smtClean="0"/>
              <a:pPr/>
              <a:t>63</a:t>
            </a:fld>
            <a:endParaRPr lang="en-US" altLang="en-US" sz="120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p:spPr>
        <p:txBody>
          <a:bodyPr/>
          <a:lstStyle/>
          <a:p>
            <a:pPr algn="ctr" eaLnBrk="1" hangingPunct="1"/>
            <a:r>
              <a:rPr lang="en-US" altLang="en-US" b="1"/>
              <a:t>OLD FASHIONED GIRL</a:t>
            </a:r>
            <a:br>
              <a:rPr lang="en-US" altLang="en-US"/>
            </a:br>
            <a:r>
              <a:rPr lang="en-US" altLang="en-US"/>
              <a:t>(Sharon McAllister, R. 1993), OGB-</a:t>
            </a:r>
          </a:p>
          <a:p>
            <a:pPr eaLnBrk="1" hangingPunct="1"/>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BD151E6-187B-4510-88EB-8AC58186769C}" type="slidenum">
              <a:rPr lang="en-US" altLang="en-US" sz="1200" smtClean="0"/>
              <a:pPr/>
              <a:t>64</a:t>
            </a:fld>
            <a:endParaRPr lang="en-US" altLang="en-US" sz="120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p:spPr>
        <p:txBody>
          <a:bodyPr/>
          <a:lstStyle/>
          <a:p>
            <a:pPr algn="ctr" eaLnBrk="1" hangingPunct="1"/>
            <a:r>
              <a:rPr lang="en-US" altLang="en-US" b="1"/>
              <a:t>OMAR'S EYE</a:t>
            </a:r>
            <a:br>
              <a:rPr lang="en-US" altLang="en-US"/>
            </a:br>
            <a:r>
              <a:rPr lang="en-US" altLang="en-US"/>
              <a:t>(Carl Boswell, R. 1995), OGB, </a:t>
            </a:r>
          </a:p>
          <a:p>
            <a:pPr eaLnBrk="1" hangingPunct="1"/>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E233D66-289A-4D2C-A87B-CC061D066098}" type="slidenum">
              <a:rPr lang="en-US" altLang="en-US" sz="1200" smtClean="0"/>
              <a:pPr/>
              <a:t>65</a:t>
            </a:fld>
            <a:endParaRPr lang="en-US" altLang="en-US" sz="120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p:spPr>
        <p:txBody>
          <a:bodyPr/>
          <a:lstStyle/>
          <a:p>
            <a:pPr algn="ctr" eaLnBrk="1" hangingPunct="1"/>
            <a:r>
              <a:rPr lang="en-US" altLang="en-US" b="1"/>
              <a:t>OMAR'S EYE</a:t>
            </a:r>
            <a:br>
              <a:rPr lang="en-US" altLang="en-US"/>
            </a:br>
            <a:r>
              <a:rPr lang="en-US" altLang="en-US"/>
              <a:t>(Carl Boswell, R. 1995), OGB</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8D1D74D-8FA4-40DA-95EA-5951DE174688}" type="slidenum">
              <a:rPr lang="en-US" altLang="en-US" sz="1200" smtClean="0"/>
              <a:pPr/>
              <a:t>66</a:t>
            </a:fld>
            <a:endParaRPr lang="en-US" altLang="en-US" sz="120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p:spPr>
        <p:txBody>
          <a:bodyPr/>
          <a:lstStyle/>
          <a:p>
            <a:pPr algn="ctr" eaLnBrk="1" hangingPunct="1"/>
            <a:r>
              <a:rPr lang="en-US" altLang="en-US" b="1"/>
              <a:t>OMAR'S STITCHERY</a:t>
            </a:r>
            <a:br>
              <a:rPr lang="en-US" altLang="en-US"/>
            </a:br>
            <a:r>
              <a:rPr lang="en-US" altLang="en-US"/>
              <a:t>(Carl Boswell, R. 2000),OGB</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8891B69-C035-4741-8251-14F9BEE9F5E7}" type="slidenum">
              <a:rPr lang="en-US" altLang="en-US" sz="1200" smtClean="0"/>
              <a:pPr/>
              <a:t>67</a:t>
            </a:fld>
            <a:endParaRPr lang="en-US" altLang="en-US" sz="1200"/>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p:spPr>
        <p:txBody>
          <a:bodyPr/>
          <a:lstStyle/>
          <a:p>
            <a:pPr algn="ctr" eaLnBrk="1" hangingPunct="1"/>
            <a:r>
              <a:rPr lang="en-US" altLang="en-US" b="1"/>
              <a:t>ON BENDED KNEE</a:t>
            </a:r>
            <a:br>
              <a:rPr lang="en-US" altLang="en-US"/>
            </a:br>
            <a:r>
              <a:rPr lang="en-US" altLang="en-US"/>
              <a:t>(Sharon McAllister, R. 1998), OGB</a:t>
            </a:r>
          </a:p>
          <a:p>
            <a:pPr eaLnBrk="1" hangingPunct="1"/>
            <a:endParaRPr lang="en-US"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FAB1652-0A05-4AF3-AB92-F556027C2399}" type="slidenum">
              <a:rPr lang="en-US" altLang="en-US" sz="1200" smtClean="0"/>
              <a:pPr/>
              <a:t>68</a:t>
            </a:fld>
            <a:endParaRPr lang="en-US" altLang="en-US" sz="120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p:spPr>
        <p:txBody>
          <a:bodyPr/>
          <a:lstStyle/>
          <a:p>
            <a:pPr algn="ctr" eaLnBrk="1" hangingPunct="1"/>
            <a:r>
              <a:rPr lang="en-US" altLang="en-US" b="1" dirty="0"/>
              <a:t>PATRIOT'S GEM</a:t>
            </a:r>
            <a:br>
              <a:rPr lang="en-US" altLang="en-US" dirty="0"/>
            </a:br>
            <a:r>
              <a:rPr lang="en-US" altLang="en-US" dirty="0"/>
              <a:t>(F. Gadd, R. 1988), OGB-</a:t>
            </a:r>
          </a:p>
          <a:p>
            <a:pPr algn="ctr" eaLnBrk="1" hangingPunct="1"/>
            <a:r>
              <a:rPr lang="en-US" altLang="en-US" dirty="0"/>
              <a:t>William Mohr Medal, 1999</a:t>
            </a:r>
          </a:p>
          <a:p>
            <a:pPr algn="ctr" eaLnBrk="1" hangingPunct="1"/>
            <a:r>
              <a:rPr lang="en-US" altLang="en-US" dirty="0"/>
              <a:t>William Mohr and his wife were killed in 1923, when an express train hit their car. </a:t>
            </a:r>
          </a:p>
          <a:p>
            <a:pPr algn="ctr" eaLnBrk="1" hangingPunct="1"/>
            <a:r>
              <a:rPr lang="en-US" altLang="en-US" dirty="0"/>
              <a:t>Picture by Howie Dash</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1D2A8D0-ACB1-4194-9D60-3CB298BD1DA4}" type="slidenum">
              <a:rPr lang="en-US" altLang="en-US" sz="1200" smtClean="0"/>
              <a:pPr/>
              <a:t>69</a:t>
            </a:fld>
            <a:endParaRPr lang="en-US" altLang="en-US" sz="120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p:spPr>
        <p:txBody>
          <a:bodyPr/>
          <a:lstStyle/>
          <a:p>
            <a:pPr eaLnBrk="1" hangingPunct="1"/>
            <a:r>
              <a:rPr lang="en-US" altLang="en-US" b="1"/>
              <a:t>PENNINAH'S PROVOCATION</a:t>
            </a:r>
            <a:br>
              <a:rPr lang="en-US" altLang="en-US"/>
            </a:br>
            <a:r>
              <a:rPr lang="en-US" altLang="en-US"/>
              <a:t>(Pete McGrath, R. 2004), OGB </a:t>
            </a:r>
          </a:p>
          <a:p>
            <a:pPr eaLnBrk="1" hangingPunct="1"/>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10C1737-5252-420D-A5D7-59FC518D6BF4}" type="slidenum">
              <a:rPr lang="en-US" altLang="en-US" sz="1200" smtClean="0"/>
              <a:pPr/>
              <a:t>7</a:t>
            </a:fld>
            <a:endParaRPr lang="en-US" altLang="en-US" sz="120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algn="ctr" eaLnBrk="1" hangingPunct="1"/>
            <a:r>
              <a:rPr lang="en-US" altLang="en-US" b="1"/>
              <a:t>Andromache, RC, Van Tubergen,  BRS</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3CB8742-A8CB-44E9-8495-F1C7DE861839}" type="slidenum">
              <a:rPr lang="en-US" altLang="en-US" sz="1200" smtClean="0"/>
              <a:pPr/>
              <a:t>70</a:t>
            </a:fld>
            <a:endParaRPr lang="en-US" altLang="en-US" sz="120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p:spPr>
        <p:txBody>
          <a:bodyPr/>
          <a:lstStyle/>
          <a:p>
            <a:pPr algn="ctr" eaLnBrk="1" hangingPunct="1"/>
            <a:r>
              <a:rPr lang="en-US" altLang="en-US" b="1"/>
              <a:t>PERSIAN LASS</a:t>
            </a:r>
            <a:br>
              <a:rPr lang="en-US" altLang="en-US"/>
            </a:br>
            <a:r>
              <a:rPr lang="en-US" altLang="en-US"/>
              <a:t>(H. Shockey, R. 1979), OH</a:t>
            </a:r>
          </a:p>
          <a:p>
            <a:pPr eaLnBrk="1" hangingPunct="1"/>
            <a:endParaRPr lang="en-US"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2B245F5-C50A-4F44-B74C-BD2B4C5A2D1F}" type="slidenum">
              <a:rPr lang="en-US" altLang="en-US" sz="1200" smtClean="0"/>
              <a:pPr/>
              <a:t>71</a:t>
            </a:fld>
            <a:endParaRPr lang="en-US" altLang="en-US" sz="1200"/>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p:spPr>
        <p:txBody>
          <a:bodyPr/>
          <a:lstStyle/>
          <a:p>
            <a:pPr algn="ctr" eaLnBrk="1" hangingPunct="1"/>
            <a:r>
              <a:rPr lang="en-US" altLang="en-US" b="1"/>
              <a:t>c</a:t>
            </a:r>
            <a:endParaRPr lang="en-US" altLang="en-US"/>
          </a:p>
          <a:p>
            <a:pPr eaLnBrk="1" hangingPunct="1"/>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6965AFD-234B-4B8A-880F-6A454236BC35}" type="slidenum">
              <a:rPr lang="en-US" altLang="en-US" sz="1200" smtClean="0"/>
              <a:pPr/>
              <a:t>72</a:t>
            </a:fld>
            <a:endParaRPr lang="en-US" altLang="en-US" sz="1200"/>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p:spPr>
        <p:txBody>
          <a:bodyPr/>
          <a:lstStyle/>
          <a:p>
            <a:pPr algn="ctr" eaLnBrk="1" hangingPunct="1"/>
            <a:r>
              <a:rPr lang="en-US" altLang="en-US" b="1" dirty="0"/>
              <a:t>PERSIAN SAPPHIRE</a:t>
            </a:r>
            <a:br>
              <a:rPr lang="en-US" altLang="en-US" dirty="0"/>
            </a:br>
            <a:r>
              <a:rPr lang="en-US" altLang="en-US" dirty="0"/>
              <a:t>(Lowell </a:t>
            </a:r>
            <a:r>
              <a:rPr lang="en-US" altLang="en-US" dirty="0" err="1"/>
              <a:t>Baumunk</a:t>
            </a:r>
            <a:r>
              <a:rPr lang="en-US" altLang="en-US" dirty="0"/>
              <a:t>, R. 2005), OGB-</a:t>
            </a:r>
          </a:p>
          <a:p>
            <a:pPr algn="ctr" eaLnBrk="1" hangingPunct="1"/>
            <a:r>
              <a:rPr lang="en-US" altLang="en-US" dirty="0"/>
              <a:t>William Mohr Medal 2011</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3241E4D-42F0-4D02-A76D-F793FF988133}" type="slidenum">
              <a:rPr lang="en-US" altLang="en-US" sz="1200" smtClean="0"/>
              <a:pPr/>
              <a:t>73</a:t>
            </a:fld>
            <a:endParaRPr lang="en-US" altLang="en-US" sz="120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p:spPr>
        <p:txBody>
          <a:bodyPr/>
          <a:lstStyle/>
          <a:p>
            <a:pPr algn="ctr" eaLnBrk="1" hangingPunct="1"/>
            <a:r>
              <a:rPr lang="en-US" altLang="en-US" b="1"/>
              <a:t>PINK MARBLE</a:t>
            </a:r>
            <a:br>
              <a:rPr lang="en-US" altLang="en-US"/>
            </a:br>
            <a:r>
              <a:rPr lang="en-US" altLang="en-US"/>
              <a:t>(Lloyd Austin, R. 1955), OB-</a:t>
            </a:r>
          </a:p>
          <a:p>
            <a:pPr eaLnBrk="1" hangingPunct="1"/>
            <a:endParaRPr lang="en-US"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B5AC5A6-D793-4BC8-BEA3-04E475A75CB9}" type="slidenum">
              <a:rPr lang="en-US" altLang="en-US" sz="1200" smtClean="0"/>
              <a:pPr/>
              <a:t>74</a:t>
            </a:fld>
            <a:endParaRPr lang="en-US" altLang="en-US" sz="1200"/>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p:spPr>
        <p:txBody>
          <a:bodyPr/>
          <a:lstStyle/>
          <a:p>
            <a:pPr algn="ctr" eaLnBrk="1" hangingPunct="1"/>
            <a:r>
              <a:rPr lang="en-US" altLang="en-US" b="1"/>
              <a:t>PRAIRIE THUNDER</a:t>
            </a:r>
            <a:br>
              <a:rPr lang="en-US" altLang="en-US"/>
            </a:br>
            <a:r>
              <a:rPr lang="en-US" altLang="en-US"/>
              <a:t>(Paul Black, R. 1990), Sdlg. 86407A. AB (OB-)</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9DCD648-AD06-4A0E-83DF-B4CC6D9FDD0C}" type="slidenum">
              <a:rPr lang="en-US" altLang="en-US" sz="1200" smtClean="0"/>
              <a:pPr/>
              <a:t>75</a:t>
            </a:fld>
            <a:endParaRPr lang="en-US" altLang="en-US" sz="120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p:spPr>
        <p:txBody>
          <a:bodyPr/>
          <a:lstStyle/>
          <a:p>
            <a:pPr algn="ctr" eaLnBrk="1" hangingPunct="1"/>
            <a:r>
              <a:rPr lang="en-US" altLang="en-US" b="1"/>
              <a:t>Refiner’s Fire</a:t>
            </a:r>
          </a:p>
          <a:p>
            <a:pPr algn="ctr" eaLnBrk="1" hangingPunct="1"/>
            <a:r>
              <a:rPr lang="en-US" altLang="en-US"/>
              <a:t>McGrath, 2006, OGB</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D274DF4-9ED0-4127-95C1-C3C03C6449C1}" type="slidenum">
              <a:rPr lang="en-US" altLang="en-US" sz="1200" smtClean="0"/>
              <a:pPr/>
              <a:t>76</a:t>
            </a:fld>
            <a:endParaRPr lang="en-US" altLang="en-US" sz="120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p:spPr>
        <p:txBody>
          <a:bodyPr/>
          <a:lstStyle/>
          <a:p>
            <a:pPr algn="ctr" eaLnBrk="1" hangingPunct="1"/>
            <a:r>
              <a:rPr lang="en-US" altLang="en-US" b="1"/>
              <a:t>RIVERS OF BABYLON</a:t>
            </a:r>
            <a:br>
              <a:rPr lang="en-US" altLang="en-US"/>
            </a:br>
            <a:r>
              <a:rPr lang="en-US" altLang="en-US"/>
              <a:t>(Lowell Baumunk, R. 2004), OGB</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C923D25-6F07-4025-9F05-BAE30E58C283}" type="slidenum">
              <a:rPr lang="en-US" altLang="en-US" sz="1200" smtClean="0"/>
              <a:pPr/>
              <a:t>77</a:t>
            </a:fld>
            <a:endParaRPr lang="en-US" altLang="en-US" sz="1200"/>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p:spPr>
        <p:txBody>
          <a:bodyPr/>
          <a:lstStyle/>
          <a:p>
            <a:pPr algn="ctr" eaLnBrk="1" hangingPunct="1"/>
            <a:endParaRPr lang="en-US" alt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A0AE84F-B75D-4024-BA3E-AE1E2D53EFFA}" type="slidenum">
              <a:rPr lang="en-US" altLang="en-US" sz="1200" smtClean="0"/>
              <a:pPr/>
              <a:t>78</a:t>
            </a:fld>
            <a:endParaRPr lang="en-US" altLang="en-US" sz="1200"/>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p:spPr>
        <p:txBody>
          <a:bodyPr/>
          <a:lstStyle/>
          <a:p>
            <a:pPr algn="ctr" eaLnBrk="1" hangingPunct="1"/>
            <a:r>
              <a:rPr lang="en-US" altLang="en-US" b="1" dirty="0"/>
              <a:t>Scarlet Butterfly</a:t>
            </a:r>
          </a:p>
          <a:p>
            <a:pPr algn="ctr" eaLnBrk="1" hangingPunct="1"/>
            <a:r>
              <a:rPr lang="en-US" altLang="en-US" dirty="0"/>
              <a:t>Austin 1959, </a:t>
            </a:r>
            <a:r>
              <a:rPr lang="en-US" altLang="en-US" dirty="0" err="1"/>
              <a:t>Onco</a:t>
            </a:r>
            <a:r>
              <a:rPr lang="en-US" altLang="en-US" dirty="0"/>
              <a:t> per Austin</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01E914C-8667-4540-85B8-281E691DB897}" type="slidenum">
              <a:rPr lang="en-US" altLang="en-US" sz="1200" smtClean="0"/>
              <a:pPr/>
              <a:t>79</a:t>
            </a:fld>
            <a:endParaRPr lang="en-US" altLang="en-US" sz="1200"/>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p:spPr>
        <p:txBody>
          <a:bodyPr/>
          <a:lstStyle/>
          <a:p>
            <a:pPr algn="ctr" eaLnBrk="1" hangingPunct="1"/>
            <a:r>
              <a:rPr lang="en-US" altLang="en-US" b="1"/>
              <a:t>SHE DEVIL</a:t>
            </a:r>
            <a:br>
              <a:rPr lang="en-US" altLang="en-US"/>
            </a:br>
            <a:r>
              <a:rPr lang="en-US" altLang="en-US"/>
              <a:t>(Paul Black, R. 1996), (OB-)</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352974A-1F2C-4799-BBB7-E8F6647C9C3D}" type="slidenum">
              <a:rPr lang="en-US" altLang="en-US" sz="1200" smtClean="0"/>
              <a:pPr/>
              <a:t>8</a:t>
            </a:fld>
            <a:endParaRPr lang="en-US" altLang="en-US" sz="120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algn="ctr" eaLnBrk="1" hangingPunct="1"/>
            <a:r>
              <a:rPr lang="en-US" altLang="en-US" b="1"/>
              <a:t>ARIL REVERIE</a:t>
            </a:r>
            <a:br>
              <a:rPr lang="en-US" altLang="en-US"/>
            </a:br>
            <a:r>
              <a:rPr lang="en-US" altLang="en-US"/>
              <a:t>(Walter Moores, R. 1988), OGB- </a:t>
            </a:r>
          </a:p>
          <a:p>
            <a:pPr eaLnBrk="1" hangingPunct="1"/>
            <a:endParaRPr lang="en-US"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C1B94D3-6DCC-47BB-A922-9D0B30925E0D}" type="slidenum">
              <a:rPr lang="en-US" altLang="en-US" sz="1200" smtClean="0"/>
              <a:pPr/>
              <a:t>80</a:t>
            </a:fld>
            <a:endParaRPr lang="en-US" altLang="en-US" sz="1200"/>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p:spPr>
        <p:txBody>
          <a:bodyPr/>
          <a:lstStyle/>
          <a:p>
            <a:pPr algn="ctr" eaLnBrk="1" hangingPunct="1"/>
            <a:r>
              <a:rPr lang="en-US" altLang="en-US" b="1"/>
              <a:t>SHARINA</a:t>
            </a:r>
            <a:br>
              <a:rPr lang="en-US" altLang="en-US"/>
            </a:br>
            <a:r>
              <a:rPr lang="en-US" altLang="en-US"/>
              <a:t>(H. Shockey, R. 1986), OGB+</a:t>
            </a:r>
          </a:p>
          <a:p>
            <a:pPr eaLnBrk="1" hangingPunct="1"/>
            <a:endParaRPr lang="en-US"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0AE461A-6532-4E78-8714-492803E66CC8}" type="slidenum">
              <a:rPr lang="en-US" altLang="en-US" sz="1200" smtClean="0"/>
              <a:pPr/>
              <a:t>81</a:t>
            </a:fld>
            <a:endParaRPr lang="en-US" altLang="en-US" sz="1200"/>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p:spPr>
        <p:txBody>
          <a:bodyPr/>
          <a:lstStyle/>
          <a:p>
            <a:pPr algn="ctr" eaLnBrk="1" hangingPunct="1"/>
            <a:r>
              <a:rPr lang="en-US" altLang="en-US" b="1"/>
              <a:t>SKIES ALWAYS BLUE</a:t>
            </a:r>
            <a:br>
              <a:rPr lang="en-US" altLang="en-US"/>
            </a:br>
            <a:r>
              <a:rPr lang="en-US" altLang="en-US"/>
              <a:t>(Sharon McAllister, R. 1998), OGB+</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6BD1033-CE8A-4B84-B320-591703D44B04}" type="slidenum">
              <a:rPr lang="en-US" altLang="en-US" sz="1200" smtClean="0"/>
              <a:pPr/>
              <a:t>82</a:t>
            </a:fld>
            <a:endParaRPr lang="en-US" altLang="en-US" sz="1200"/>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p:spPr>
        <p:txBody>
          <a:bodyPr/>
          <a:lstStyle/>
          <a:p>
            <a:pPr algn="ctr" eaLnBrk="1" hangingPunct="1"/>
            <a:r>
              <a:rPr lang="en-US" altLang="en-US" b="1"/>
              <a:t>SKY SIGNAL</a:t>
            </a:r>
            <a:br>
              <a:rPr lang="en-US" altLang="en-US"/>
            </a:br>
            <a:r>
              <a:rPr lang="en-US" altLang="en-US"/>
              <a:t>(H. Shockey, R. 1979), OGB+</a:t>
            </a:r>
          </a:p>
          <a:p>
            <a:pPr eaLnBrk="1" hangingPunct="1"/>
            <a:endParaRPr lang="en-US"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E7120CA-2E7D-4886-8BF7-A63691447B31}" type="slidenum">
              <a:rPr lang="en-US" altLang="en-US" sz="1200" smtClean="0"/>
              <a:pPr/>
              <a:t>83</a:t>
            </a:fld>
            <a:endParaRPr lang="en-US" altLang="en-US" sz="1200"/>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p:spPr>
        <p:txBody>
          <a:bodyPr/>
          <a:lstStyle/>
          <a:p>
            <a:pPr algn="ctr" eaLnBrk="1" hangingPunct="1"/>
            <a:r>
              <a:rPr lang="en-US" altLang="en-US" b="1"/>
              <a:t>SILENT TEARS</a:t>
            </a:r>
            <a:br>
              <a:rPr lang="en-US" altLang="en-US"/>
            </a:br>
            <a:r>
              <a:rPr lang="en-US" altLang="en-US"/>
              <a:t>(Les Peterson by Ardi Kary, R. 1991), OGB-</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0E86160-51B3-4C41-A0F6-B434980AF890}" type="slidenum">
              <a:rPr lang="en-US" altLang="en-US" sz="1200" smtClean="0"/>
              <a:pPr/>
              <a:t>84</a:t>
            </a:fld>
            <a:endParaRPr lang="en-US" altLang="en-US" sz="1200"/>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p:spPr>
        <p:txBody>
          <a:bodyPr/>
          <a:lstStyle/>
          <a:p>
            <a:pPr algn="ctr" eaLnBrk="1" hangingPunct="1"/>
            <a:r>
              <a:rPr lang="en-US" altLang="en-US" b="1"/>
              <a:t>SPIRIT OF CALEB</a:t>
            </a:r>
            <a:br>
              <a:rPr lang="en-US" altLang="en-US"/>
            </a:br>
            <a:r>
              <a:rPr lang="en-US" altLang="en-US"/>
              <a:t>(Pete McGrath, R. 2002), OGB</a:t>
            </a:r>
          </a:p>
          <a:p>
            <a:pPr eaLnBrk="1" hangingPunct="1"/>
            <a:endParaRPr lang="en-US"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A98ED5C-0262-4210-A62F-94665E9D2F25}" type="slidenum">
              <a:rPr lang="en-US" altLang="en-US" sz="1200" smtClean="0"/>
              <a:pPr/>
              <a:t>85</a:t>
            </a:fld>
            <a:endParaRPr lang="en-US" altLang="en-US" sz="1200"/>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p:spPr>
        <p:txBody>
          <a:bodyPr/>
          <a:lstStyle/>
          <a:p>
            <a:pPr algn="ctr" eaLnBrk="1" hangingPunct="1"/>
            <a:r>
              <a:rPr lang="en-US" altLang="en-US" b="1"/>
              <a:t>STARS OVER Chicago</a:t>
            </a:r>
            <a:br>
              <a:rPr lang="en-US" altLang="en-US"/>
            </a:br>
            <a:r>
              <a:rPr lang="en-US" altLang="en-US"/>
              <a:t>(H. Danielson, R. 1973), OGB</a:t>
            </a:r>
          </a:p>
          <a:p>
            <a:pPr algn="ctr" eaLnBrk="1" hangingPunct="1"/>
            <a:r>
              <a:rPr lang="en-US" altLang="en-US"/>
              <a:t>Honorable Mention 1974; </a:t>
            </a:r>
            <a:r>
              <a:rPr lang="en-US" altLang="en-US">
                <a:hlinkClick r:id="rId3"/>
              </a:rPr>
              <a:t>White Award 1978</a:t>
            </a:r>
            <a:r>
              <a:rPr lang="en-US" altLang="en-US"/>
              <a:t>.</a:t>
            </a:r>
          </a:p>
          <a:p>
            <a:pPr eaLnBrk="1" hangingPunct="1"/>
            <a:endParaRPr lang="en-US"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4AFBDB4-FB1F-4997-BBAD-9E44A1601DD8}" type="slidenum">
              <a:rPr lang="en-US" altLang="en-US" sz="1200" smtClean="0"/>
              <a:pPr/>
              <a:t>86</a:t>
            </a:fld>
            <a:endParaRPr lang="en-US" altLang="en-US" sz="1200"/>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p:spPr>
        <p:txBody>
          <a:bodyPr/>
          <a:lstStyle/>
          <a:p>
            <a:pPr algn="ctr" eaLnBrk="1" hangingPunct="1"/>
            <a:r>
              <a:rPr lang="en-US" altLang="en-US" b="1"/>
              <a:t>STARS OVER LPASO</a:t>
            </a:r>
            <a:br>
              <a:rPr lang="en-US" altLang="en-US"/>
            </a:br>
            <a:r>
              <a:rPr lang="en-US" altLang="en-US"/>
              <a:t>(L. Danielson, R. 1985), OGB</a:t>
            </a:r>
          </a:p>
          <a:p>
            <a:pPr eaLnBrk="1" hangingPunct="1"/>
            <a:endParaRPr lang="en-US"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5C391C7-EC38-4C2A-A9C7-35D43F0C7AB1}" type="slidenum">
              <a:rPr lang="en-US" altLang="en-US" sz="1200" smtClean="0"/>
              <a:pPr/>
              <a:t>87</a:t>
            </a:fld>
            <a:endParaRPr lang="en-US" altLang="en-US" sz="1200"/>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p:spPr>
        <p:txBody>
          <a:bodyPr/>
          <a:lstStyle/>
          <a:p>
            <a:pPr algn="ctr" eaLnBrk="1" hangingPunct="1"/>
            <a:r>
              <a:rPr lang="en-US" altLang="en-US" b="1"/>
              <a:t>STOLEN HEART</a:t>
            </a:r>
            <a:br>
              <a:rPr lang="en-US" altLang="en-US"/>
            </a:br>
            <a:r>
              <a:rPr lang="en-US" altLang="en-US"/>
              <a:t>(Howard &amp; Irene Shockey, R. 2003), OGB</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A0E41C6-9A81-4501-AB30-873367BA423A}" type="slidenum">
              <a:rPr lang="en-US" altLang="en-US" sz="1200" smtClean="0"/>
              <a:pPr/>
              <a:t>88</a:t>
            </a:fld>
            <a:endParaRPr lang="en-US" altLang="en-US" sz="1200"/>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p:spPr>
        <p:txBody>
          <a:bodyPr/>
          <a:lstStyle/>
          <a:p>
            <a:pPr algn="ctr" eaLnBrk="1" hangingPunct="1"/>
            <a:r>
              <a:rPr lang="en-US" altLang="en-US" b="1"/>
              <a:t>SUNFLIGHT</a:t>
            </a:r>
            <a:br>
              <a:rPr lang="en-US" altLang="en-US"/>
            </a:br>
            <a:r>
              <a:rPr lang="en-US" altLang="en-US"/>
              <a:t>(E. Jensen, R. 1988), RB-</a:t>
            </a:r>
          </a:p>
          <a:p>
            <a:pPr eaLnBrk="1" hangingPunct="1"/>
            <a:endParaRPr lang="en-US"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5643F75-5855-43E7-AE14-8406F8D4E9FE}" type="slidenum">
              <a:rPr lang="en-US" altLang="en-US" sz="1200" smtClean="0"/>
              <a:pPr/>
              <a:t>89</a:t>
            </a:fld>
            <a:endParaRPr lang="en-US" altLang="en-US" sz="1200"/>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p:spPr>
        <p:txBody>
          <a:bodyPr/>
          <a:lstStyle/>
          <a:p>
            <a:pPr algn="ctr" eaLnBrk="1" hangingPunct="1"/>
            <a:r>
              <a:rPr lang="en-US" altLang="en-US" b="1"/>
              <a:t>SURPASSING YELLOW</a:t>
            </a:r>
            <a:br>
              <a:rPr lang="en-US" altLang="en-US"/>
            </a:br>
            <a:r>
              <a:rPr lang="en-US" altLang="en-US"/>
              <a:t>(Harald Mathes, R. 2001), OGB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63AF3B8-4B79-4C7F-9DF9-39B9E940CACA}" type="slidenum">
              <a:rPr lang="en-US" altLang="en-US" sz="1200" smtClean="0"/>
              <a:pPr/>
              <a:t>9</a:t>
            </a:fld>
            <a:endParaRPr lang="en-US" altLang="en-US" sz="120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algn="ctr" eaLnBrk="1" hangingPunct="1"/>
            <a:r>
              <a:rPr lang="en-US" altLang="en-US" b="1"/>
              <a:t>BACK IN FASHION</a:t>
            </a:r>
            <a:br>
              <a:rPr lang="en-US" altLang="en-US"/>
            </a:br>
            <a:r>
              <a:rPr lang="en-US" altLang="en-US"/>
              <a:t>Sharon McAllister 2006 OGB-</a:t>
            </a:r>
          </a:p>
          <a:p>
            <a:pPr eaLnBrk="1" hangingPunct="1"/>
            <a:endParaRPr lang="en-US"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3D468EE-D182-4003-82DD-E8C0A84A189A}" type="slidenum">
              <a:rPr lang="en-US" altLang="en-US" sz="1200" smtClean="0"/>
              <a:pPr/>
              <a:t>90</a:t>
            </a:fld>
            <a:endParaRPr lang="en-US" altLang="en-US" sz="1200"/>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E66CBC9-559B-4EEC-9358-A5351F2A0C76}" type="slidenum">
              <a:rPr lang="en-US" altLang="en-US" sz="1200" smtClean="0"/>
              <a:pPr/>
              <a:t>91</a:t>
            </a:fld>
            <a:endParaRPr lang="en-US" altLang="en-US" sz="1200"/>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p:spPr>
        <p:txBody>
          <a:bodyPr/>
          <a:lstStyle/>
          <a:p>
            <a:pPr algn="ctr" eaLnBrk="1" hangingPunct="1"/>
            <a:r>
              <a:rPr lang="en-US" altLang="en-US" b="1"/>
              <a:t>TCHA'DEETCH</a:t>
            </a:r>
            <a:br>
              <a:rPr lang="en-US" altLang="en-US"/>
            </a:br>
            <a:r>
              <a:rPr lang="en-US" altLang="en-US"/>
              <a:t>(Rob Stetson, R. 2003), OGB</a:t>
            </a:r>
          </a:p>
          <a:p>
            <a:pPr eaLnBrk="1" hangingPunct="1"/>
            <a:endParaRPr lang="en-US"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13B6C6A-B843-40E6-A0B1-99CA89C88102}" type="slidenum">
              <a:rPr lang="en-US" altLang="en-US" sz="1200" smtClean="0"/>
              <a:pPr/>
              <a:t>92</a:t>
            </a:fld>
            <a:endParaRPr lang="en-US" altLang="en-US" sz="1200"/>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p:spPr>
        <p:txBody>
          <a:bodyPr/>
          <a:lstStyle/>
          <a:p>
            <a:pPr algn="ctr" eaLnBrk="1" hangingPunct="1"/>
            <a:r>
              <a:rPr lang="en-US" altLang="en-US" b="1"/>
              <a:t>THABOR</a:t>
            </a:r>
            <a:br>
              <a:rPr lang="en-US" altLang="en-US"/>
            </a:br>
            <a:r>
              <a:rPr lang="en-US" altLang="en-US"/>
              <a:t>(John Holden by Jean Peyrard, OGB+, R. 1989</a:t>
            </a:r>
          </a:p>
          <a:p>
            <a:pPr eaLnBrk="1" hangingPunct="1"/>
            <a:endParaRPr lang="en-US" alt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0911E69-F39D-4BB0-840C-F3FC4AE13AC1}" type="slidenum">
              <a:rPr lang="en-US" altLang="en-US" sz="1200" smtClean="0"/>
              <a:pPr/>
              <a:t>93</a:t>
            </a:fld>
            <a:endParaRPr lang="en-US" altLang="en-US" sz="1200"/>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p:spPr>
        <p:txBody>
          <a:bodyPr/>
          <a:lstStyle/>
          <a:p>
            <a:pPr algn="ctr" eaLnBrk="1" hangingPunct="1"/>
            <a:r>
              <a:rPr lang="en-US" altLang="en-US" b="1"/>
              <a:t>Tuff Stuff</a:t>
            </a:r>
          </a:p>
          <a:p>
            <a:pPr algn="ctr" eaLnBrk="1" hangingPunct="1"/>
            <a:r>
              <a:rPr lang="en-US" altLang="en-US">
                <a:latin typeface="Arial" panose="020B0604020202020204" pitchFamily="34" charset="0"/>
                <a:cs typeface="Arial" panose="020B0604020202020204" pitchFamily="34" charset="0"/>
              </a:rPr>
              <a:t>McAllister, 2006, OGB</a:t>
            </a:r>
            <a:r>
              <a:rPr lang="en-US" altLang="en-US" b="1"/>
              <a:t> </a:t>
            </a:r>
          </a:p>
          <a:p>
            <a:pPr eaLnBrk="1" hangingPunct="1"/>
            <a:endParaRPr lang="en-US" altLang="en-US" b="1"/>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8692BAD-015E-42C3-A667-F98F5CFEEC46}" type="slidenum">
              <a:rPr lang="en-US" altLang="en-US" sz="1200" smtClean="0"/>
              <a:pPr/>
              <a:t>94</a:t>
            </a:fld>
            <a:endParaRPr lang="en-US" altLang="en-US" sz="1200"/>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p:spPr>
        <p:txBody>
          <a:bodyPr/>
          <a:lstStyle/>
          <a:p>
            <a:pPr algn="ctr" eaLnBrk="1" hangingPunct="1"/>
            <a:r>
              <a:rPr lang="en-US" altLang="en-US" b="1"/>
              <a:t>TURKISH PENDANT</a:t>
            </a:r>
            <a:br>
              <a:rPr lang="en-US" altLang="en-US"/>
            </a:br>
            <a:r>
              <a:rPr lang="en-US" altLang="en-US"/>
              <a:t>(Howard Shockey, R. 1989), OGB</a:t>
            </a:r>
          </a:p>
          <a:p>
            <a:pPr eaLnBrk="1" hangingPunct="1"/>
            <a:endParaRPr lang="en-US"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DAB7DA8-F92A-4F87-B928-3CDF0F879A2C}" type="slidenum">
              <a:rPr lang="en-US" altLang="en-US" sz="1200" smtClean="0"/>
              <a:pPr/>
              <a:t>95</a:t>
            </a:fld>
            <a:endParaRPr lang="en-US" altLang="en-US" sz="1200"/>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p:spPr>
        <p:txBody>
          <a:bodyPr/>
          <a:lstStyle/>
          <a:p>
            <a:pPr algn="ctr" eaLnBrk="1" hangingPunct="1"/>
            <a:r>
              <a:rPr lang="en-US" altLang="en-US" b="1"/>
              <a:t>TURKISH TOPAZ</a:t>
            </a:r>
            <a:br>
              <a:rPr lang="en-US" altLang="en-US"/>
            </a:br>
            <a:r>
              <a:rPr lang="en-US" altLang="en-US"/>
              <a:t>(Lloyd Austin, R. 1976), RH</a:t>
            </a:r>
          </a:p>
          <a:p>
            <a:pPr eaLnBrk="1" hangingPunct="1"/>
            <a:endParaRPr lang="en-US"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BD42660-3C16-45F3-AC2D-9A5D75364CB8}" type="slidenum">
              <a:rPr lang="en-US" altLang="en-US" sz="1200" smtClean="0"/>
              <a:pPr/>
              <a:t>96</a:t>
            </a:fld>
            <a:endParaRPr lang="en-US" altLang="en-US" sz="1200"/>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9C554A1-66D1-4FA2-8463-8D2700BC8AD8}" type="slidenum">
              <a:rPr lang="en-US" altLang="en-US" sz="1200" smtClean="0"/>
              <a:pPr/>
              <a:t>97</a:t>
            </a:fld>
            <a:endParaRPr lang="en-US" altLang="en-US" sz="1200"/>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p:spPr>
        <p:txBody>
          <a:bodyPr/>
          <a:lstStyle/>
          <a:p>
            <a:pPr algn="ctr" eaLnBrk="1" hangingPunct="1"/>
            <a:r>
              <a:rPr lang="en-US" altLang="en-US" b="1"/>
              <a:t>VERA-ANNE</a:t>
            </a:r>
            <a:br>
              <a:rPr lang="en-US" altLang="en-US"/>
            </a:br>
            <a:r>
              <a:rPr lang="en-US" altLang="en-US"/>
              <a:t>(Lawrence Ransom, R. 1995)., RB</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413AE60-C5D4-40ED-9A20-AE7F6DF1F57E}" type="slidenum">
              <a:rPr lang="en-US" altLang="en-US" sz="1200" smtClean="0"/>
              <a:pPr/>
              <a:t>98</a:t>
            </a:fld>
            <a:endParaRPr lang="en-US" altLang="en-US" sz="1200"/>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p:spPr>
        <p:txBody>
          <a:bodyPr/>
          <a:lstStyle/>
          <a:p>
            <a:pPr algn="ctr" eaLnBrk="1" hangingPunct="1"/>
            <a:r>
              <a:rPr lang="en-US" altLang="en-US"/>
              <a:t>Not Registered sib to Werckmeister’s Beauty</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93FC55B-3871-40C4-8C7E-F3B858C78F1A}" type="slidenum">
              <a:rPr lang="en-US" altLang="en-US" sz="1200" smtClean="0"/>
              <a:pPr/>
              <a:t>99</a:t>
            </a:fld>
            <a:endParaRPr lang="en-US" altLang="en-US" sz="1200"/>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p:spPr>
        <p:txBody>
          <a:bodyPr/>
          <a:lstStyle/>
          <a:p>
            <a:pPr algn="ctr" eaLnBrk="1" hangingPunct="1"/>
            <a:r>
              <a:rPr lang="en-US" altLang="en-US" dirty="0"/>
              <a:t>Windrider, AB, OGB, Wilson, 1994</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2B98EE46-AEF9-49D4-B32C-F2BE6D8E6D19}" type="slidenum">
              <a:rPr lang="en-US" altLang="en-US"/>
              <a:pPr>
                <a:defRPr/>
              </a:pPr>
              <a:t>‹#›</a:t>
            </a:fld>
            <a:endParaRPr lang="en-US" altLang="en-US"/>
          </a:p>
        </p:txBody>
      </p:sp>
    </p:spTree>
    <p:extLst>
      <p:ext uri="{BB962C8B-B14F-4D97-AF65-F5344CB8AC3E}">
        <p14:creationId xmlns:p14="http://schemas.microsoft.com/office/powerpoint/2010/main" val="2525657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454387E6-595B-4D9D-A7CD-C4FDDD58EA2E}" type="slidenum">
              <a:rPr lang="en-US" altLang="en-US"/>
              <a:pPr>
                <a:defRPr/>
              </a:pPr>
              <a:t>‹#›</a:t>
            </a:fld>
            <a:endParaRPr lang="en-US" altLang="en-US"/>
          </a:p>
        </p:txBody>
      </p:sp>
    </p:spTree>
    <p:extLst>
      <p:ext uri="{BB962C8B-B14F-4D97-AF65-F5344CB8AC3E}">
        <p14:creationId xmlns:p14="http://schemas.microsoft.com/office/powerpoint/2010/main" val="716633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92169951-F553-4ACF-A9CB-E02142471E8E}" type="slidenum">
              <a:rPr lang="en-US" altLang="en-US"/>
              <a:pPr>
                <a:defRPr/>
              </a:pPr>
              <a:t>‹#›</a:t>
            </a:fld>
            <a:endParaRPr lang="en-US" altLang="en-US"/>
          </a:p>
        </p:txBody>
      </p:sp>
    </p:spTree>
    <p:extLst>
      <p:ext uri="{BB962C8B-B14F-4D97-AF65-F5344CB8AC3E}">
        <p14:creationId xmlns:p14="http://schemas.microsoft.com/office/powerpoint/2010/main" val="3750037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CA8E491B-D5F3-4846-8A7E-A138A636B3E8}" type="slidenum">
              <a:rPr lang="en-US" altLang="en-US"/>
              <a:pPr>
                <a:defRPr/>
              </a:pPr>
              <a:t>‹#›</a:t>
            </a:fld>
            <a:endParaRPr lang="en-US" altLang="en-US"/>
          </a:p>
        </p:txBody>
      </p:sp>
    </p:spTree>
    <p:extLst>
      <p:ext uri="{BB962C8B-B14F-4D97-AF65-F5344CB8AC3E}">
        <p14:creationId xmlns:p14="http://schemas.microsoft.com/office/powerpoint/2010/main" val="1852337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030AE884-8651-4106-9F45-EEFB8FB22439}" type="slidenum">
              <a:rPr lang="en-US" altLang="en-US"/>
              <a:pPr>
                <a:defRPr/>
              </a:pPr>
              <a:t>‹#›</a:t>
            </a:fld>
            <a:endParaRPr lang="en-US" altLang="en-US"/>
          </a:p>
        </p:txBody>
      </p:sp>
    </p:spTree>
    <p:extLst>
      <p:ext uri="{BB962C8B-B14F-4D97-AF65-F5344CB8AC3E}">
        <p14:creationId xmlns:p14="http://schemas.microsoft.com/office/powerpoint/2010/main" val="1271705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9EFF0C35-3931-4E3C-B311-AA77A92C51D2}" type="slidenum">
              <a:rPr lang="en-US" altLang="en-US"/>
              <a:pPr>
                <a:defRPr/>
              </a:pPr>
              <a:t>‹#›</a:t>
            </a:fld>
            <a:endParaRPr lang="en-US" altLang="en-US"/>
          </a:p>
        </p:txBody>
      </p:sp>
    </p:spTree>
    <p:extLst>
      <p:ext uri="{BB962C8B-B14F-4D97-AF65-F5344CB8AC3E}">
        <p14:creationId xmlns:p14="http://schemas.microsoft.com/office/powerpoint/2010/main" val="4174515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04D45814-943D-4F7D-A100-04DBEAC1B555}" type="slidenum">
              <a:rPr lang="en-US" altLang="en-US"/>
              <a:pPr>
                <a:defRPr/>
              </a:pPr>
              <a:t>‹#›</a:t>
            </a:fld>
            <a:endParaRPr lang="en-US" altLang="en-US"/>
          </a:p>
        </p:txBody>
      </p:sp>
    </p:spTree>
    <p:extLst>
      <p:ext uri="{BB962C8B-B14F-4D97-AF65-F5344CB8AC3E}">
        <p14:creationId xmlns:p14="http://schemas.microsoft.com/office/powerpoint/2010/main" val="577429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516AAE35-31DB-4E44-A818-A51A17282B43}" type="slidenum">
              <a:rPr lang="en-US" altLang="en-US"/>
              <a:pPr>
                <a:defRPr/>
              </a:pPr>
              <a:t>‹#›</a:t>
            </a:fld>
            <a:endParaRPr lang="en-US" altLang="en-US"/>
          </a:p>
        </p:txBody>
      </p:sp>
    </p:spTree>
    <p:extLst>
      <p:ext uri="{BB962C8B-B14F-4D97-AF65-F5344CB8AC3E}">
        <p14:creationId xmlns:p14="http://schemas.microsoft.com/office/powerpoint/2010/main" val="3054844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E2D25FBC-2FAA-461D-B1BD-1873DC80EE14}" type="slidenum">
              <a:rPr lang="en-US" altLang="en-US"/>
              <a:pPr>
                <a:defRPr/>
              </a:pPr>
              <a:t>‹#›</a:t>
            </a:fld>
            <a:endParaRPr lang="en-US" altLang="en-US"/>
          </a:p>
        </p:txBody>
      </p:sp>
    </p:spTree>
    <p:extLst>
      <p:ext uri="{BB962C8B-B14F-4D97-AF65-F5344CB8AC3E}">
        <p14:creationId xmlns:p14="http://schemas.microsoft.com/office/powerpoint/2010/main" val="761900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B00A34F6-B8B7-4946-B677-C20E0F130244}" type="slidenum">
              <a:rPr lang="en-US" altLang="en-US"/>
              <a:pPr>
                <a:defRPr/>
              </a:pPr>
              <a:t>‹#›</a:t>
            </a:fld>
            <a:endParaRPr lang="en-US" altLang="en-US"/>
          </a:p>
        </p:txBody>
      </p:sp>
    </p:spTree>
    <p:extLst>
      <p:ext uri="{BB962C8B-B14F-4D97-AF65-F5344CB8AC3E}">
        <p14:creationId xmlns:p14="http://schemas.microsoft.com/office/powerpoint/2010/main" val="3316443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0782CB6-E8EC-4043-9DC8-21ECD2919C29}" type="slidenum">
              <a:rPr lang="en-US" altLang="en-US"/>
              <a:pPr>
                <a:defRPr/>
              </a:pPr>
              <a:t>‹#›</a:t>
            </a:fld>
            <a:endParaRPr lang="en-US" altLang="en-US"/>
          </a:p>
        </p:txBody>
      </p:sp>
    </p:spTree>
    <p:extLst>
      <p:ext uri="{BB962C8B-B14F-4D97-AF65-F5344CB8AC3E}">
        <p14:creationId xmlns:p14="http://schemas.microsoft.com/office/powerpoint/2010/main" val="165650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189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ECE0E737-AA00-4E00-B20E-D656CD66229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9.jpeg"/><Relationship Id="rId4" Type="http://schemas.openxmlformats.org/officeDocument/2006/relationships/slide" Target="slide4.xml"/></Relationships>
</file>

<file path=ppt/slides/_rels/slide10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00.xml"/><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14.png"/></Relationships>
</file>

<file path=ppt/slides/_rels/slide10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1.xml"/><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14.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mailto:sdayres@aol.com" TargetMode="External"/><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http://www.arilsociety.org/" TargetMode="External"/><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0.jpeg"/><Relationship Id="rId4" Type="http://schemas.openxmlformats.org/officeDocument/2006/relationships/slide" Target="slide4.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hyperlink" Target="http://www.irises.org/About_Irises/Iris_Registrations.html" TargetMode="External"/><Relationship Id="rId5" Type="http://schemas.openxmlformats.org/officeDocument/2006/relationships/slide" Target="slide4.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slide" Target="slide4.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30.jpeg"/><Relationship Id="rId4" Type="http://schemas.openxmlformats.org/officeDocument/2006/relationships/slide" Target="slide4.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31.jpeg"/><Relationship Id="rId4" Type="http://schemas.openxmlformats.org/officeDocument/2006/relationships/slide" Target="slide4.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slide" Target="slide4.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39.jpeg"/><Relationship Id="rId4" Type="http://schemas.openxmlformats.org/officeDocument/2006/relationships/slide" Target="slide4.xml"/></Relationships>
</file>

<file path=ppt/slides/_rels/slide3.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image" Target="../media/image11.emf"/><Relationship Id="rId3" Type="http://schemas.openxmlformats.org/officeDocument/2006/relationships/image" Target="../media/image1.emf"/><Relationship Id="rId7" Type="http://schemas.openxmlformats.org/officeDocument/2006/relationships/image" Target="../media/image5.emf"/><Relationship Id="rId12"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emf"/><Relationship Id="rId11" Type="http://schemas.openxmlformats.org/officeDocument/2006/relationships/image" Target="../media/image9.emf"/><Relationship Id="rId5" Type="http://schemas.openxmlformats.org/officeDocument/2006/relationships/image" Target="../media/image3.wmf"/><Relationship Id="rId10" Type="http://schemas.openxmlformats.org/officeDocument/2006/relationships/image" Target="../media/image8.emf"/><Relationship Id="rId4" Type="http://schemas.openxmlformats.org/officeDocument/2006/relationships/image" Target="../media/image2.emf"/><Relationship Id="rId9" Type="http://schemas.openxmlformats.org/officeDocument/2006/relationships/image" Target="../media/image7.emf"/><Relationship Id="rId14" Type="http://schemas.openxmlformats.org/officeDocument/2006/relationships/image" Target="../media/image12.emf"/></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46.jpeg"/><Relationship Id="rId5" Type="http://schemas.openxmlformats.org/officeDocument/2006/relationships/slide" Target="slide4.xml"/><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slide" Target="slide4.xml"/><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14.png"/></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26" Type="http://schemas.openxmlformats.org/officeDocument/2006/relationships/slide" Target="slide66.xml"/><Relationship Id="rId21" Type="http://schemas.openxmlformats.org/officeDocument/2006/relationships/slide" Target="slide100.xml"/><Relationship Id="rId42" Type="http://schemas.openxmlformats.org/officeDocument/2006/relationships/slide" Target="slide44.xml"/><Relationship Id="rId47" Type="http://schemas.openxmlformats.org/officeDocument/2006/relationships/slide" Target="slide49.xml"/><Relationship Id="rId63" Type="http://schemas.openxmlformats.org/officeDocument/2006/relationships/slide" Target="slide7.xml"/><Relationship Id="rId68" Type="http://schemas.openxmlformats.org/officeDocument/2006/relationships/slide" Target="slide12.xml"/><Relationship Id="rId84" Type="http://schemas.openxmlformats.org/officeDocument/2006/relationships/slide" Target="slide28.xml"/><Relationship Id="rId89" Type="http://schemas.openxmlformats.org/officeDocument/2006/relationships/slide" Target="slide33.xml"/><Relationship Id="rId16" Type="http://schemas.openxmlformats.org/officeDocument/2006/relationships/slide" Target="slide95.xml"/><Relationship Id="rId11" Type="http://schemas.openxmlformats.org/officeDocument/2006/relationships/slide" Target="slide90.xml"/><Relationship Id="rId32" Type="http://schemas.openxmlformats.org/officeDocument/2006/relationships/slide" Target="slide72.xml"/><Relationship Id="rId37" Type="http://schemas.openxmlformats.org/officeDocument/2006/relationships/slide" Target="slide77.xml"/><Relationship Id="rId53" Type="http://schemas.openxmlformats.org/officeDocument/2006/relationships/slide" Target="slide55.xml"/><Relationship Id="rId58" Type="http://schemas.openxmlformats.org/officeDocument/2006/relationships/slide" Target="slide60.xml"/><Relationship Id="rId74" Type="http://schemas.openxmlformats.org/officeDocument/2006/relationships/slide" Target="slide18.xml"/><Relationship Id="rId79" Type="http://schemas.openxmlformats.org/officeDocument/2006/relationships/slide" Target="slide23.xml"/><Relationship Id="rId5" Type="http://schemas.openxmlformats.org/officeDocument/2006/relationships/slide" Target="slide84.xml"/><Relationship Id="rId90" Type="http://schemas.openxmlformats.org/officeDocument/2006/relationships/slide" Target="slide34.xml"/><Relationship Id="rId95" Type="http://schemas.openxmlformats.org/officeDocument/2006/relationships/slide" Target="slide39.xml"/><Relationship Id="rId22" Type="http://schemas.openxmlformats.org/officeDocument/2006/relationships/slide" Target="slide101.xml"/><Relationship Id="rId27" Type="http://schemas.openxmlformats.org/officeDocument/2006/relationships/slide" Target="slide67.xml"/><Relationship Id="rId43" Type="http://schemas.openxmlformats.org/officeDocument/2006/relationships/slide" Target="slide45.xml"/><Relationship Id="rId48" Type="http://schemas.openxmlformats.org/officeDocument/2006/relationships/slide" Target="slide50.xml"/><Relationship Id="rId64" Type="http://schemas.openxmlformats.org/officeDocument/2006/relationships/slide" Target="slide8.xml"/><Relationship Id="rId69" Type="http://schemas.openxmlformats.org/officeDocument/2006/relationships/slide" Target="slide13.xml"/><Relationship Id="rId80" Type="http://schemas.openxmlformats.org/officeDocument/2006/relationships/slide" Target="slide24.xml"/><Relationship Id="rId85" Type="http://schemas.openxmlformats.org/officeDocument/2006/relationships/slide" Target="slide29.xml"/><Relationship Id="rId3" Type="http://schemas.openxmlformats.org/officeDocument/2006/relationships/slide" Target="slide82.xml"/><Relationship Id="rId12" Type="http://schemas.openxmlformats.org/officeDocument/2006/relationships/slide" Target="slide91.xml"/><Relationship Id="rId17" Type="http://schemas.openxmlformats.org/officeDocument/2006/relationships/slide" Target="slide96.xml"/><Relationship Id="rId25" Type="http://schemas.openxmlformats.org/officeDocument/2006/relationships/slide" Target="slide65.xml"/><Relationship Id="rId33" Type="http://schemas.openxmlformats.org/officeDocument/2006/relationships/slide" Target="slide73.xml"/><Relationship Id="rId38" Type="http://schemas.openxmlformats.org/officeDocument/2006/relationships/slide" Target="slide78.xml"/><Relationship Id="rId46" Type="http://schemas.openxmlformats.org/officeDocument/2006/relationships/slide" Target="slide48.xml"/><Relationship Id="rId59" Type="http://schemas.openxmlformats.org/officeDocument/2006/relationships/slide" Target="slide61.xml"/><Relationship Id="rId67" Type="http://schemas.openxmlformats.org/officeDocument/2006/relationships/slide" Target="slide11.xml"/><Relationship Id="rId20" Type="http://schemas.openxmlformats.org/officeDocument/2006/relationships/slide" Target="slide99.xml"/><Relationship Id="rId41" Type="http://schemas.openxmlformats.org/officeDocument/2006/relationships/slide" Target="slide81.xml"/><Relationship Id="rId54" Type="http://schemas.openxmlformats.org/officeDocument/2006/relationships/slide" Target="slide56.xml"/><Relationship Id="rId62" Type="http://schemas.openxmlformats.org/officeDocument/2006/relationships/slide" Target="slide6.xml"/><Relationship Id="rId70" Type="http://schemas.openxmlformats.org/officeDocument/2006/relationships/slide" Target="slide14.xml"/><Relationship Id="rId75" Type="http://schemas.openxmlformats.org/officeDocument/2006/relationships/slide" Target="slide19.xml"/><Relationship Id="rId83" Type="http://schemas.openxmlformats.org/officeDocument/2006/relationships/slide" Target="slide27.xml"/><Relationship Id="rId88" Type="http://schemas.openxmlformats.org/officeDocument/2006/relationships/slide" Target="slide32.xml"/><Relationship Id="rId91" Type="http://schemas.openxmlformats.org/officeDocument/2006/relationships/slide" Target="slide35.xml"/><Relationship Id="rId96" Type="http://schemas.openxmlformats.org/officeDocument/2006/relationships/slide" Target="slide40.xml"/><Relationship Id="rId1" Type="http://schemas.openxmlformats.org/officeDocument/2006/relationships/slideLayout" Target="../slideLayouts/slideLayout6.xml"/><Relationship Id="rId6" Type="http://schemas.openxmlformats.org/officeDocument/2006/relationships/slide" Target="slide86.xml"/><Relationship Id="rId15" Type="http://schemas.openxmlformats.org/officeDocument/2006/relationships/slide" Target="slide94.xml"/><Relationship Id="rId23" Type="http://schemas.openxmlformats.org/officeDocument/2006/relationships/slide" Target="slide63.xml"/><Relationship Id="rId28" Type="http://schemas.openxmlformats.org/officeDocument/2006/relationships/slide" Target="slide68.xml"/><Relationship Id="rId36" Type="http://schemas.openxmlformats.org/officeDocument/2006/relationships/slide" Target="slide76.xml"/><Relationship Id="rId49" Type="http://schemas.openxmlformats.org/officeDocument/2006/relationships/slide" Target="slide51.xml"/><Relationship Id="rId57" Type="http://schemas.openxmlformats.org/officeDocument/2006/relationships/slide" Target="slide59.xml"/><Relationship Id="rId10" Type="http://schemas.openxmlformats.org/officeDocument/2006/relationships/slide" Target="slide89.xml"/><Relationship Id="rId31" Type="http://schemas.openxmlformats.org/officeDocument/2006/relationships/slide" Target="slide71.xml"/><Relationship Id="rId44" Type="http://schemas.openxmlformats.org/officeDocument/2006/relationships/slide" Target="slide46.xml"/><Relationship Id="rId52" Type="http://schemas.openxmlformats.org/officeDocument/2006/relationships/slide" Target="slide54.xml"/><Relationship Id="rId60" Type="http://schemas.openxmlformats.org/officeDocument/2006/relationships/slide" Target="slide62.xml"/><Relationship Id="rId65" Type="http://schemas.openxmlformats.org/officeDocument/2006/relationships/slide" Target="slide9.xml"/><Relationship Id="rId73" Type="http://schemas.openxmlformats.org/officeDocument/2006/relationships/slide" Target="slide17.xml"/><Relationship Id="rId78" Type="http://schemas.openxmlformats.org/officeDocument/2006/relationships/slide" Target="slide22.xml"/><Relationship Id="rId81" Type="http://schemas.openxmlformats.org/officeDocument/2006/relationships/slide" Target="slide25.xml"/><Relationship Id="rId86" Type="http://schemas.openxmlformats.org/officeDocument/2006/relationships/slide" Target="slide30.xml"/><Relationship Id="rId94" Type="http://schemas.openxmlformats.org/officeDocument/2006/relationships/slide" Target="slide38.xml"/><Relationship Id="rId99" Type="http://schemas.openxmlformats.org/officeDocument/2006/relationships/slide" Target="slide43.xml"/><Relationship Id="rId4" Type="http://schemas.openxmlformats.org/officeDocument/2006/relationships/slide" Target="slide83.xml"/><Relationship Id="rId9" Type="http://schemas.openxmlformats.org/officeDocument/2006/relationships/slide" Target="slide88.xml"/><Relationship Id="rId13" Type="http://schemas.openxmlformats.org/officeDocument/2006/relationships/slide" Target="slide92.xml"/><Relationship Id="rId18" Type="http://schemas.openxmlformats.org/officeDocument/2006/relationships/slide" Target="slide97.xml"/><Relationship Id="rId39" Type="http://schemas.openxmlformats.org/officeDocument/2006/relationships/slide" Target="slide79.xml"/><Relationship Id="rId34" Type="http://schemas.openxmlformats.org/officeDocument/2006/relationships/slide" Target="slide74.xml"/><Relationship Id="rId50" Type="http://schemas.openxmlformats.org/officeDocument/2006/relationships/slide" Target="slide52.xml"/><Relationship Id="rId55" Type="http://schemas.openxmlformats.org/officeDocument/2006/relationships/slide" Target="slide57.xml"/><Relationship Id="rId76" Type="http://schemas.openxmlformats.org/officeDocument/2006/relationships/slide" Target="slide20.xml"/><Relationship Id="rId97" Type="http://schemas.openxmlformats.org/officeDocument/2006/relationships/slide" Target="slide41.xml"/><Relationship Id="rId7" Type="http://schemas.openxmlformats.org/officeDocument/2006/relationships/slide" Target="slide85.xml"/><Relationship Id="rId71" Type="http://schemas.openxmlformats.org/officeDocument/2006/relationships/slide" Target="slide15.xml"/><Relationship Id="rId92" Type="http://schemas.openxmlformats.org/officeDocument/2006/relationships/slide" Target="slide36.xml"/><Relationship Id="rId2" Type="http://schemas.openxmlformats.org/officeDocument/2006/relationships/notesSlide" Target="../notesSlides/notesSlide4.xml"/><Relationship Id="rId29" Type="http://schemas.openxmlformats.org/officeDocument/2006/relationships/slide" Target="slide69.xml"/><Relationship Id="rId24" Type="http://schemas.openxmlformats.org/officeDocument/2006/relationships/slide" Target="slide64.xml"/><Relationship Id="rId40" Type="http://schemas.openxmlformats.org/officeDocument/2006/relationships/slide" Target="slide80.xml"/><Relationship Id="rId45" Type="http://schemas.openxmlformats.org/officeDocument/2006/relationships/slide" Target="slide47.xml"/><Relationship Id="rId66" Type="http://schemas.openxmlformats.org/officeDocument/2006/relationships/slide" Target="slide10.xml"/><Relationship Id="rId87" Type="http://schemas.openxmlformats.org/officeDocument/2006/relationships/slide" Target="slide31.xml"/><Relationship Id="rId61" Type="http://schemas.openxmlformats.org/officeDocument/2006/relationships/slide" Target="slide5.xml"/><Relationship Id="rId82" Type="http://schemas.openxmlformats.org/officeDocument/2006/relationships/slide" Target="slide26.xml"/><Relationship Id="rId19" Type="http://schemas.openxmlformats.org/officeDocument/2006/relationships/slide" Target="slide98.xml"/><Relationship Id="rId14" Type="http://schemas.openxmlformats.org/officeDocument/2006/relationships/slide" Target="slide93.xml"/><Relationship Id="rId30" Type="http://schemas.openxmlformats.org/officeDocument/2006/relationships/slide" Target="slide70.xml"/><Relationship Id="rId35" Type="http://schemas.openxmlformats.org/officeDocument/2006/relationships/slide" Target="slide75.xml"/><Relationship Id="rId56" Type="http://schemas.openxmlformats.org/officeDocument/2006/relationships/slide" Target="slide58.xml"/><Relationship Id="rId77" Type="http://schemas.openxmlformats.org/officeDocument/2006/relationships/slide" Target="slide21.xml"/><Relationship Id="rId8" Type="http://schemas.openxmlformats.org/officeDocument/2006/relationships/slide" Target="slide87.xml"/><Relationship Id="rId51" Type="http://schemas.openxmlformats.org/officeDocument/2006/relationships/slide" Target="slide53.xml"/><Relationship Id="rId72" Type="http://schemas.openxmlformats.org/officeDocument/2006/relationships/slide" Target="slide16.xml"/><Relationship Id="rId93" Type="http://schemas.openxmlformats.org/officeDocument/2006/relationships/slide" Target="slide37.xml"/><Relationship Id="rId98" Type="http://schemas.openxmlformats.org/officeDocument/2006/relationships/slide" Target="slide42.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14.png"/></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14.png"/></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14.png"/></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14.png"/></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14.png"/></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5.xml"/><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14.png"/></Relationships>
</file>

<file path=ppt/slides/_rels/slide4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6.xml"/><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14.png"/></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7.xml"/><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14.png"/></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14.png"/></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9.xml"/><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slide" Target="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0.xml"/><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14.png"/></Relationships>
</file>

<file path=ppt/slides/_rels/slide5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1.xml"/><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14.png"/></Relationships>
</file>

<file path=ppt/slides/_rels/slide5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openxmlformats.org/officeDocument/2006/relationships/image" Target="../media/image64.jpeg"/><Relationship Id="rId5" Type="http://schemas.openxmlformats.org/officeDocument/2006/relationships/slide" Target="slide4.xml"/><Relationship Id="rId4" Type="http://schemas.openxmlformats.org/officeDocument/2006/relationships/image" Target="../media/image14.png"/></Relationships>
</file>

<file path=ppt/slides/_rels/slide5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3.xml"/><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14.png"/></Relationships>
</file>

<file path=ppt/slides/_rels/slide5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4.xml"/><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slide" Target="slide4.xml"/><Relationship Id="rId4" Type="http://schemas.openxmlformats.org/officeDocument/2006/relationships/image" Target="../media/image14.png"/></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5.xml"/><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14.png"/></Relationships>
</file>

<file path=ppt/slides/_rels/slide5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6.xml"/><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14.png"/></Relationships>
</file>

<file path=ppt/slides/_rels/slide5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7.xml"/><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slide" Target="slide4.xml"/><Relationship Id="rId4" Type="http://schemas.openxmlformats.org/officeDocument/2006/relationships/image" Target="../media/image14.png"/></Relationships>
</file>

<file path=ppt/slides/_rels/slide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8.xml"/><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14.png"/></Relationships>
</file>

<file path=ppt/slides/_rels/slide5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9.xml"/><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slide" Target="slide4.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slide" Target="slide4.xml"/></Relationships>
</file>

<file path=ppt/slides/_rels/slide6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0.xml"/><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14.png"/></Relationships>
</file>

<file path=ppt/slides/_rels/slide6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1.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slide" Target="slide4.xml"/></Relationships>
</file>

<file path=ppt/slides/_rels/slide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2.xml"/><Relationship Id="rId1" Type="http://schemas.openxmlformats.org/officeDocument/2006/relationships/slideLayout" Target="../slideLayouts/slideLayout6.xml"/><Relationship Id="rId5" Type="http://schemas.openxmlformats.org/officeDocument/2006/relationships/image" Target="../media/image74.jpeg"/><Relationship Id="rId4" Type="http://schemas.openxmlformats.org/officeDocument/2006/relationships/slide" Target="slide4.xml"/></Relationships>
</file>

<file path=ppt/slides/_rels/slide6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3.xml"/><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14.png"/></Relationships>
</file>

<file path=ppt/slides/_rels/slide6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4.xml"/><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slide" Target="slide4.xml"/><Relationship Id="rId4" Type="http://schemas.openxmlformats.org/officeDocument/2006/relationships/image" Target="../media/image14.png"/></Relationships>
</file>

<file path=ppt/slides/_rels/slide65.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46.jpeg"/><Relationship Id="rId2" Type="http://schemas.openxmlformats.org/officeDocument/2006/relationships/notesSlide" Target="../notesSlides/notesSlide65.xml"/><Relationship Id="rId1" Type="http://schemas.openxmlformats.org/officeDocument/2006/relationships/slideLayout" Target="../slideLayouts/slideLayout6.xml"/><Relationship Id="rId6" Type="http://schemas.openxmlformats.org/officeDocument/2006/relationships/hyperlink" Target="http://wiki.irises.org/bin/view/Ab/AbOmarsGold" TargetMode="External"/><Relationship Id="rId5" Type="http://schemas.openxmlformats.org/officeDocument/2006/relationships/slide" Target="slide4.xml"/><Relationship Id="rId4" Type="http://schemas.openxmlformats.org/officeDocument/2006/relationships/image" Target="../media/image14.png"/></Relationships>
</file>

<file path=ppt/slides/_rels/slide6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6.xml"/><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slide" Target="slide4.xml"/><Relationship Id="rId4" Type="http://schemas.openxmlformats.org/officeDocument/2006/relationships/image" Target="../media/image14.png"/></Relationships>
</file>

<file path=ppt/slides/_rels/slide6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7.xml"/><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14.png"/></Relationships>
</file>

<file path=ppt/slides/_rels/slide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8.xml"/><Relationship Id="rId1" Type="http://schemas.openxmlformats.org/officeDocument/2006/relationships/slideLayout" Target="../slideLayouts/slideLayout6.xml"/><Relationship Id="rId6" Type="http://schemas.openxmlformats.org/officeDocument/2006/relationships/image" Target="../media/image80.jpeg"/><Relationship Id="rId5" Type="http://schemas.openxmlformats.org/officeDocument/2006/relationships/image" Target="../media/image46.jpeg"/><Relationship Id="rId4" Type="http://schemas.openxmlformats.org/officeDocument/2006/relationships/slide" Target="slide4.xml"/></Relationships>
</file>

<file path=ppt/slides/_rels/slide6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9.xml"/><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0.xml"/><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14.png"/></Relationships>
</file>

<file path=ppt/slides/_rels/slide7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1.xml"/><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image" Target="../media/image83.jpeg"/><Relationship Id="rId4" Type="http://schemas.openxmlformats.org/officeDocument/2006/relationships/slide" Target="slide4.xml"/></Relationships>
</file>

<file path=ppt/slides/_rels/slide7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2.xml"/><Relationship Id="rId1" Type="http://schemas.openxmlformats.org/officeDocument/2006/relationships/slideLayout" Target="../slideLayouts/slideLayout6.xml"/><Relationship Id="rId6" Type="http://schemas.openxmlformats.org/officeDocument/2006/relationships/image" Target="../media/image46.jpeg"/><Relationship Id="rId5" Type="http://schemas.openxmlformats.org/officeDocument/2006/relationships/slide" Target="slide4.xml"/><Relationship Id="rId4" Type="http://schemas.openxmlformats.org/officeDocument/2006/relationships/image" Target="../media/image14.png"/></Relationships>
</file>

<file path=ppt/slides/_rels/slide7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3.xml"/><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14.png"/></Relationships>
</file>

<file path=ppt/slides/_rels/slide7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4.xml"/><Relationship Id="rId1" Type="http://schemas.openxmlformats.org/officeDocument/2006/relationships/slideLayout" Target="../slideLayouts/slideLayout6.xml"/><Relationship Id="rId5" Type="http://schemas.openxmlformats.org/officeDocument/2006/relationships/image" Target="../media/image86.jpeg"/><Relationship Id="rId4" Type="http://schemas.openxmlformats.org/officeDocument/2006/relationships/slide" Target="slide4.xml"/></Relationships>
</file>

<file path=ppt/slides/_rels/slide7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5.xml"/><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slide" Target="slide4.xml"/><Relationship Id="rId4" Type="http://schemas.openxmlformats.org/officeDocument/2006/relationships/image" Target="../media/image14.png"/></Relationships>
</file>

<file path=ppt/slides/_rels/slide7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6.xml"/><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slide" Target="slide4.xml"/><Relationship Id="rId4" Type="http://schemas.openxmlformats.org/officeDocument/2006/relationships/image" Target="../media/image14.png"/></Relationships>
</file>

<file path=ppt/slides/_rels/slide7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7.xml"/><Relationship Id="rId1" Type="http://schemas.openxmlformats.org/officeDocument/2006/relationships/slideLayout" Target="../slideLayouts/slideLayout6.xml"/><Relationship Id="rId5" Type="http://schemas.openxmlformats.org/officeDocument/2006/relationships/image" Target="../media/image89.jpeg"/><Relationship Id="rId4" Type="http://schemas.openxmlformats.org/officeDocument/2006/relationships/slide" Target="slide4.xml"/></Relationships>
</file>

<file path=ppt/slides/_rels/slide7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8.xml"/><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14.png"/></Relationships>
</file>

<file path=ppt/slides/_rels/slide7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9.xml"/><Relationship Id="rId1" Type="http://schemas.openxmlformats.org/officeDocument/2006/relationships/slideLayout" Target="../slideLayouts/slideLayout6.xml"/><Relationship Id="rId6" Type="http://schemas.openxmlformats.org/officeDocument/2006/relationships/image" Target="../media/image46.jpeg"/><Relationship Id="rId5" Type="http://schemas.openxmlformats.org/officeDocument/2006/relationships/slide" Target="slide4.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0.xml"/><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14.png"/></Relationships>
</file>

<file path=ppt/slides/_rels/slide8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1.xml"/><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14.png"/></Relationships>
</file>

<file path=ppt/slides/_rels/slide8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2.xml"/><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14.png"/></Relationships>
</file>

<file path=ppt/slides/_rels/slide8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3.xml"/><Relationship Id="rId1" Type="http://schemas.openxmlformats.org/officeDocument/2006/relationships/slideLayout" Target="../slideLayouts/slideLayout6.xml"/><Relationship Id="rId6" Type="http://schemas.openxmlformats.org/officeDocument/2006/relationships/image" Target="../media/image46.jpeg"/><Relationship Id="rId5" Type="http://schemas.openxmlformats.org/officeDocument/2006/relationships/slide" Target="slide4.xml"/><Relationship Id="rId4" Type="http://schemas.openxmlformats.org/officeDocument/2006/relationships/image" Target="../media/image14.png"/></Relationships>
</file>

<file path=ppt/slides/_rels/slide8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4.xml"/><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slide" Target="slide4.xml"/><Relationship Id="rId4" Type="http://schemas.openxmlformats.org/officeDocument/2006/relationships/image" Target="../media/image14.png"/></Relationships>
</file>

<file path=ppt/slides/_rels/slide8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7.jpeg"/><Relationship Id="rId2" Type="http://schemas.openxmlformats.org/officeDocument/2006/relationships/notesSlide" Target="../notesSlides/notesSlide85.xml"/><Relationship Id="rId1" Type="http://schemas.openxmlformats.org/officeDocument/2006/relationships/slideLayout" Target="../slideLayouts/slideLayout6.xml"/><Relationship Id="rId6" Type="http://schemas.openxmlformats.org/officeDocument/2006/relationships/hyperlink" Target="http://wiki.irises.org/bin/view/Main/InfoMedalWhite" TargetMode="External"/><Relationship Id="rId5" Type="http://schemas.openxmlformats.org/officeDocument/2006/relationships/image" Target="../media/image97.jpeg"/><Relationship Id="rId4" Type="http://schemas.openxmlformats.org/officeDocument/2006/relationships/slide" Target="slide4.xml"/></Relationships>
</file>

<file path=ppt/slides/_rels/slide8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6.xml"/><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14.png"/></Relationships>
</file>

<file path=ppt/slides/_rels/slide8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7.xml"/><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14.png"/></Relationships>
</file>

<file path=ppt/slides/_rels/slide8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8.xml"/><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14.png"/></Relationships>
</file>

<file path=ppt/slides/_rels/slide8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9.xml"/><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8.jpeg"/><Relationship Id="rId4" Type="http://schemas.openxmlformats.org/officeDocument/2006/relationships/slide" Target="slide4.xml"/></Relationships>
</file>

<file path=ppt/slides/_rels/slide9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0.xml"/><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14.png"/></Relationships>
</file>

<file path=ppt/slides/_rels/slide9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1.xml"/><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14.png"/></Relationships>
</file>

<file path=ppt/slides/_rels/slide9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2.xml"/><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14.png"/></Relationships>
</file>

<file path=ppt/slides/_rels/slide9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3.xml"/><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14.png"/></Relationships>
</file>

<file path=ppt/slides/_rels/slide9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4.xml"/><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14.png"/></Relationships>
</file>

<file path=ppt/slides/_rels/slide9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5.xml"/><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14.png"/></Relationships>
</file>

<file path=ppt/slides/_rels/slide9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6.xml"/><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14.png"/></Relationships>
</file>

<file path=ppt/slides/_rels/slide9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7.xml"/><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14.png"/></Relationships>
</file>

<file path=ppt/slides/_rels/slide9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8.xml"/><Relationship Id="rId1" Type="http://schemas.openxmlformats.org/officeDocument/2006/relationships/slideLayout" Target="../slideLayouts/slideLayout6.xml"/><Relationship Id="rId6" Type="http://schemas.openxmlformats.org/officeDocument/2006/relationships/hyperlink" Target="http://wiki.irises.org/bin/view/Main/InfoMedalWhite" TargetMode="External"/><Relationship Id="rId5" Type="http://schemas.openxmlformats.org/officeDocument/2006/relationships/slide" Target="slide4.xml"/><Relationship Id="rId4" Type="http://schemas.openxmlformats.org/officeDocument/2006/relationships/image" Target="../media/image14.png"/></Relationships>
</file>

<file path=ppt/slides/_rels/slide9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9.xml"/><Relationship Id="rId1" Type="http://schemas.openxmlformats.org/officeDocument/2006/relationships/slideLayout" Target="../slideLayouts/slideLayout6.xml"/><Relationship Id="rId5" Type="http://schemas.openxmlformats.org/officeDocument/2006/relationships/image" Target="../media/image111.jpeg"/><Relationship Id="rId4" Type="http://schemas.openxmlformats.org/officeDocument/2006/relationships/slide" Target="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subTitle" idx="1"/>
          </p:nvPr>
        </p:nvSpPr>
        <p:spPr>
          <a:xfrm>
            <a:off x="990600" y="2590800"/>
            <a:ext cx="7696200" cy="2133600"/>
          </a:xfrm>
        </p:spPr>
        <p:txBody>
          <a:bodyPr/>
          <a:lstStyle/>
          <a:p>
            <a:pPr eaLnBrk="1" hangingPunct="1">
              <a:lnSpc>
                <a:spcPct val="90000"/>
              </a:lnSpc>
            </a:pPr>
            <a:r>
              <a:rPr lang="en-US" altLang="en-US" sz="3200" dirty="0"/>
              <a:t>Aril Trek</a:t>
            </a:r>
          </a:p>
          <a:p>
            <a:pPr eaLnBrk="1" hangingPunct="1">
              <a:lnSpc>
                <a:spcPct val="90000"/>
              </a:lnSpc>
            </a:pPr>
            <a:r>
              <a:rPr lang="en-US" altLang="en-US" sz="2800" dirty="0"/>
              <a:t>April 7, 2018</a:t>
            </a:r>
            <a:endParaRPr lang="en-US" altLang="en-US" sz="3200" dirty="0"/>
          </a:p>
          <a:p>
            <a:pPr eaLnBrk="1" hangingPunct="1">
              <a:lnSpc>
                <a:spcPct val="90000"/>
              </a:lnSpc>
            </a:pPr>
            <a:r>
              <a:rPr lang="en-US" altLang="en-US" sz="3200" dirty="0"/>
              <a:t>Mesilla Valley Iris Society </a:t>
            </a:r>
          </a:p>
          <a:p>
            <a:pPr eaLnBrk="1" hangingPunct="1">
              <a:lnSpc>
                <a:spcPct val="90000"/>
              </a:lnSpc>
            </a:pPr>
            <a:r>
              <a:rPr lang="en-US" altLang="en-US" sz="3200" dirty="0"/>
              <a:t>Arilbred Board Game</a:t>
            </a:r>
          </a:p>
        </p:txBody>
      </p:sp>
    </p:spTree>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p:cNvSpPr>
            <a:spLocks noGrp="1" noChangeArrowheads="1"/>
          </p:cNvSpPr>
          <p:nvPr>
            <p:ph type="title"/>
          </p:nvPr>
        </p:nvSpPr>
        <p:spPr>
          <a:xfrm>
            <a:off x="5605463" y="266700"/>
            <a:ext cx="2819400" cy="2209800"/>
          </a:xfrm>
        </p:spPr>
        <p:txBody>
          <a:bodyPr/>
          <a:lstStyle/>
          <a:p>
            <a:pPr eaLnBrk="1" hangingPunct="1"/>
            <a:r>
              <a:rPr lang="en-US" altLang="en-US"/>
              <a:t>Betty McPherson OGB</a:t>
            </a:r>
          </a:p>
        </p:txBody>
      </p:sp>
      <p:pic>
        <p:nvPicPr>
          <p:cNvPr id="21507" name="Picture 4" descr="aril_logo2">
            <a:hlinkClick r:id="" action="ppaction://macro?name=PullFlower"/>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sh_ArilList" descr="Pink tissue paper">
            <a:hlinkClick r:id="rId4"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21509" name="sh_ArilList" descr="aril_logo2">
            <a:hlinkClick r:id="" action="ppaction://macro?name=CheckIfGameStarted"/>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2"/>
          <p:cNvSpPr>
            <a:spLocks noChangeArrowheads="1"/>
          </p:cNvSpPr>
          <p:nvPr/>
        </p:nvSpPr>
        <p:spPr bwMode="auto">
          <a:xfrm>
            <a:off x="5605463" y="2667000"/>
            <a:ext cx="350202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pPr algn="l" eaLnBrk="1" hangingPunct="1">
              <a:defRPr/>
            </a:pPr>
            <a:r>
              <a:rPr lang="en-US" altLang="en-US" sz="2000" dirty="0">
                <a:solidFill>
                  <a:schemeClr val="tx1"/>
                </a:solidFill>
              </a:rPr>
              <a:t>No sign (either a “+” or “-”) means that the iris is ½ aril heritage.</a:t>
            </a:r>
          </a:p>
          <a:p>
            <a:pPr marL="342900" indent="-342900" algn="l" eaLnBrk="1" hangingPunct="1">
              <a:buFont typeface="Arial" panose="020B0604020202020204" pitchFamily="34" charset="0"/>
              <a:buChar char="•"/>
              <a:defRPr/>
            </a:pPr>
            <a:r>
              <a:rPr lang="en-US" altLang="en-US" sz="2000" dirty="0">
                <a:solidFill>
                  <a:schemeClr val="tx1"/>
                </a:solidFill>
              </a:rPr>
              <a:t>Requires 3 recognizable aril characteristics</a:t>
            </a:r>
          </a:p>
          <a:p>
            <a:pPr marL="342900" indent="-342900" algn="l" eaLnBrk="1" hangingPunct="1">
              <a:buFont typeface="Arial" panose="020B0604020202020204" pitchFamily="34" charset="0"/>
              <a:buChar char="•"/>
              <a:defRPr/>
            </a:pPr>
            <a:r>
              <a:rPr lang="en-US" altLang="en-US" sz="2000" dirty="0">
                <a:solidFill>
                  <a:schemeClr val="tx1"/>
                </a:solidFill>
              </a:rPr>
              <a:t>May produce more than one stem per rhizome</a:t>
            </a:r>
          </a:p>
          <a:p>
            <a:pPr marL="342900" indent="-342900" algn="l" eaLnBrk="1" hangingPunct="1">
              <a:buFont typeface="Arial" panose="020B0604020202020204" pitchFamily="34" charset="0"/>
              <a:buChar char="•"/>
              <a:defRPr/>
            </a:pPr>
            <a:r>
              <a:rPr lang="en-US" altLang="en-US" sz="2000" dirty="0">
                <a:solidFill>
                  <a:schemeClr val="tx1"/>
                </a:solidFill>
              </a:rPr>
              <a:t>If it has TB parentage, height maybe over 30”, contain one branch, a spur and 3-5 buds.</a:t>
            </a:r>
          </a:p>
        </p:txBody>
      </p:sp>
      <p:pic>
        <p:nvPicPr>
          <p:cNvPr id="21512" name="Picture 3" descr="Betty McPherson Rice 2001 LB s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66700"/>
            <a:ext cx="5029200" cy="5677681"/>
          </a:xfrm>
          <a:prstGeom prst="rect">
            <a:avLst/>
          </a:prstGeom>
          <a:noFill/>
          <a:ln w="38100">
            <a:noFill/>
            <a:miter lim="800000"/>
            <a:headEnd/>
            <a:tailEnd/>
          </a:ln>
          <a:effectLst>
            <a:outerShdw blurRad="50800" dist="38100" dir="2700000" algn="tl" rotWithShape="0">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accent2"/>
                </a:solidFill>
                <a:miter lim="800000"/>
                <a:headEnd/>
                <a:tailEnd/>
              </a14:hiddenLine>
            </a:ext>
          </a:extLst>
        </p:spPr>
      </p:pic>
      <p:sp>
        <p:nvSpPr>
          <p:cNvPr id="21513" name="TextBox 9"/>
          <p:cNvSpPr txBox="1">
            <a:spLocks noChangeArrowheads="1"/>
          </p:cNvSpPr>
          <p:nvPr/>
        </p:nvSpPr>
        <p:spPr bwMode="auto">
          <a:xfrm>
            <a:off x="723900" y="6120825"/>
            <a:ext cx="419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Betty McPherson</a:t>
            </a:r>
          </a:p>
          <a:p>
            <a:pPr algn="ctr" eaLnBrk="1" hangingPunct="1">
              <a:spcBef>
                <a:spcPct val="0"/>
              </a:spcBef>
              <a:buFontTx/>
              <a:buNone/>
            </a:pPr>
            <a:r>
              <a:rPr lang="en-US" altLang="en-US" sz="1600"/>
              <a:t>Frank Rice, R. 2001, OGB</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4" descr="Zizah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5467350" cy="5748338"/>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0033"/>
                </a:solidFill>
                <a:miter lim="800000"/>
                <a:headEnd/>
                <a:tailEnd/>
              </a14:hiddenLine>
            </a:ext>
          </a:extLst>
        </p:spPr>
      </p:pic>
      <p:sp>
        <p:nvSpPr>
          <p:cNvPr id="205827" name="title"/>
          <p:cNvSpPr>
            <a:spLocks noGrp="1" noChangeArrowheads="1"/>
          </p:cNvSpPr>
          <p:nvPr>
            <p:ph type="title"/>
          </p:nvPr>
        </p:nvSpPr>
        <p:spPr>
          <a:xfrm>
            <a:off x="6019800" y="201613"/>
            <a:ext cx="1752600" cy="1143000"/>
          </a:xfrm>
        </p:spPr>
        <p:txBody>
          <a:bodyPr/>
          <a:lstStyle/>
          <a:p>
            <a:pPr eaLnBrk="1" hangingPunct="1"/>
            <a:r>
              <a:rPr lang="en-US" altLang="en-US"/>
              <a:t>Zizah OGB+</a:t>
            </a:r>
          </a:p>
        </p:txBody>
      </p:sp>
      <p:pic>
        <p:nvPicPr>
          <p:cNvPr id="205828" name="Picture 6"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9"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205830"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1" name="TextBox 8"/>
          <p:cNvSpPr txBox="1">
            <a:spLocks noChangeArrowheads="1"/>
          </p:cNvSpPr>
          <p:nvPr/>
        </p:nvSpPr>
        <p:spPr bwMode="auto">
          <a:xfrm>
            <a:off x="5772150" y="1371600"/>
            <a:ext cx="3382963"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Arilbreds of more than half aril content (pluses) should receive some preferential treatment. However, they should not require the full-blown summer protection preparations demanded by the pure arils but will still appreciate a well drained location</a:t>
            </a:r>
          </a:p>
        </p:txBody>
      </p:sp>
      <p:sp>
        <p:nvSpPr>
          <p:cNvPr id="205832" name="TextBox 9"/>
          <p:cNvSpPr txBox="1">
            <a:spLocks noChangeArrowheads="1"/>
          </p:cNvSpPr>
          <p:nvPr/>
        </p:nvSpPr>
        <p:spPr bwMode="auto">
          <a:xfrm>
            <a:off x="942975" y="6121400"/>
            <a:ext cx="419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ZIZAH</a:t>
            </a:r>
            <a:br>
              <a:rPr lang="en-US" altLang="en-US" sz="1600"/>
            </a:br>
            <a:r>
              <a:rPr lang="en-US" altLang="en-US" sz="1600"/>
              <a:t>(L. Rich, R. 1982)., OGB</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3" descr="Zwanenburg's Beauty 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5003800" cy="58674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CC66FF"/>
                </a:solidFill>
                <a:miter lim="800000"/>
                <a:headEnd/>
                <a:tailEnd/>
              </a14:hiddenLine>
            </a:ext>
          </a:extLst>
        </p:spPr>
      </p:pic>
      <p:sp>
        <p:nvSpPr>
          <p:cNvPr id="207875" name="title"/>
          <p:cNvSpPr>
            <a:spLocks noGrp="1" noChangeArrowheads="1"/>
          </p:cNvSpPr>
          <p:nvPr>
            <p:ph type="title"/>
          </p:nvPr>
        </p:nvSpPr>
        <p:spPr>
          <a:xfrm>
            <a:off x="5230813" y="52388"/>
            <a:ext cx="3003550" cy="1868487"/>
          </a:xfrm>
        </p:spPr>
        <p:txBody>
          <a:bodyPr/>
          <a:lstStyle/>
          <a:p>
            <a:pPr eaLnBrk="1" hangingPunct="1"/>
            <a:r>
              <a:rPr lang="en-US" altLang="en-US"/>
              <a:t>Zwanenburg Beauty RH</a:t>
            </a:r>
          </a:p>
        </p:txBody>
      </p:sp>
      <p:pic>
        <p:nvPicPr>
          <p:cNvPr id="207876"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7"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207878"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9" name="TextBox 8"/>
          <p:cNvSpPr txBox="1">
            <a:spLocks noChangeArrowheads="1"/>
          </p:cNvSpPr>
          <p:nvPr/>
        </p:nvSpPr>
        <p:spPr bwMode="auto">
          <a:xfrm>
            <a:off x="5308600" y="1765300"/>
            <a:ext cx="382905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Pure Arils go almost completely dormant in the summer.  You will think they have died off.  Have faith and wait another growing season.</a:t>
            </a:r>
          </a:p>
          <a:p>
            <a:pPr eaLnBrk="1" hangingPunct="1">
              <a:spcBef>
                <a:spcPct val="0"/>
              </a:spcBef>
              <a:buFontTx/>
              <a:buNone/>
            </a:pPr>
            <a:r>
              <a:rPr lang="en-US" altLang="en-US" sz="2400"/>
              <a:t>Many Arilbreds don’t sell well because in dormancy they are often leafless by the time of the sale to the  uninformed public.</a:t>
            </a:r>
          </a:p>
        </p:txBody>
      </p:sp>
      <p:sp>
        <p:nvSpPr>
          <p:cNvPr id="207880" name="TextBox 9"/>
          <p:cNvSpPr txBox="1">
            <a:spLocks noChangeArrowheads="1"/>
          </p:cNvSpPr>
          <p:nvPr/>
        </p:nvSpPr>
        <p:spPr bwMode="auto">
          <a:xfrm>
            <a:off x="838200" y="6121400"/>
            <a:ext cx="419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ZWANENBURG BEAUTY RH</a:t>
            </a:r>
          </a:p>
          <a:p>
            <a:pPr algn="ctr" eaLnBrk="1" hangingPunct="1">
              <a:spcBef>
                <a:spcPct val="0"/>
              </a:spcBef>
              <a:buFontTx/>
              <a:buNone/>
            </a:pPr>
            <a:endParaRPr lang="en-US" altLang="en-US" sz="160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title"/>
          <p:cNvSpPr>
            <a:spLocks noGrp="1" noChangeArrowheads="1"/>
          </p:cNvSpPr>
          <p:nvPr>
            <p:ph type="title"/>
          </p:nvPr>
        </p:nvSpPr>
        <p:spPr/>
        <p:txBody>
          <a:bodyPr/>
          <a:lstStyle/>
          <a:p>
            <a:pPr eaLnBrk="1" hangingPunct="1"/>
            <a:r>
              <a:rPr lang="en-US" altLang="en-US" sz="4800"/>
              <a:t>That’s All Folks!</a:t>
            </a:r>
          </a:p>
        </p:txBody>
      </p:sp>
      <p:sp>
        <p:nvSpPr>
          <p:cNvPr id="209923" name="Rectangle 3"/>
          <p:cNvSpPr>
            <a:spLocks noGrp="1" noChangeArrowheads="1"/>
          </p:cNvSpPr>
          <p:nvPr>
            <p:ph type="body" idx="1"/>
          </p:nvPr>
        </p:nvSpPr>
        <p:spPr>
          <a:xfrm>
            <a:off x="838200" y="1447800"/>
            <a:ext cx="7162800" cy="4800600"/>
          </a:xfrm>
        </p:spPr>
        <p:txBody>
          <a:bodyPr/>
          <a:lstStyle/>
          <a:p>
            <a:pPr algn="ctr" eaLnBrk="1" hangingPunct="1">
              <a:buFontTx/>
              <a:buNone/>
            </a:pPr>
            <a:endParaRPr lang="en-US" altLang="en-US"/>
          </a:p>
          <a:p>
            <a:pPr algn="ctr" eaLnBrk="1" hangingPunct="1">
              <a:buFontTx/>
              <a:buNone/>
            </a:pPr>
            <a:endParaRPr lang="en-US" altLang="en-US"/>
          </a:p>
          <a:p>
            <a:pPr algn="ctr" eaLnBrk="1" hangingPunct="1">
              <a:buFontTx/>
              <a:buNone/>
            </a:pPr>
            <a:r>
              <a:rPr lang="en-US" altLang="en-US" sz="2000" i="1"/>
              <a:t>No, not the iris </a:t>
            </a:r>
            <a:r>
              <a:rPr lang="en-US" altLang="en-US" sz="2000" b="1" i="1"/>
              <a:t>That’s All Folks</a:t>
            </a:r>
            <a:r>
              <a:rPr lang="en-US" altLang="en-US" sz="2000" i="1"/>
              <a:t>.  This is the end of the presentation.</a:t>
            </a:r>
          </a:p>
        </p:txBody>
      </p:sp>
    </p:spTree>
  </p:cSld>
  <p:clrMapOvr>
    <a:masterClrMapping/>
  </p:clrMapOvr>
  <p:transition advClick="0"/>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3b"/>
          <p:cNvSpPr>
            <a:spLocks noGrp="1" noChangeArrowheads="1"/>
          </p:cNvSpPr>
          <p:nvPr>
            <p:ph type="title"/>
          </p:nvPr>
        </p:nvSpPr>
        <p:spPr>
          <a:xfrm>
            <a:off x="762000" y="228600"/>
            <a:ext cx="7772400" cy="1143000"/>
          </a:xfrm>
        </p:spPr>
        <p:txBody>
          <a:bodyPr/>
          <a:lstStyle/>
          <a:p>
            <a:pPr eaLnBrk="1" hangingPunct="1"/>
            <a:r>
              <a:rPr lang="en-US" altLang="en-US" dirty="0"/>
              <a:t>THANKS!</a:t>
            </a:r>
          </a:p>
        </p:txBody>
      </p:sp>
      <p:sp>
        <p:nvSpPr>
          <p:cNvPr id="211971" name="Rectangle 3"/>
          <p:cNvSpPr>
            <a:spLocks noGrp="1" noChangeArrowheads="1"/>
          </p:cNvSpPr>
          <p:nvPr>
            <p:ph type="body" idx="1"/>
          </p:nvPr>
        </p:nvSpPr>
        <p:spPr>
          <a:xfrm>
            <a:off x="838200" y="1524000"/>
            <a:ext cx="8305800" cy="4800600"/>
          </a:xfrm>
        </p:spPr>
        <p:txBody>
          <a:bodyPr/>
          <a:lstStyle/>
          <a:p>
            <a:pPr algn="ctr" eaLnBrk="1" hangingPunct="1">
              <a:lnSpc>
                <a:spcPct val="90000"/>
              </a:lnSpc>
            </a:pPr>
            <a:r>
              <a:rPr lang="en-US" altLang="en-US" sz="2400" b="1" dirty="0"/>
              <a:t>COPYRIGHT</a:t>
            </a:r>
          </a:p>
          <a:p>
            <a:pPr eaLnBrk="1" hangingPunct="1">
              <a:lnSpc>
                <a:spcPct val="90000"/>
              </a:lnSpc>
            </a:pPr>
            <a:r>
              <a:rPr lang="en-US" altLang="en-US" sz="2400" dirty="0"/>
              <a:t>We appreciate the permission to use the images shown in this presentation.</a:t>
            </a:r>
          </a:p>
          <a:p>
            <a:pPr eaLnBrk="1" hangingPunct="1">
              <a:lnSpc>
                <a:spcPct val="90000"/>
              </a:lnSpc>
            </a:pPr>
            <a:r>
              <a:rPr lang="en-US" altLang="en-US" sz="2400" dirty="0"/>
              <a:t>Images cannot be sold or published or used for any and all commercial purposes without obtaining written permission from the legal copyright holder (usually the photographer).</a:t>
            </a:r>
          </a:p>
          <a:p>
            <a:pPr algn="ctr" eaLnBrk="1" hangingPunct="1">
              <a:lnSpc>
                <a:spcPct val="90000"/>
              </a:lnSpc>
            </a:pPr>
            <a:r>
              <a:rPr lang="en-US" altLang="en-US" sz="2400" b="1" dirty="0"/>
              <a:t>AUTHOR</a:t>
            </a:r>
          </a:p>
          <a:p>
            <a:pPr eaLnBrk="1" hangingPunct="1">
              <a:lnSpc>
                <a:spcPct val="90000"/>
              </a:lnSpc>
            </a:pPr>
            <a:r>
              <a:rPr lang="en-US" altLang="en-US" sz="2400" dirty="0"/>
              <a:t>Software cannot be sold or published or used for any and all commercial purposes without obtaining written permission from the software developer Scarlett Ayres at </a:t>
            </a:r>
            <a:r>
              <a:rPr lang="en-US" altLang="en-US" sz="2400" dirty="0">
                <a:hlinkClick r:id="rId3"/>
              </a:rPr>
              <a:t>sdayres@aol.com</a:t>
            </a:r>
            <a:r>
              <a:rPr lang="en-US" altLang="en-US" sz="2400" dirty="0"/>
              <a:t>.  Feel free to download for your club’s entertainment.</a:t>
            </a:r>
          </a:p>
          <a:p>
            <a:pPr eaLnBrk="1" hangingPunct="1">
              <a:lnSpc>
                <a:spcPct val="90000"/>
              </a:lnSpc>
            </a:pPr>
            <a:endParaRPr lang="en-US" altLang="en-US" sz="2400" dirty="0"/>
          </a:p>
          <a:p>
            <a:pPr algn="ctr" eaLnBrk="1" hangingPunct="1">
              <a:lnSpc>
                <a:spcPct val="90000"/>
              </a:lnSpc>
            </a:pPr>
            <a:endParaRPr lang="en-US" altLang="en-US" sz="2400" dirty="0"/>
          </a:p>
          <a:p>
            <a:pPr eaLnBrk="1" hangingPunct="1">
              <a:lnSpc>
                <a:spcPct val="90000"/>
              </a:lnSpc>
            </a:pPr>
            <a:endParaRPr lang="en-US" altLang="en-US" sz="2400" dirty="0"/>
          </a:p>
        </p:txBody>
      </p:sp>
    </p:spTree>
  </p:cSld>
  <p:clrMapOvr>
    <a:masterClrMapping/>
  </p:clrMapOvr>
  <p:transition advClick="0"/>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33a"/>
          <p:cNvSpPr>
            <a:spLocks noGrp="1" noChangeArrowheads="1"/>
          </p:cNvSpPr>
          <p:nvPr>
            <p:ph type="title"/>
          </p:nvPr>
        </p:nvSpPr>
        <p:spPr>
          <a:xfrm>
            <a:off x="609600" y="0"/>
            <a:ext cx="7772400" cy="1143000"/>
          </a:xfrm>
        </p:spPr>
        <p:txBody>
          <a:bodyPr/>
          <a:lstStyle/>
          <a:p>
            <a:pPr eaLnBrk="1" hangingPunct="1"/>
            <a:r>
              <a:rPr lang="en-US" altLang="en-US" dirty="0">
                <a:latin typeface="Comic Sans MS" panose="030F0702030302020204" pitchFamily="66" charset="0"/>
              </a:rPr>
              <a:t>Aril Society International</a:t>
            </a:r>
          </a:p>
        </p:txBody>
      </p:sp>
      <p:sp>
        <p:nvSpPr>
          <p:cNvPr id="214019" name="Rectangle 3"/>
          <p:cNvSpPr>
            <a:spLocks noGrp="1" noChangeArrowheads="1"/>
          </p:cNvSpPr>
          <p:nvPr>
            <p:ph type="body" idx="1"/>
          </p:nvPr>
        </p:nvSpPr>
        <p:spPr>
          <a:xfrm>
            <a:off x="304800" y="1143000"/>
            <a:ext cx="8610600" cy="5562600"/>
          </a:xfrm>
        </p:spPr>
        <p:txBody>
          <a:bodyPr/>
          <a:lstStyle/>
          <a:p>
            <a:pPr eaLnBrk="1" hangingPunct="1">
              <a:lnSpc>
                <a:spcPct val="90000"/>
              </a:lnSpc>
            </a:pPr>
            <a:r>
              <a:rPr lang="en-US" altLang="en-US" dirty="0">
                <a:solidFill>
                  <a:schemeClr val="accent2"/>
                </a:solidFill>
                <a:latin typeface="Comic Sans MS" panose="030F0702030302020204" pitchFamily="66" charset="0"/>
              </a:rPr>
              <a:t>You are invited to join the Aril Society International, a non-profit organization of aril enthusiasts.</a:t>
            </a:r>
          </a:p>
          <a:p>
            <a:pPr eaLnBrk="1" hangingPunct="1">
              <a:lnSpc>
                <a:spcPct val="90000"/>
              </a:lnSpc>
              <a:buFontTx/>
              <a:buNone/>
            </a:pPr>
            <a:endParaRPr lang="en-US" altLang="en-US" dirty="0">
              <a:solidFill>
                <a:schemeClr val="accent2"/>
              </a:solidFill>
              <a:latin typeface="Comic Sans MS" panose="030F0702030302020204" pitchFamily="66" charset="0"/>
            </a:endParaRPr>
          </a:p>
          <a:p>
            <a:pPr eaLnBrk="1" hangingPunct="1">
              <a:lnSpc>
                <a:spcPct val="90000"/>
              </a:lnSpc>
            </a:pPr>
            <a:r>
              <a:rPr lang="en-US" altLang="en-US" dirty="0">
                <a:solidFill>
                  <a:schemeClr val="accent2"/>
                </a:solidFill>
                <a:latin typeface="Comic Sans MS" panose="030F0702030302020204" pitchFamily="66" charset="0"/>
              </a:rPr>
              <a:t>The ASI encourages the cultivation, appreciation and improvement of this lovely and unusual group of plants through education, exhibitions, field explorations and gardening activities featuring arils.</a:t>
            </a:r>
          </a:p>
          <a:p>
            <a:pPr eaLnBrk="1" hangingPunct="1">
              <a:lnSpc>
                <a:spcPct val="90000"/>
              </a:lnSpc>
              <a:buFontTx/>
              <a:buNone/>
            </a:pPr>
            <a:endParaRPr lang="en-US" altLang="en-US" dirty="0">
              <a:solidFill>
                <a:schemeClr val="accent2"/>
              </a:solidFill>
              <a:latin typeface="Comic Sans MS" panose="030F0702030302020204" pitchFamily="66" charset="0"/>
            </a:endParaRPr>
          </a:p>
          <a:p>
            <a:pPr eaLnBrk="1" hangingPunct="1">
              <a:lnSpc>
                <a:spcPct val="90000"/>
              </a:lnSpc>
            </a:pPr>
            <a:r>
              <a:rPr lang="en-US" altLang="en-US" dirty="0">
                <a:solidFill>
                  <a:schemeClr val="accent2"/>
                </a:solidFill>
                <a:latin typeface="Comic Sans MS" panose="030F0702030302020204" pitchFamily="66" charset="0"/>
              </a:rPr>
              <a:t>Visit the web at </a:t>
            </a:r>
            <a:r>
              <a:rPr lang="en-US" altLang="en-US" b="1" dirty="0">
                <a:solidFill>
                  <a:schemeClr val="accent2"/>
                </a:solidFill>
                <a:hlinkClick r:id="rId3"/>
              </a:rPr>
              <a:t>http://www.arilsociety.org</a:t>
            </a:r>
            <a:endParaRPr lang="en-US" altLang="en-US" b="1" dirty="0">
              <a:solidFill>
                <a:schemeClr val="accent2"/>
              </a:solidFill>
              <a:latin typeface="Comic Sans MS" panose="030F0702030302020204" pitchFamily="66" charset="0"/>
            </a:endParaRPr>
          </a:p>
          <a:p>
            <a:pPr eaLnBrk="1" hangingPunct="1">
              <a:lnSpc>
                <a:spcPct val="90000"/>
              </a:lnSpc>
            </a:pPr>
            <a:endParaRPr lang="en-US" altLang="en-US" dirty="0">
              <a:solidFill>
                <a:schemeClr val="accent2"/>
              </a:solidFill>
              <a:latin typeface="Comic Sans MS" panose="030F0702030302020204" pitchFamily="66" charset="0"/>
            </a:endParaRPr>
          </a:p>
        </p:txBody>
      </p:sp>
    </p:spTree>
  </p:cSld>
  <p:clrMapOvr>
    <a:masterClrMapping/>
  </p:clrMapOvr>
  <p:transition advClick="0"/>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670" name="Group 630"/>
          <p:cNvGraphicFramePr>
            <a:graphicFrameLocks noGrp="1"/>
          </p:cNvGraphicFramePr>
          <p:nvPr>
            <p:extLst>
              <p:ext uri="{D42A27DB-BD31-4B8C-83A1-F6EECF244321}">
                <p14:modId xmlns:p14="http://schemas.microsoft.com/office/powerpoint/2010/main" val="997829306"/>
              </p:ext>
            </p:extLst>
          </p:nvPr>
        </p:nvGraphicFramePr>
        <p:xfrm>
          <a:off x="1588" y="381000"/>
          <a:ext cx="9142412" cy="6248408"/>
        </p:xfrm>
        <a:graphic>
          <a:graphicData uri="http://schemas.openxmlformats.org/drawingml/2006/table">
            <a:tbl>
              <a:tblPr/>
              <a:tblGrid>
                <a:gridCol w="1758950">
                  <a:extLst>
                    <a:ext uri="{9D8B030D-6E8A-4147-A177-3AD203B41FA5}">
                      <a16:colId xmlns:a16="http://schemas.microsoft.com/office/drawing/2014/main" val="4172216359"/>
                    </a:ext>
                  </a:extLst>
                </a:gridCol>
                <a:gridCol w="1746250">
                  <a:extLst>
                    <a:ext uri="{9D8B030D-6E8A-4147-A177-3AD203B41FA5}">
                      <a16:colId xmlns:a16="http://schemas.microsoft.com/office/drawing/2014/main" val="428898"/>
                    </a:ext>
                  </a:extLst>
                </a:gridCol>
                <a:gridCol w="1566862">
                  <a:extLst>
                    <a:ext uri="{9D8B030D-6E8A-4147-A177-3AD203B41FA5}">
                      <a16:colId xmlns:a16="http://schemas.microsoft.com/office/drawing/2014/main" val="1217775768"/>
                    </a:ext>
                  </a:extLst>
                </a:gridCol>
                <a:gridCol w="2106613">
                  <a:extLst>
                    <a:ext uri="{9D8B030D-6E8A-4147-A177-3AD203B41FA5}">
                      <a16:colId xmlns:a16="http://schemas.microsoft.com/office/drawing/2014/main" val="1871769992"/>
                    </a:ext>
                  </a:extLst>
                </a:gridCol>
                <a:gridCol w="1963737">
                  <a:extLst>
                    <a:ext uri="{9D8B030D-6E8A-4147-A177-3AD203B41FA5}">
                      <a16:colId xmlns:a16="http://schemas.microsoft.com/office/drawing/2014/main" val="1743901834"/>
                    </a:ext>
                  </a:extLst>
                </a:gridCol>
              </a:tblGrid>
              <a:tr h="32543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Afrosiab</a:t>
                      </a:r>
                      <a:endParaRPr kumimoji="0" lang="en-US" altLang="en-US" sz="2400" b="0" i="0" u="none" strike="noStrike" cap="none" normalizeH="0" baseline="0" dirty="0">
                        <a:ln>
                          <a:noFill/>
                        </a:ln>
                        <a:solidFill>
                          <a:schemeClr val="tx1"/>
                        </a:solidFill>
                        <a:effectLst/>
                        <a:latin typeface="Times New Roman" panose="02020603050405020304" pitchFamily="18"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Desert Fury</a:t>
                      </a:r>
                      <a:endPar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I. barnumae</a:t>
                      </a:r>
                      <a:endPar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Old Fashion Girl</a:t>
                      </a:r>
                      <a:endPar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Sky Signal</a:t>
                      </a:r>
                      <a:endPar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60176524"/>
                  </a:ext>
                </a:extLst>
              </a:tr>
              <a:tr h="32543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Aladdin’s Gem</a:t>
                      </a:r>
                      <a:endParaRPr kumimoji="0" lang="en-US" altLang="en-US" sz="2400" b="0" i="0" u="none" strike="noStrike" cap="none" normalizeH="0" baseline="0">
                        <a:ln>
                          <a:noFill/>
                        </a:ln>
                        <a:solidFill>
                          <a:schemeClr val="tx1"/>
                        </a:solidFill>
                        <a:effectLst/>
                        <a:latin typeface="Times New Roman" panose="02020603050405020304" pitchFamily="18"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Dreamkeeper</a:t>
                      </a:r>
                      <a:endPar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I. hayneii</a:t>
                      </a:r>
                      <a:endPar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Omar's Eye</a:t>
                      </a:r>
                      <a:endPar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Silent Tears</a:t>
                      </a:r>
                      <a:endPar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91392408"/>
                  </a:ext>
                </a:extLst>
              </a:tr>
              <a:tr h="32543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Andromache</a:t>
                      </a:r>
                      <a:endParaRPr kumimoji="0" lang="en-US" altLang="en-US" sz="2400" b="0" i="0" u="none" strike="noStrike" cap="none" normalizeH="0" baseline="0">
                        <a:ln>
                          <a:noFill/>
                        </a:ln>
                        <a:solidFill>
                          <a:schemeClr val="tx1"/>
                        </a:solidFill>
                        <a:effectLst/>
                        <a:latin typeface="Times New Roman" panose="02020603050405020304" pitchFamily="18"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Dunshanbe</a:t>
                      </a:r>
                      <a:endPar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I. iberica</a:t>
                      </a:r>
                      <a:endPar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Omar's Gold</a:t>
                      </a:r>
                      <a:endPar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Stars Over Lpaso</a:t>
                      </a:r>
                      <a:endPar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3699069"/>
                  </a:ext>
                </a:extLst>
              </a:tr>
              <a:tr h="32543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Aril Reverie</a:t>
                      </a:r>
                      <a:endParaRPr kumimoji="0" lang="en-US" altLang="en-US" sz="2400" b="0" i="0" u="none" strike="noStrike" cap="none" normalizeH="0" baseline="0">
                        <a:ln>
                          <a:noFill/>
                        </a:ln>
                        <a:solidFill>
                          <a:schemeClr val="tx1"/>
                        </a:solidFill>
                        <a:effectLst/>
                        <a:latin typeface="Times New Roman" panose="02020603050405020304" pitchFamily="18"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Enchanter’s Spell</a:t>
                      </a:r>
                      <a:endPar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I. paradoxa</a:t>
                      </a:r>
                      <a:endPar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Omar's Stitchery</a:t>
                      </a:r>
                      <a:endPar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Stolen Heart</a:t>
                      </a:r>
                      <a:endPar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24072464"/>
                  </a:ext>
                </a:extLst>
              </a:tr>
              <a:tr h="32543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Back in Fashion</a:t>
                      </a:r>
                      <a:endParaRPr kumimoji="0" lang="en-US" altLang="en-US" sz="2400" b="0" i="0" u="none" strike="noStrike" cap="none" normalizeH="0" baseline="0">
                        <a:ln>
                          <a:noFill/>
                        </a:ln>
                        <a:solidFill>
                          <a:schemeClr val="tx1"/>
                        </a:solidFill>
                        <a:effectLst/>
                        <a:latin typeface="Times New Roman" panose="02020603050405020304" pitchFamily="18"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Ear Falas</a:t>
                      </a:r>
                      <a:endPar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I. stolonifera</a:t>
                      </a:r>
                      <a:endPar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On Bended Knee</a:t>
                      </a:r>
                      <a:endPar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Sunflight</a:t>
                      </a:r>
                      <a:endPar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74980201"/>
                  </a:ext>
                </a:extLst>
              </a:tr>
              <a:tr h="32385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Betty McPherson</a:t>
                      </a:r>
                      <a:endParaRPr kumimoji="0" lang="en-US" altLang="en-US" sz="2400" b="0" i="0" u="none" strike="noStrike" cap="none" normalizeH="0" baseline="0">
                        <a:ln>
                          <a:noFill/>
                        </a:ln>
                        <a:solidFill>
                          <a:schemeClr val="tx1"/>
                        </a:solidFill>
                        <a:effectLst/>
                        <a:latin typeface="Times New Roman" panose="02020603050405020304" pitchFamily="18"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Fiesta Skirt</a:t>
                      </a:r>
                      <a:endPar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Jacobs Well</a:t>
                      </a:r>
                      <a:endPar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Patriot's Gem</a:t>
                      </a:r>
                      <a:endPar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Surpassing Yellow</a:t>
                      </a:r>
                      <a:endPar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91019735"/>
                  </a:ext>
                </a:extLst>
              </a:tr>
              <a:tr h="32543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Blue Arts</a:t>
                      </a:r>
                      <a:endParaRPr kumimoji="0" lang="en-US" altLang="en-US" sz="2400" b="0" i="0" u="none" strike="noStrike" cap="none" normalizeH="0" baseline="0">
                        <a:ln>
                          <a:noFill/>
                        </a:ln>
                        <a:solidFill>
                          <a:schemeClr val="tx1"/>
                        </a:solidFill>
                        <a:effectLst/>
                        <a:latin typeface="Times New Roman" panose="02020603050405020304" pitchFamily="18"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Frank Rice</a:t>
                      </a:r>
                      <a:endPar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Jonneye's Magic</a:t>
                      </a:r>
                      <a:endPar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Penninah's Provocation</a:t>
                      </a:r>
                      <a:endPar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Sylphide</a:t>
                      </a:r>
                      <a:endPar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80187348"/>
                  </a:ext>
                </a:extLst>
              </a:tr>
              <a:tr h="32543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Bozrah</a:t>
                      </a:r>
                      <a:endParaRPr kumimoji="0" lang="en-US" altLang="en-US" sz="2400" b="0" i="0" u="none" strike="noStrike" cap="none" normalizeH="0" baseline="0">
                        <a:ln>
                          <a:noFill/>
                        </a:ln>
                        <a:solidFill>
                          <a:schemeClr val="tx1"/>
                        </a:solidFill>
                        <a:effectLst/>
                        <a:latin typeface="Times New Roman" panose="02020603050405020304" pitchFamily="18"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Genetic Artist</a:t>
                      </a:r>
                      <a:endPar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Judean Magic</a:t>
                      </a:r>
                      <a:endPar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Persian Lass</a:t>
                      </a:r>
                      <a:endPar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Tcha'Deetch</a:t>
                      </a:r>
                      <a:endPar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4239136"/>
                  </a:ext>
                </a:extLst>
              </a:tr>
              <a:tr h="32543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Bronze Age</a:t>
                      </a:r>
                      <a:endParaRPr kumimoji="0" lang="en-US" altLang="en-US" sz="2400" b="0" i="0" u="none" strike="noStrike" cap="none" normalizeH="0" baseline="0">
                        <a:ln>
                          <a:noFill/>
                        </a:ln>
                        <a:solidFill>
                          <a:schemeClr val="tx1"/>
                        </a:solidFill>
                        <a:effectLst/>
                        <a:latin typeface="Times New Roman" panose="02020603050405020304" pitchFamily="18"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Go Big Red</a:t>
                      </a:r>
                      <a:endPar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Kalifa's</a:t>
                      </a:r>
                      <a:r>
                        <a:rPr kumimoji="0" lang="en-US" altLang="en-US" sz="1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 Cape</a:t>
                      </a:r>
                      <a:endPar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Persian Padishah</a:t>
                      </a:r>
                      <a:endPar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Thabor</a:t>
                      </a:r>
                      <a:endPar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73641115"/>
                  </a:ext>
                </a:extLst>
              </a:tr>
              <a:tr h="32543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Burnished Star</a:t>
                      </a:r>
                      <a:endPar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Golden Halo</a:t>
                      </a:r>
                      <a:endPar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Kedesh</a:t>
                      </a:r>
                      <a:endPar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Persian Sapphire</a:t>
                      </a:r>
                      <a:endPar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Tuff Stuff</a:t>
                      </a:r>
                      <a:endPar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23887371"/>
                  </a:ext>
                </a:extLst>
              </a:tr>
              <a:tr h="32543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Buttered Berries</a:t>
                      </a:r>
                      <a:endPar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Hakuna</a:t>
                      </a:r>
                      <a:r>
                        <a:rPr kumimoji="0" lang="en-US" altLang="en-US" sz="1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 </a:t>
                      </a:r>
                      <a:r>
                        <a:rPr kumimoji="0" lang="en-US" altLang="en-US" sz="12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Matata</a:t>
                      </a:r>
                      <a:endPar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Khyber Pass</a:t>
                      </a:r>
                      <a:endPar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Pink Marble</a:t>
                      </a:r>
                      <a:endPar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Turkish Pendant</a:t>
                      </a:r>
                      <a:endPar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70990190"/>
                  </a:ext>
                </a:extLst>
              </a:tr>
              <a:tr h="32543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Butterfly Wings</a:t>
                      </a:r>
                      <a:endPar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Hammurabi</a:t>
                      </a:r>
                      <a:endPar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Kiosk</a:t>
                      </a:r>
                      <a:endPar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Prairie Thunder</a:t>
                      </a:r>
                      <a:endPar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Turkish Topaz</a:t>
                      </a:r>
                      <a:endPar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14579853"/>
                  </a:ext>
                </a:extLst>
              </a:tr>
              <a:tr h="32543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Bysantine</a:t>
                      </a:r>
                      <a:r>
                        <a:rPr kumimoji="0" lang="en-US" altLang="en-US" sz="1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 Art</a:t>
                      </a:r>
                      <a:endPar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Hannah's Prayer</a:t>
                      </a:r>
                      <a:endPar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Kuza-Nama</a:t>
                      </a:r>
                      <a:endPar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Refiner's Fire</a:t>
                      </a:r>
                      <a:endPar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Vera</a:t>
                      </a:r>
                      <a:endPar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54278821"/>
                  </a:ext>
                </a:extLst>
              </a:tr>
              <a:tr h="32543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Calypso Clown</a:t>
                      </a:r>
                      <a:endPar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Honey Not Tonight</a:t>
                      </a:r>
                      <a:endPar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Lancer</a:t>
                      </a:r>
                      <a:endPar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Rivers of Babylon</a:t>
                      </a:r>
                      <a:endPar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Vera-Ann</a:t>
                      </a:r>
                      <a:endPar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21008762"/>
                  </a:ext>
                </a:extLst>
              </a:tr>
              <a:tr h="32543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Canasta</a:t>
                      </a:r>
                      <a:endPar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Hoopla</a:t>
                      </a:r>
                      <a:endPar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Little Brown Jug</a:t>
                      </a:r>
                      <a:endPar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Scarlet Butterfly</a:t>
                      </a:r>
                      <a:endPar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Werckmeister's Clone</a:t>
                      </a:r>
                      <a:endPar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30270571"/>
                  </a:ext>
                </a:extLst>
              </a:tr>
              <a:tr h="32543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Cup Runneth Over</a:t>
                      </a:r>
                      <a:endPar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Hot Ice</a:t>
                      </a:r>
                      <a:endPar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Loudmouth</a:t>
                      </a:r>
                      <a:endPar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She Devil</a:t>
                      </a:r>
                      <a:endPar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Zizah</a:t>
                      </a:r>
                      <a:endPar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58471254"/>
                  </a:ext>
                </a:extLst>
              </a:tr>
              <a:tr h="32543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Damfino</a:t>
                      </a:r>
                      <a:endPar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Hunt's </a:t>
                      </a:r>
                      <a:r>
                        <a:rPr kumimoji="0" lang="en-US" altLang="en-US" sz="12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Dorcom</a:t>
                      </a:r>
                      <a:endPar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Masada's Glory</a:t>
                      </a:r>
                      <a:endPar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Sharina</a:t>
                      </a:r>
                      <a:endPar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Zwanenburg Beauty</a:t>
                      </a:r>
                      <a:endPar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6915569"/>
                  </a:ext>
                </a:extLst>
              </a:tr>
              <a:tr h="358775">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Desert Celebration</a:t>
                      </a:r>
                      <a:endPar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I'm Still Here</a:t>
                      </a:r>
                      <a:endPar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Mixed Messages</a:t>
                      </a:r>
                      <a:endPar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Skies Always Blue</a:t>
                      </a:r>
                      <a:endPar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Times New Roman" panose="02020603050405020304" pitchFamily="18"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34571413"/>
                  </a:ext>
                </a:extLst>
              </a:tr>
              <a:tr h="358775">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Desert Fire</a:t>
                      </a:r>
                      <a:endPar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Invention</a:t>
                      </a:r>
                      <a:endPar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Mohric</a:t>
                      </a:r>
                      <a:r>
                        <a:rPr kumimoji="0" lang="en-US" altLang="en-US" sz="1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Mystery</a:t>
                      </a:r>
                      <a:endParaRPr kumimoji="0" lang="en-US" altLang="en-US" sz="2400" b="0" i="0" u="none" strike="noStrike" cap="none" normalizeH="0" baseline="0" dirty="0">
                        <a:ln>
                          <a:noFill/>
                        </a:ln>
                        <a:solidFill>
                          <a:schemeClr val="tx1"/>
                        </a:solidFill>
                        <a:effectLst/>
                        <a:latin typeface="Times New Roman" panose="02020603050405020304" pitchFamily="18"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Times New Roman" panose="02020603050405020304" pitchFamily="18"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dirty="0">
                        <a:ln>
                          <a:noFill/>
                        </a:ln>
                        <a:solidFill>
                          <a:schemeClr val="tx1"/>
                        </a:solidFill>
                        <a:effectLst/>
                        <a:latin typeface="Times New Roman" panose="02020603050405020304" pitchFamily="18"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67717932"/>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p:cNvSpPr>
            <a:spLocks noGrp="1" noChangeArrowheads="1"/>
          </p:cNvSpPr>
          <p:nvPr>
            <p:ph type="title"/>
          </p:nvPr>
        </p:nvSpPr>
        <p:spPr>
          <a:xfrm>
            <a:off x="4572000" y="312738"/>
            <a:ext cx="3662363" cy="1592262"/>
          </a:xfrm>
        </p:spPr>
        <p:txBody>
          <a:bodyPr/>
          <a:lstStyle/>
          <a:p>
            <a:pPr eaLnBrk="1" hangingPunct="1"/>
            <a:r>
              <a:rPr lang="en-US" altLang="en-US"/>
              <a:t>Blue Arts RB+</a:t>
            </a:r>
          </a:p>
        </p:txBody>
      </p:sp>
      <p:pic>
        <p:nvPicPr>
          <p:cNvPr id="23555" name="Picture 5" descr="aril_logo2">
            <a:hlinkClick r:id="" action="ppaction://macro?name=PullFlower"/>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sh_ArilList" descr="Pink tissue paper">
            <a:hlinkClick r:id="rId4"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23557" name="sh_ArilList" descr="aril_logo2">
            <a:hlinkClick r:id="" action="ppaction://macro?name=CheckIfGameStarted"/>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724400" y="1708150"/>
            <a:ext cx="4343400" cy="3416300"/>
          </a:xfrm>
          <a:prstGeom prst="rect">
            <a:avLst/>
          </a:prstGeom>
        </p:spPr>
        <p:txBody>
          <a:bodyPr>
            <a:spAutoFit/>
          </a:bodyPr>
          <a:lstStyle/>
          <a:p>
            <a:pPr eaLnBrk="1" hangingPunct="1">
              <a:defRPr/>
            </a:pPr>
            <a:r>
              <a:rPr lang="en-US" altLang="en-US" dirty="0"/>
              <a:t>The plus “+” means that it contains more that ½ regelia content.</a:t>
            </a:r>
          </a:p>
          <a:p>
            <a:pPr marL="342900" indent="-342900" eaLnBrk="1" hangingPunct="1">
              <a:buFont typeface="Arial" panose="020B0604020202020204" pitchFamily="34" charset="0"/>
              <a:buChar char="•"/>
              <a:defRPr/>
            </a:pPr>
            <a:r>
              <a:rPr lang="en-US" dirty="0"/>
              <a:t>Requires three recognizable aril characteristics</a:t>
            </a:r>
          </a:p>
          <a:p>
            <a:pPr marL="342900" indent="-342900" eaLnBrk="1" hangingPunct="1">
              <a:buFont typeface="Arial" panose="020B0604020202020204" pitchFamily="34" charset="0"/>
              <a:buChar char="•"/>
              <a:defRPr/>
            </a:pPr>
            <a:r>
              <a:rPr lang="en-US" dirty="0"/>
              <a:t>Aril traits are strongly expressed.</a:t>
            </a:r>
          </a:p>
          <a:p>
            <a:pPr marL="342900" indent="-342900" eaLnBrk="1" hangingPunct="1">
              <a:buFont typeface="Arial" panose="020B0604020202020204" pitchFamily="34" charset="0"/>
              <a:buChar char="•"/>
              <a:defRPr/>
            </a:pPr>
            <a:r>
              <a:rPr lang="en-US" dirty="0"/>
              <a:t>Typically no branching with two buds</a:t>
            </a:r>
          </a:p>
        </p:txBody>
      </p:sp>
      <p:sp>
        <p:nvSpPr>
          <p:cNvPr id="23559" name="TextBox 9"/>
          <p:cNvSpPr txBox="1">
            <a:spLocks noChangeArrowheads="1"/>
          </p:cNvSpPr>
          <p:nvPr/>
        </p:nvSpPr>
        <p:spPr bwMode="auto">
          <a:xfrm>
            <a:off x="723900" y="6138863"/>
            <a:ext cx="419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BLUE ARTS</a:t>
            </a:r>
            <a:br>
              <a:rPr lang="en-US" altLang="en-US" sz="1600"/>
            </a:br>
            <a:r>
              <a:rPr lang="en-US" altLang="en-US" sz="1600"/>
              <a:t>(L. Danielson, R. 1985), RB+</a:t>
            </a:r>
          </a:p>
        </p:txBody>
      </p:sp>
      <p:pic>
        <p:nvPicPr>
          <p:cNvPr id="23560" name="Picture 2"/>
          <p:cNvPicPr>
            <a:picLocks noChangeAspect="1"/>
          </p:cNvPicPr>
          <p:nvPr/>
        </p:nvPicPr>
        <p:blipFill>
          <a:blip r:embed="rId5">
            <a:extLst>
              <a:ext uri="{28A0092B-C50C-407E-A947-70E740481C1C}">
                <a14:useLocalDpi xmlns:a14="http://schemas.microsoft.com/office/drawing/2010/main" val="0"/>
              </a:ext>
            </a:extLst>
          </a:blip>
          <a:srcRect t="16667" r="21852"/>
          <a:stretch>
            <a:fillRect/>
          </a:stretch>
        </p:blipFill>
        <p:spPr bwMode="auto">
          <a:xfrm>
            <a:off x="406400" y="228600"/>
            <a:ext cx="4019550" cy="57150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CC66FF"/>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Bozrah 19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63" y="228600"/>
            <a:ext cx="5581650" cy="51054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FF"/>
                </a:solidFill>
                <a:miter lim="800000"/>
                <a:headEnd/>
                <a:tailEnd/>
              </a14:hiddenLine>
            </a:ext>
          </a:extLst>
        </p:spPr>
      </p:pic>
      <p:sp>
        <p:nvSpPr>
          <p:cNvPr id="25603" name="title"/>
          <p:cNvSpPr>
            <a:spLocks noGrp="1" noChangeArrowheads="1"/>
          </p:cNvSpPr>
          <p:nvPr>
            <p:ph type="title"/>
          </p:nvPr>
        </p:nvSpPr>
        <p:spPr>
          <a:xfrm>
            <a:off x="5634038" y="0"/>
            <a:ext cx="2667000" cy="1338263"/>
          </a:xfrm>
        </p:spPr>
        <p:txBody>
          <a:bodyPr/>
          <a:lstStyle/>
          <a:p>
            <a:pPr eaLnBrk="1" hangingPunct="1"/>
            <a:r>
              <a:rPr lang="en-US" altLang="en-US" dirty="0" err="1"/>
              <a:t>Bozrah</a:t>
            </a:r>
            <a:r>
              <a:rPr lang="en-US" altLang="en-US" dirty="0"/>
              <a:t> OGB-</a:t>
            </a:r>
          </a:p>
        </p:txBody>
      </p:sp>
      <p:pic>
        <p:nvPicPr>
          <p:cNvPr id="25604"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25606"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Rectangle 1"/>
          <p:cNvSpPr>
            <a:spLocks noChangeArrowheads="1"/>
          </p:cNvSpPr>
          <p:nvPr/>
        </p:nvSpPr>
        <p:spPr bwMode="auto">
          <a:xfrm>
            <a:off x="5751513" y="1627188"/>
            <a:ext cx="3405187"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The American Iris Society is the worlds registration authority for all non-bulbuous irises.   Go to </a:t>
            </a:r>
            <a:r>
              <a:rPr lang="en-US" altLang="en-US" sz="2400">
                <a:hlinkClick r:id="rId6"/>
              </a:rPr>
              <a:t>http://www.irises.org/About_Irises/Iris_Registrations.html</a:t>
            </a:r>
            <a:r>
              <a:rPr lang="en-US" altLang="en-US" sz="2400"/>
              <a:t> if you  created a new cross and would like to register it.  </a:t>
            </a:r>
          </a:p>
        </p:txBody>
      </p:sp>
      <p:sp>
        <p:nvSpPr>
          <p:cNvPr id="25608" name="TextBox 10"/>
          <p:cNvSpPr txBox="1">
            <a:spLocks noChangeArrowheads="1"/>
          </p:cNvSpPr>
          <p:nvPr/>
        </p:nvSpPr>
        <p:spPr bwMode="auto">
          <a:xfrm>
            <a:off x="1147763" y="6121400"/>
            <a:ext cx="419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BOZRAH</a:t>
            </a:r>
            <a:br>
              <a:rPr lang="en-US" altLang="en-US" sz="1600"/>
            </a:br>
            <a:r>
              <a:rPr lang="en-US" altLang="en-US" sz="1600"/>
              <a:t>(F. Gadd, R. 1988), OGB-</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Bronze Age 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 y="309563"/>
            <a:ext cx="5543550" cy="554355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CC00"/>
                </a:solidFill>
                <a:miter lim="800000"/>
                <a:headEnd/>
                <a:tailEnd/>
              </a14:hiddenLine>
            </a:ext>
          </a:extLst>
        </p:spPr>
      </p:pic>
      <p:sp>
        <p:nvSpPr>
          <p:cNvPr id="27651" name="title"/>
          <p:cNvSpPr>
            <a:spLocks noGrp="1" noChangeArrowheads="1"/>
          </p:cNvSpPr>
          <p:nvPr>
            <p:ph type="title"/>
          </p:nvPr>
        </p:nvSpPr>
        <p:spPr>
          <a:xfrm>
            <a:off x="5715000" y="0"/>
            <a:ext cx="2438400" cy="1447800"/>
          </a:xfrm>
        </p:spPr>
        <p:txBody>
          <a:bodyPr/>
          <a:lstStyle/>
          <a:p>
            <a:pPr eaLnBrk="1" hangingPunct="1"/>
            <a:r>
              <a:rPr lang="en-US" altLang="en-US"/>
              <a:t>Bronze Age OGB</a:t>
            </a:r>
          </a:p>
        </p:txBody>
      </p:sp>
      <p:pic>
        <p:nvPicPr>
          <p:cNvPr id="27652"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27654"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TextBox 8"/>
          <p:cNvSpPr txBox="1">
            <a:spLocks noChangeArrowheads="1"/>
          </p:cNvSpPr>
          <p:nvPr/>
        </p:nvSpPr>
        <p:spPr bwMode="auto">
          <a:xfrm>
            <a:off x="5715000" y="1506538"/>
            <a:ext cx="3368675"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en-US" altLang="en-US" sz="2400"/>
              <a:t>Arilbreds are the best of the Aril world and the bearded iris world.</a:t>
            </a:r>
          </a:p>
          <a:p>
            <a:pPr eaLnBrk="1" hangingPunct="1">
              <a:spcBef>
                <a:spcPct val="0"/>
              </a:spcBef>
            </a:pPr>
            <a:r>
              <a:rPr lang="en-US" altLang="en-US" sz="2400"/>
              <a:t>Retains the exoticness of the arils but the ease of growth of the bearded irises.  </a:t>
            </a:r>
          </a:p>
          <a:p>
            <a:pPr eaLnBrk="1" hangingPunct="1">
              <a:spcBef>
                <a:spcPct val="0"/>
              </a:spcBef>
            </a:pPr>
            <a:r>
              <a:rPr lang="en-US" altLang="en-US" sz="2400"/>
              <a:t>Bud counts are often better than the Aril’s.</a:t>
            </a:r>
          </a:p>
          <a:p>
            <a:pPr eaLnBrk="1" hangingPunct="1">
              <a:spcBef>
                <a:spcPct val="0"/>
              </a:spcBef>
            </a:pPr>
            <a:r>
              <a:rPr lang="en-US" altLang="en-US" sz="2400"/>
              <a:t>Extend color season earlier than the TBs</a:t>
            </a:r>
          </a:p>
        </p:txBody>
      </p:sp>
      <p:sp>
        <p:nvSpPr>
          <p:cNvPr id="27656" name="TextBox 9"/>
          <p:cNvSpPr txBox="1">
            <a:spLocks noChangeArrowheads="1"/>
          </p:cNvSpPr>
          <p:nvPr/>
        </p:nvSpPr>
        <p:spPr bwMode="auto">
          <a:xfrm>
            <a:off x="847725" y="6121400"/>
            <a:ext cx="419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Bronze Age </a:t>
            </a:r>
          </a:p>
          <a:p>
            <a:pPr algn="ctr" eaLnBrk="1" hangingPunct="1">
              <a:spcBef>
                <a:spcPct val="0"/>
              </a:spcBef>
              <a:buFontTx/>
              <a:buNone/>
            </a:pPr>
            <a:r>
              <a:rPr lang="en-US" altLang="en-US" sz="1600"/>
              <a:t>(Lois Rich by James Whitely, R. 1992) OGB</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descr="burnishedstar 2004 Brown D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250"/>
            <a:ext cx="5715000" cy="4808538"/>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CC00"/>
                </a:solidFill>
                <a:miter lim="800000"/>
                <a:headEnd/>
                <a:tailEnd/>
              </a14:hiddenLine>
            </a:ext>
          </a:extLst>
        </p:spPr>
      </p:pic>
      <p:sp>
        <p:nvSpPr>
          <p:cNvPr id="29699" name="title"/>
          <p:cNvSpPr>
            <a:spLocks noGrp="1" noChangeArrowheads="1"/>
          </p:cNvSpPr>
          <p:nvPr>
            <p:ph type="title"/>
          </p:nvPr>
        </p:nvSpPr>
        <p:spPr>
          <a:xfrm>
            <a:off x="5676900" y="-12700"/>
            <a:ext cx="2544763" cy="1828800"/>
          </a:xfrm>
        </p:spPr>
        <p:txBody>
          <a:bodyPr/>
          <a:lstStyle/>
          <a:p>
            <a:pPr eaLnBrk="1" hangingPunct="1"/>
            <a:r>
              <a:rPr lang="en-US" altLang="en-US" dirty="0"/>
              <a:t>Burnished Star OGB</a:t>
            </a:r>
          </a:p>
        </p:txBody>
      </p:sp>
      <p:pic>
        <p:nvPicPr>
          <p:cNvPr id="29700"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29702"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5715000" y="1644650"/>
            <a:ext cx="3257550" cy="3786188"/>
          </a:xfrm>
          <a:prstGeom prst="rect">
            <a:avLst/>
          </a:prstGeom>
          <a:noFill/>
        </p:spPr>
        <p:txBody>
          <a:bodyPr>
            <a:spAutoFit/>
          </a:bodyPr>
          <a:lstStyle/>
          <a:p>
            <a:pPr eaLnBrk="1" hangingPunct="1">
              <a:defRPr/>
            </a:pPr>
            <a:r>
              <a:rPr lang="en-US" dirty="0"/>
              <a:t>To be considered an Arilbred:</a:t>
            </a:r>
            <a:r>
              <a:rPr lang="en-US" sz="1800" dirty="0"/>
              <a:t>*</a:t>
            </a:r>
            <a:r>
              <a:rPr lang="en-US" dirty="0"/>
              <a:t>  </a:t>
            </a:r>
          </a:p>
          <a:p>
            <a:pPr marL="342900" indent="-342900" eaLnBrk="1" hangingPunct="1">
              <a:buFont typeface="Arial" panose="020B0604020202020204" pitchFamily="34" charset="0"/>
              <a:buChar char="•"/>
              <a:defRPr/>
            </a:pPr>
            <a:r>
              <a:rPr lang="en-US" dirty="0"/>
              <a:t>Must be a hybrid of an Aril iris and other bearded (eupogon) iris. </a:t>
            </a:r>
          </a:p>
          <a:p>
            <a:pPr marL="342900" indent="-342900" eaLnBrk="1" hangingPunct="1">
              <a:buFont typeface="Arial" panose="020B0604020202020204" pitchFamily="34" charset="0"/>
              <a:buChar char="•"/>
              <a:defRPr/>
            </a:pPr>
            <a:r>
              <a:rPr lang="en-US" dirty="0"/>
              <a:t>Must exhibit </a:t>
            </a:r>
            <a:r>
              <a:rPr lang="en-US" i="1" dirty="0"/>
              <a:t>at least </a:t>
            </a:r>
            <a:r>
              <a:rPr lang="en-US" dirty="0"/>
              <a:t>2 Aril characteristics</a:t>
            </a:r>
          </a:p>
          <a:p>
            <a:pPr marL="342900" indent="-342900" eaLnBrk="1" hangingPunct="1">
              <a:buFont typeface="Arial" panose="020B0604020202020204" pitchFamily="34" charset="0"/>
              <a:buChar char="•"/>
              <a:defRPr/>
            </a:pPr>
            <a:r>
              <a:rPr lang="en-US" dirty="0"/>
              <a:t>Must contain ¼ or more aril heritage</a:t>
            </a:r>
          </a:p>
        </p:txBody>
      </p:sp>
      <p:sp>
        <p:nvSpPr>
          <p:cNvPr id="29704" name="TextBox 1"/>
          <p:cNvSpPr txBox="1">
            <a:spLocks noChangeArrowheads="1"/>
          </p:cNvSpPr>
          <p:nvPr/>
        </p:nvSpPr>
        <p:spPr bwMode="auto">
          <a:xfrm>
            <a:off x="4297363" y="6496050"/>
            <a:ext cx="3309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a:t>* Aril Society International 1995 resolution</a:t>
            </a:r>
          </a:p>
        </p:txBody>
      </p:sp>
      <p:sp>
        <p:nvSpPr>
          <p:cNvPr id="29705" name="TextBox 10"/>
          <p:cNvSpPr txBox="1">
            <a:spLocks noChangeArrowheads="1"/>
          </p:cNvSpPr>
          <p:nvPr/>
        </p:nvSpPr>
        <p:spPr bwMode="auto">
          <a:xfrm>
            <a:off x="762000" y="5607050"/>
            <a:ext cx="419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BURNISHED STAR</a:t>
            </a:r>
            <a:br>
              <a:rPr lang="en-US" altLang="en-US" sz="1600"/>
            </a:br>
            <a:r>
              <a:rPr lang="en-US" altLang="en-US" sz="1600"/>
              <a:t>(Vernon &amp; Dana Brown, R. 2004), OGB</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p:cNvSpPr>
            <a:spLocks noGrp="1" noChangeArrowheads="1"/>
          </p:cNvSpPr>
          <p:nvPr>
            <p:ph type="title"/>
          </p:nvPr>
        </p:nvSpPr>
        <p:spPr>
          <a:xfrm>
            <a:off x="6069013" y="1011238"/>
            <a:ext cx="2312987" cy="1981200"/>
          </a:xfrm>
        </p:spPr>
        <p:txBody>
          <a:bodyPr/>
          <a:lstStyle/>
          <a:p>
            <a:pPr eaLnBrk="1" hangingPunct="1"/>
            <a:r>
              <a:rPr lang="en-US" altLang="en-US" dirty="0"/>
              <a:t>Buttered Berries OGB-</a:t>
            </a:r>
          </a:p>
        </p:txBody>
      </p:sp>
      <p:pic>
        <p:nvPicPr>
          <p:cNvPr id="31747" name="Picture 3" descr="butteredberries 2006 Brown DB 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5688013" cy="57150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CC00"/>
                </a:solidFill>
                <a:miter lim="800000"/>
                <a:headEnd/>
                <a:tailEnd/>
              </a14:hiddenLine>
            </a:ext>
          </a:extLst>
        </p:spPr>
      </p:pic>
      <p:pic>
        <p:nvPicPr>
          <p:cNvPr id="31748"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31750"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TextBox 8"/>
          <p:cNvSpPr txBox="1">
            <a:spLocks noChangeArrowheads="1"/>
          </p:cNvSpPr>
          <p:nvPr/>
        </p:nvSpPr>
        <p:spPr bwMode="auto">
          <a:xfrm>
            <a:off x="6069013" y="3068638"/>
            <a:ext cx="3074987"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Aril irises are native to the Middle East and grow in Israel, Syria, Lebanon, Iraq, Iran, Afghanistan, Turkey</a:t>
            </a:r>
          </a:p>
        </p:txBody>
      </p:sp>
      <p:sp>
        <p:nvSpPr>
          <p:cNvPr id="31752" name="TextBox 9"/>
          <p:cNvSpPr txBox="1">
            <a:spLocks noChangeArrowheads="1"/>
          </p:cNvSpPr>
          <p:nvPr/>
        </p:nvSpPr>
        <p:spPr bwMode="auto">
          <a:xfrm>
            <a:off x="1052513" y="6121400"/>
            <a:ext cx="419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Buttered Berries</a:t>
            </a:r>
          </a:p>
          <a:p>
            <a:pPr algn="ctr" eaLnBrk="1" hangingPunct="1">
              <a:spcBef>
                <a:spcPct val="0"/>
              </a:spcBef>
              <a:buFontTx/>
              <a:buNone/>
            </a:pPr>
            <a:r>
              <a:rPr lang="en-US" altLang="en-US" sz="1600"/>
              <a:t>Vernon &amp; Dana Brown 2006, OGB-</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p:cNvSpPr>
            <a:spLocks noGrp="1" noChangeArrowheads="1"/>
          </p:cNvSpPr>
          <p:nvPr>
            <p:ph type="title"/>
          </p:nvPr>
        </p:nvSpPr>
        <p:spPr>
          <a:xfrm>
            <a:off x="5375275" y="0"/>
            <a:ext cx="2895600" cy="1981200"/>
          </a:xfrm>
        </p:spPr>
        <p:txBody>
          <a:bodyPr/>
          <a:lstStyle/>
          <a:p>
            <a:pPr eaLnBrk="1" hangingPunct="1"/>
            <a:r>
              <a:rPr lang="en-US" altLang="en-US"/>
              <a:t>Butterfly Wings TMB</a:t>
            </a:r>
          </a:p>
        </p:txBody>
      </p:sp>
      <p:pic>
        <p:nvPicPr>
          <p:cNvPr id="33795" name="Picture 4" descr="Butterfly Win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
            <a:ext cx="5029200" cy="5961063"/>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CC00"/>
                </a:solidFill>
                <a:miter lim="800000"/>
                <a:headEnd/>
                <a:tailEnd/>
              </a14:hiddenLine>
            </a:ext>
          </a:extLst>
        </p:spPr>
      </p:pic>
      <p:pic>
        <p:nvPicPr>
          <p:cNvPr id="33796" name="Picture 5"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33798"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TextBox 8"/>
          <p:cNvSpPr txBox="1">
            <a:spLocks noChangeArrowheads="1"/>
          </p:cNvSpPr>
          <p:nvPr/>
        </p:nvSpPr>
        <p:spPr bwMode="auto">
          <a:xfrm>
            <a:off x="5375275" y="2046288"/>
            <a:ext cx="3768725"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This iris introduced in in 1946 has the symbol “TMB” (Tall Miscellaneous Bearded Section).  The symbols have evolved over time and in 1946 the term Arilbred was not yet coined.  </a:t>
            </a:r>
          </a:p>
        </p:txBody>
      </p:sp>
      <p:sp>
        <p:nvSpPr>
          <p:cNvPr id="33800" name="TextBox 9"/>
          <p:cNvSpPr txBox="1">
            <a:spLocks noChangeArrowheads="1"/>
          </p:cNvSpPr>
          <p:nvPr/>
        </p:nvSpPr>
        <p:spPr bwMode="auto">
          <a:xfrm>
            <a:off x="647700" y="6121400"/>
            <a:ext cx="4191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Butterfly Wings</a:t>
            </a:r>
          </a:p>
          <a:p>
            <a:pPr algn="ctr" eaLnBrk="1" hangingPunct="1">
              <a:spcBef>
                <a:spcPct val="0"/>
              </a:spcBef>
              <a:buFontTx/>
              <a:buNone/>
            </a:pPr>
            <a:r>
              <a:rPr lang="en-US" altLang="en-US" sz="1600"/>
              <a:t>C.G. White, 1945, TMB, Grandparent Susiana per Austin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descr="Byzantine Art 2000 LB 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81000"/>
            <a:ext cx="4648200" cy="5386388"/>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0033"/>
                </a:solidFill>
                <a:miter lim="800000"/>
                <a:headEnd/>
                <a:tailEnd/>
              </a14:hiddenLine>
            </a:ext>
          </a:extLst>
        </p:spPr>
      </p:pic>
      <p:sp>
        <p:nvSpPr>
          <p:cNvPr id="35843" name="title"/>
          <p:cNvSpPr>
            <a:spLocks noGrp="1" noChangeArrowheads="1"/>
          </p:cNvSpPr>
          <p:nvPr>
            <p:ph type="title"/>
          </p:nvPr>
        </p:nvSpPr>
        <p:spPr>
          <a:xfrm>
            <a:off x="5402263" y="-22225"/>
            <a:ext cx="2686050" cy="1320800"/>
          </a:xfrm>
        </p:spPr>
        <p:txBody>
          <a:bodyPr/>
          <a:lstStyle/>
          <a:p>
            <a:pPr eaLnBrk="1" hangingPunct="1"/>
            <a:r>
              <a:rPr lang="en-US" altLang="en-US"/>
              <a:t>Byzantine Art OGB</a:t>
            </a:r>
          </a:p>
        </p:txBody>
      </p:sp>
      <p:pic>
        <p:nvPicPr>
          <p:cNvPr id="35844"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35846"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TextBox 8"/>
          <p:cNvSpPr txBox="1">
            <a:spLocks noChangeArrowheads="1"/>
          </p:cNvSpPr>
          <p:nvPr/>
        </p:nvSpPr>
        <p:spPr bwMode="auto">
          <a:xfrm>
            <a:off x="4953000" y="1311275"/>
            <a:ext cx="4295775" cy="433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300" dirty="0"/>
              <a:t>In the first half of the twentieth century, little was known about iris genetics. Clarence G. White assembled the largest collection of aril irises in the world, and conducted thousands of breeding experiments to obtain viable, fertile seedlings. He is universally regarded as the pioneer in this field. It is to Clarence G. White that we owe most of our modern fertile Arilbreds (Wilkes, 1964).</a:t>
            </a:r>
          </a:p>
        </p:txBody>
      </p:sp>
      <p:grpSp>
        <p:nvGrpSpPr>
          <p:cNvPr id="35848" name="Group 10"/>
          <p:cNvGrpSpPr>
            <a:grpSpLocks/>
          </p:cNvGrpSpPr>
          <p:nvPr/>
        </p:nvGrpSpPr>
        <p:grpSpPr bwMode="auto">
          <a:xfrm>
            <a:off x="4953000" y="5613400"/>
            <a:ext cx="1066800" cy="1244600"/>
            <a:chOff x="4810495" y="5695688"/>
            <a:chExt cx="1066800" cy="1244022"/>
          </a:xfrm>
        </p:grpSpPr>
        <p:pic>
          <p:nvPicPr>
            <p:cNvPr id="35850" name="Picture 12" descr="CookDouglasMed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7935" y="5695688"/>
              <a:ext cx="971920" cy="953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1" name="TextBox 12"/>
            <p:cNvSpPr txBox="1">
              <a:spLocks noChangeArrowheads="1"/>
            </p:cNvSpPr>
            <p:nvPr/>
          </p:nvSpPr>
          <p:spPr bwMode="auto">
            <a:xfrm>
              <a:off x="4810495" y="6539600"/>
              <a:ext cx="1066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000"/>
                <a:t>2008</a:t>
              </a:r>
            </a:p>
          </p:txBody>
        </p:sp>
      </p:grpSp>
      <p:sp>
        <p:nvSpPr>
          <p:cNvPr id="35849" name="TextBox 13"/>
          <p:cNvSpPr txBox="1">
            <a:spLocks noChangeArrowheads="1"/>
          </p:cNvSpPr>
          <p:nvPr/>
        </p:nvSpPr>
        <p:spPr bwMode="auto">
          <a:xfrm>
            <a:off x="457200" y="5943600"/>
            <a:ext cx="4191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dirty="0"/>
              <a:t>BYZANTINE ART</a:t>
            </a:r>
            <a:br>
              <a:rPr lang="en-US" altLang="en-US" sz="1600" dirty="0"/>
            </a:br>
            <a:r>
              <a:rPr lang="en-US" altLang="en-US" sz="1600" dirty="0"/>
              <a:t>(Lowell </a:t>
            </a:r>
            <a:r>
              <a:rPr lang="en-US" altLang="en-US" sz="1600" dirty="0" err="1"/>
              <a:t>Baumunk</a:t>
            </a:r>
            <a:r>
              <a:rPr lang="en-US" altLang="en-US" sz="1600" dirty="0"/>
              <a:t>, R. 2000), OGB</a:t>
            </a:r>
          </a:p>
          <a:p>
            <a:pPr algn="ctr" eaLnBrk="1" hangingPunct="1">
              <a:spcBef>
                <a:spcPct val="0"/>
              </a:spcBef>
              <a:buFontTx/>
              <a:buNone/>
            </a:pPr>
            <a:r>
              <a:rPr lang="en-US" altLang="en-US" sz="1600" dirty="0"/>
              <a:t>Clarence G. White Medal, 2008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descr="Calypso Clown 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2075"/>
            <a:ext cx="6172200" cy="5646738"/>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CC66FF"/>
                </a:solidFill>
                <a:miter lim="800000"/>
                <a:headEnd/>
                <a:tailEnd/>
              </a14:hiddenLine>
            </a:ext>
          </a:extLst>
        </p:spPr>
      </p:pic>
      <p:sp>
        <p:nvSpPr>
          <p:cNvPr id="37891" name="title"/>
          <p:cNvSpPr>
            <a:spLocks noGrp="1" noChangeArrowheads="1"/>
          </p:cNvSpPr>
          <p:nvPr>
            <p:ph type="title"/>
          </p:nvPr>
        </p:nvSpPr>
        <p:spPr>
          <a:xfrm>
            <a:off x="6238875" y="338138"/>
            <a:ext cx="2135188" cy="2362200"/>
          </a:xfrm>
        </p:spPr>
        <p:txBody>
          <a:bodyPr/>
          <a:lstStyle/>
          <a:p>
            <a:pPr eaLnBrk="1" hangingPunct="1"/>
            <a:r>
              <a:rPr lang="en-US" altLang="en-US"/>
              <a:t>Calypso Clown OGB</a:t>
            </a:r>
          </a:p>
        </p:txBody>
      </p:sp>
      <p:pic>
        <p:nvPicPr>
          <p:cNvPr id="37892"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37894"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TextBox 8"/>
          <p:cNvSpPr txBox="1">
            <a:spLocks noChangeArrowheads="1"/>
          </p:cNvSpPr>
          <p:nvPr/>
        </p:nvSpPr>
        <p:spPr bwMode="auto">
          <a:xfrm>
            <a:off x="6400800" y="2700338"/>
            <a:ext cx="274320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Increase is normally heavier than in TB’s.  The increase is more like the rebloomers.  You may need to divide every two years.</a:t>
            </a:r>
          </a:p>
        </p:txBody>
      </p:sp>
      <p:sp>
        <p:nvSpPr>
          <p:cNvPr id="37896" name="TextBox 9"/>
          <p:cNvSpPr txBox="1">
            <a:spLocks noChangeArrowheads="1"/>
          </p:cNvSpPr>
          <p:nvPr/>
        </p:nvSpPr>
        <p:spPr bwMode="auto">
          <a:xfrm>
            <a:off x="1143000" y="6121400"/>
            <a:ext cx="419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CALYPSO CLOWN</a:t>
            </a:r>
            <a:br>
              <a:rPr lang="en-US" altLang="en-US" sz="1600"/>
            </a:br>
            <a:r>
              <a:rPr lang="en-US" altLang="en-US" sz="1600"/>
              <a:t>(L. Rich, R. 1977), OGB</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cans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447675"/>
            <a:ext cx="5092700" cy="4926013"/>
          </a:xfrm>
          <a:prstGeom prst="rect">
            <a:avLst/>
          </a:prstGeom>
          <a:solidFill>
            <a:srgbClr val="990033"/>
          </a:solid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1240B29-F687-4F45-9708-019B960494DF}">
              <a14:hiddenLine xmlns:a14="http://schemas.microsoft.com/office/drawing/2010/main" w="38100">
                <a:solidFill>
                  <a:srgbClr val="990033"/>
                </a:solidFill>
                <a:miter lim="800000"/>
                <a:headEnd/>
                <a:tailEnd/>
              </a14:hiddenLine>
            </a:ext>
          </a:extLst>
        </p:spPr>
      </p:pic>
      <p:sp>
        <p:nvSpPr>
          <p:cNvPr id="39939" name="title"/>
          <p:cNvSpPr>
            <a:spLocks noGrp="1" noChangeArrowheads="1"/>
          </p:cNvSpPr>
          <p:nvPr>
            <p:ph type="title"/>
          </p:nvPr>
        </p:nvSpPr>
        <p:spPr>
          <a:xfrm>
            <a:off x="5640388" y="58738"/>
            <a:ext cx="2328862" cy="1254125"/>
          </a:xfrm>
        </p:spPr>
        <p:txBody>
          <a:bodyPr/>
          <a:lstStyle/>
          <a:p>
            <a:pPr eaLnBrk="1" hangingPunct="1"/>
            <a:r>
              <a:rPr lang="en-US" altLang="en-US"/>
              <a:t>Canasta OGB</a:t>
            </a:r>
          </a:p>
        </p:txBody>
      </p:sp>
      <p:pic>
        <p:nvPicPr>
          <p:cNvPr id="39940" name="Picture 5"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39942"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3" name="TextBox 8"/>
          <p:cNvSpPr txBox="1">
            <a:spLocks noChangeArrowheads="1"/>
          </p:cNvSpPr>
          <p:nvPr/>
        </p:nvSpPr>
        <p:spPr bwMode="auto">
          <a:xfrm>
            <a:off x="5257800" y="1220788"/>
            <a:ext cx="3886200" cy="46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300"/>
              <a:t>Size is important to gardeners, and it unhelpful to classify a 5” Arilbred dwarf together with a 40” tall Arilbred. Many growers recognize the public’s need for size classification, and use a term for the smaller arilbreds like AB-MED, ABM,  or ABD. The terminology is not uniform and can vary widely since there is no “official” category for these smaller arilbreds. </a:t>
            </a:r>
          </a:p>
        </p:txBody>
      </p:sp>
      <p:sp>
        <p:nvSpPr>
          <p:cNvPr id="39944" name="TextBox 9"/>
          <p:cNvSpPr txBox="1">
            <a:spLocks noChangeArrowheads="1"/>
          </p:cNvSpPr>
          <p:nvPr/>
        </p:nvSpPr>
        <p:spPr bwMode="auto">
          <a:xfrm>
            <a:off x="615950" y="5943600"/>
            <a:ext cx="419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CANASTA</a:t>
            </a:r>
            <a:br>
              <a:rPr lang="en-US" altLang="en-US" sz="1600"/>
            </a:br>
            <a:r>
              <a:rPr lang="en-US" altLang="en-US" sz="1600"/>
              <a:t>(L. Rich, R. 1975), OGB. AB-MED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4a"/>
          <p:cNvSpPr>
            <a:spLocks noGrp="1" noChangeArrowheads="1"/>
          </p:cNvSpPr>
          <p:nvPr>
            <p:ph type="title"/>
          </p:nvPr>
        </p:nvSpPr>
        <p:spPr>
          <a:xfrm>
            <a:off x="1447800" y="304800"/>
            <a:ext cx="6542088" cy="914400"/>
          </a:xfrm>
        </p:spPr>
        <p:txBody>
          <a:bodyPr/>
          <a:lstStyle/>
          <a:p>
            <a:pPr eaLnBrk="1" hangingPunct="1"/>
            <a:r>
              <a:rPr lang="en-US" altLang="en-US" dirty="0"/>
              <a:t>How to Play Game</a:t>
            </a:r>
          </a:p>
        </p:txBody>
      </p:sp>
      <p:sp>
        <p:nvSpPr>
          <p:cNvPr id="5123" name="Oval 3"/>
          <p:cNvSpPr>
            <a:spLocks noChangeArrowheads="1"/>
          </p:cNvSpPr>
          <p:nvPr/>
        </p:nvSpPr>
        <p:spPr bwMode="auto">
          <a:xfrm>
            <a:off x="2743200" y="2286000"/>
            <a:ext cx="2743200" cy="27432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5124" name="Text Box 4"/>
          <p:cNvSpPr txBox="1">
            <a:spLocks noChangeArrowheads="1"/>
          </p:cNvSpPr>
          <p:nvPr/>
        </p:nvSpPr>
        <p:spPr bwMode="auto">
          <a:xfrm>
            <a:off x="0" y="1143000"/>
            <a:ext cx="9144000" cy="4690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l" eaLnBrk="0" hangingPunct="0">
              <a:lnSpc>
                <a:spcPct val="150000"/>
              </a:lnSpc>
              <a:spcAft>
                <a:spcPct val="0"/>
              </a:spcAft>
              <a:buNone/>
            </a:pPr>
            <a:r>
              <a:rPr lang="en-US" altLang="en-US" sz="2400" dirty="0"/>
              <a:t>Method:</a:t>
            </a:r>
            <a:r>
              <a:rPr lang="en-US" altLang="en-US" sz="1800" b="0" dirty="0"/>
              <a:t>  </a:t>
            </a:r>
          </a:p>
          <a:p>
            <a:pPr algn="l" eaLnBrk="0" hangingPunct="0">
              <a:lnSpc>
                <a:spcPct val="150000"/>
              </a:lnSpc>
              <a:spcAft>
                <a:spcPct val="0"/>
              </a:spcAft>
            </a:pPr>
            <a:r>
              <a:rPr lang="en-US" altLang="en-US" sz="1800" b="0" dirty="0"/>
              <a:t> Print out the Aril and Arilbred list on slide 4 and cut it up into individual irises.  Place in a bowl and pull randomly.   Print the Aril and Arilbred bingo cards (a separate pdf file) .             </a:t>
            </a:r>
          </a:p>
          <a:p>
            <a:pPr algn="l" eaLnBrk="0" hangingPunct="0">
              <a:lnSpc>
                <a:spcPct val="150000"/>
              </a:lnSpc>
              <a:spcAft>
                <a:spcPct val="0"/>
              </a:spcAft>
              <a:buNone/>
            </a:pPr>
            <a:r>
              <a:rPr lang="en-US" altLang="en-US" sz="1800" b="0" dirty="0"/>
              <a:t>                </a:t>
            </a:r>
          </a:p>
          <a:p>
            <a:pPr algn="l" eaLnBrk="0" hangingPunct="0">
              <a:lnSpc>
                <a:spcPct val="150000"/>
              </a:lnSpc>
              <a:spcAft>
                <a:spcPct val="0"/>
              </a:spcAft>
            </a:pPr>
            <a:r>
              <a:rPr lang="en-US" altLang="en-US" sz="1800" b="0" dirty="0"/>
              <a:t> Go to slide 4.  This pages has links to the individual irises.  Click on the iris name you just pulled out of the bowl.  Be careful, the names are close together and it is easy to </a:t>
            </a:r>
            <a:r>
              <a:rPr lang="en-US" altLang="en-US" sz="1800" dirty="0"/>
              <a:t>accidently click on the one before it.  </a:t>
            </a:r>
            <a:r>
              <a:rPr lang="en-US" altLang="en-US" sz="1800" b="0" dirty="0"/>
              <a:t>The names are linked to the slide discussing that iris.  To get back to slide 4,  click on the Aril list button at bottom right.                       .  Repeat until someone yells Bingo.  Keep track of the irises that have been pulled and verify the winner.</a:t>
            </a:r>
          </a:p>
          <a:p>
            <a:pPr>
              <a:spcBef>
                <a:spcPct val="0"/>
              </a:spcBef>
              <a:buFontTx/>
              <a:buNone/>
            </a:pPr>
            <a:endParaRPr lang="en-US" altLang="en-US" sz="1800" dirty="0">
              <a:latin typeface="Arial" panose="020B0604020202020204" pitchFamily="34" charset="0"/>
              <a:cs typeface="Arial" panose="020B0604020202020204" pitchFamily="34" charset="0"/>
            </a:endParaRPr>
          </a:p>
          <a:p>
            <a:pPr>
              <a:spcBef>
                <a:spcPct val="0"/>
              </a:spcBef>
              <a:buFontTx/>
              <a:buNone/>
            </a:pPr>
            <a:endParaRPr lang="en-US" altLang="en-US" sz="1800" dirty="0">
              <a:latin typeface="Arial" panose="020B0604020202020204" pitchFamily="34" charset="0"/>
              <a:cs typeface="Arial" panose="020B0604020202020204" pitchFamily="34" charset="0"/>
            </a:endParaRPr>
          </a:p>
        </p:txBody>
      </p:sp>
      <p:sp>
        <p:nvSpPr>
          <p:cNvPr id="5128" name="AutoShape 17" descr="Pink tissue paper">
            <a:hlinkClick r:id="rId3" action="ppaction://hlinksldjump"/>
          </p:cNvPr>
          <p:cNvSpPr>
            <a:spLocks noChangeArrowheads="1"/>
          </p:cNvSpPr>
          <p:nvPr/>
        </p:nvSpPr>
        <p:spPr bwMode="auto">
          <a:xfrm rot="-5400000">
            <a:off x="4405681" y="4152900"/>
            <a:ext cx="381000" cy="9144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000" b="1" dirty="0">
                <a:solidFill>
                  <a:schemeClr val="accent2"/>
                </a:solidFill>
                <a:latin typeface="Comic Sans MS" panose="030F0702030302020204" pitchFamily="66" charset="0"/>
              </a:rPr>
              <a:t>Aril List</a:t>
            </a:r>
          </a:p>
        </p:txBody>
      </p:sp>
    </p:spTree>
  </p:cSld>
  <p:clrMapOvr>
    <a:masterClrMapping/>
  </p:clrMapOvr>
  <p:transition advClick="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p:cNvSpPr>
            <a:spLocks noGrp="1" noChangeArrowheads="1"/>
          </p:cNvSpPr>
          <p:nvPr>
            <p:ph type="title"/>
          </p:nvPr>
        </p:nvSpPr>
        <p:spPr>
          <a:xfrm>
            <a:off x="4572000" y="33338"/>
            <a:ext cx="3200400" cy="2087562"/>
          </a:xfrm>
        </p:spPr>
        <p:txBody>
          <a:bodyPr/>
          <a:lstStyle/>
          <a:p>
            <a:pPr eaLnBrk="1" hangingPunct="1"/>
            <a:r>
              <a:rPr lang="en-US" altLang="en-US" dirty="0"/>
              <a:t>Child Song RB-</a:t>
            </a:r>
          </a:p>
        </p:txBody>
      </p:sp>
      <p:pic>
        <p:nvPicPr>
          <p:cNvPr id="41987" name="Picture 5" descr="aril_logo2">
            <a:hlinkClick r:id="" action="ppaction://macro?name=PullFlower"/>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sh_ArilList" descr="Pink tissue paper">
            <a:hlinkClick r:id="rId4"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41989" name="sh_ArilList" descr="aril_logo2">
            <a:hlinkClick r:id="" action="ppaction://macro?name=CheckIfGameStarted"/>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TextBox 8"/>
          <p:cNvSpPr txBox="1">
            <a:spLocks noChangeArrowheads="1"/>
          </p:cNvSpPr>
          <p:nvPr/>
        </p:nvSpPr>
        <p:spPr bwMode="auto">
          <a:xfrm>
            <a:off x="3617913" y="1644650"/>
            <a:ext cx="53340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Arilbreds are the only irises in the judge’s handbook in which there is a description of the vase in which the iris should be displayed in a show.</a:t>
            </a:r>
            <a:br>
              <a:rPr lang="en-US" altLang="en-US" sz="2400"/>
            </a:br>
            <a:r>
              <a:rPr lang="en-US" altLang="en-US" sz="2400"/>
              <a:t>The vase should be transparent.  The judge may ask the clerk to pull the Arilbred from the vase if the vase is not transparent so they can examine the stem.</a:t>
            </a:r>
          </a:p>
          <a:p>
            <a:pPr eaLnBrk="1" hangingPunct="1">
              <a:spcBef>
                <a:spcPct val="0"/>
              </a:spcBef>
              <a:buFontTx/>
              <a:buNone/>
            </a:pPr>
            <a:r>
              <a:rPr lang="en-US" altLang="en-US" sz="2400"/>
              <a:t>Child Song is a tetraploid designated as APTT.  (Aril, I. Pumila and two sets of Bearded chromosomes )</a:t>
            </a:r>
          </a:p>
        </p:txBody>
      </p:sp>
      <p:pic>
        <p:nvPicPr>
          <p:cNvPr id="41991" name="Picture 7"/>
          <p:cNvPicPr>
            <a:picLocks noChangeAspect="1"/>
          </p:cNvPicPr>
          <p:nvPr/>
        </p:nvPicPr>
        <p:blipFill>
          <a:blip r:embed="rId5">
            <a:extLst>
              <a:ext uri="{28A0092B-C50C-407E-A947-70E740481C1C}">
                <a14:useLocalDpi xmlns:a14="http://schemas.microsoft.com/office/drawing/2010/main" val="0"/>
              </a:ext>
            </a:extLst>
          </a:blip>
          <a:srcRect l="62500" t="11765"/>
          <a:stretch>
            <a:fillRect/>
          </a:stretch>
        </p:blipFill>
        <p:spPr bwMode="auto">
          <a:xfrm>
            <a:off x="163513" y="152400"/>
            <a:ext cx="3200400" cy="5648325"/>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0033"/>
                </a:solidFill>
                <a:miter lim="800000"/>
                <a:headEnd/>
                <a:tailEnd/>
              </a14:hiddenLine>
            </a:ext>
          </a:extLst>
        </p:spPr>
      </p:pic>
      <p:sp>
        <p:nvSpPr>
          <p:cNvPr id="41992" name="TextBox 9"/>
          <p:cNvSpPr txBox="1">
            <a:spLocks noChangeArrowheads="1"/>
          </p:cNvSpPr>
          <p:nvPr/>
        </p:nvSpPr>
        <p:spPr bwMode="auto">
          <a:xfrm>
            <a:off x="-55563" y="5880100"/>
            <a:ext cx="36369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Child Song</a:t>
            </a:r>
            <a:br>
              <a:rPr lang="en-US" altLang="en-US" sz="1600"/>
            </a:br>
            <a:r>
              <a:rPr lang="en-US" altLang="en-US" sz="1600"/>
              <a:t> ( Elm Jensen, R. 1983), RB-</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aaa"/>
          <p:cNvSpPr>
            <a:spLocks noGrp="1" noChangeArrowheads="1"/>
          </p:cNvSpPr>
          <p:nvPr>
            <p:ph type="title"/>
          </p:nvPr>
        </p:nvSpPr>
        <p:spPr>
          <a:xfrm>
            <a:off x="5930900" y="2286000"/>
            <a:ext cx="3070225" cy="3429000"/>
          </a:xfrm>
        </p:spPr>
        <p:txBody>
          <a:bodyPr/>
          <a:lstStyle/>
          <a:p>
            <a:pPr algn="l" eaLnBrk="1" hangingPunct="1"/>
            <a:r>
              <a:rPr lang="en-US" altLang="en-US" sz="2400" dirty="0"/>
              <a:t>Depending on the amount of aril content, the rhizomes may be rounder is shape and smaller than the elongated rhizomes of the </a:t>
            </a:r>
            <a:r>
              <a:rPr lang="en-US" altLang="en-US" sz="2400" dirty="0" err="1"/>
              <a:t>TBs.</a:t>
            </a:r>
            <a:r>
              <a:rPr lang="en-US" altLang="en-US" sz="2400" dirty="0"/>
              <a:t>  This does not indicate size of bloom.</a:t>
            </a:r>
          </a:p>
        </p:txBody>
      </p:sp>
      <p:pic>
        <p:nvPicPr>
          <p:cNvPr id="44035" name="Picture 4" descr="aril_logo2">
            <a:hlinkClick r:id="" action="ppaction://macro?name=PullFlower"/>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sh_ArilList" descr="Pink tissue paper">
            <a:hlinkClick r:id="rId4"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44037" name="sh_ArilList" descr="aril_logo2">
            <a:hlinkClick r:id="" action="ppaction://macro?name=CheckIfGameStarted"/>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title"/>
          <p:cNvSpPr txBox="1">
            <a:spLocks noChangeArrowheads="1"/>
          </p:cNvSpPr>
          <p:nvPr/>
        </p:nvSpPr>
        <p:spPr bwMode="auto">
          <a:xfrm>
            <a:off x="5930900" y="1208088"/>
            <a:ext cx="3200400" cy="1458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4400" dirty="0">
                <a:solidFill>
                  <a:schemeClr val="tx2"/>
                </a:solidFill>
              </a:rPr>
              <a:t>Cup </a:t>
            </a:r>
            <a:r>
              <a:rPr lang="en-US" altLang="en-US" sz="4400" dirty="0" err="1">
                <a:solidFill>
                  <a:schemeClr val="tx2"/>
                </a:solidFill>
              </a:rPr>
              <a:t>Runneth</a:t>
            </a:r>
            <a:r>
              <a:rPr lang="en-US" altLang="en-US" sz="4400" dirty="0">
                <a:solidFill>
                  <a:schemeClr val="tx2"/>
                </a:solidFill>
              </a:rPr>
              <a:t> Over OGB-</a:t>
            </a:r>
          </a:p>
        </p:txBody>
      </p:sp>
      <p:sp>
        <p:nvSpPr>
          <p:cNvPr id="44039" name="TextBox 9"/>
          <p:cNvSpPr txBox="1">
            <a:spLocks noChangeArrowheads="1"/>
          </p:cNvSpPr>
          <p:nvPr/>
        </p:nvSpPr>
        <p:spPr bwMode="auto">
          <a:xfrm>
            <a:off x="942975" y="6121400"/>
            <a:ext cx="419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CUP RUNNETH OVER</a:t>
            </a:r>
            <a:br>
              <a:rPr lang="en-US" altLang="en-US" sz="1600"/>
            </a:br>
            <a:r>
              <a:rPr lang="en-US" altLang="en-US" sz="1600"/>
              <a:t>(Sharon McAllister, R. 2005), OGB-</a:t>
            </a:r>
          </a:p>
        </p:txBody>
      </p:sp>
      <p:pic>
        <p:nvPicPr>
          <p:cNvPr id="44040" name="Picture 1"/>
          <p:cNvPicPr>
            <a:picLocks noChangeAspect="1"/>
          </p:cNvPicPr>
          <p:nvPr/>
        </p:nvPicPr>
        <p:blipFill>
          <a:blip r:embed="rId5">
            <a:extLst>
              <a:ext uri="{28A0092B-C50C-407E-A947-70E740481C1C}">
                <a14:useLocalDpi xmlns:a14="http://schemas.microsoft.com/office/drawing/2010/main" val="0"/>
              </a:ext>
            </a:extLst>
          </a:blip>
          <a:srcRect l="8333" r="16667"/>
          <a:stretch>
            <a:fillRect/>
          </a:stretch>
        </p:blipFill>
        <p:spPr bwMode="auto">
          <a:xfrm>
            <a:off x="252413" y="533400"/>
            <a:ext cx="5572125" cy="49530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C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descr="damfino 1998 SMc DB 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57200"/>
            <a:ext cx="5410200" cy="5659438"/>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0033"/>
                </a:solidFill>
                <a:miter lim="800000"/>
                <a:headEnd/>
                <a:tailEnd/>
              </a14:hiddenLine>
            </a:ext>
          </a:extLst>
        </p:spPr>
      </p:pic>
      <p:sp>
        <p:nvSpPr>
          <p:cNvPr id="46083" name="title"/>
          <p:cNvSpPr>
            <a:spLocks noGrp="1" noChangeArrowheads="1"/>
          </p:cNvSpPr>
          <p:nvPr>
            <p:ph type="title"/>
          </p:nvPr>
        </p:nvSpPr>
        <p:spPr>
          <a:xfrm>
            <a:off x="6092825" y="423863"/>
            <a:ext cx="2209800" cy="1828800"/>
          </a:xfrm>
        </p:spPr>
        <p:txBody>
          <a:bodyPr/>
          <a:lstStyle/>
          <a:p>
            <a:pPr eaLnBrk="1" hangingPunct="1"/>
            <a:r>
              <a:rPr lang="en-US" altLang="en-US"/>
              <a:t>Damfino OGB</a:t>
            </a:r>
          </a:p>
        </p:txBody>
      </p:sp>
      <p:pic>
        <p:nvPicPr>
          <p:cNvPr id="46084"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46086"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7" name="TextBox 9"/>
          <p:cNvSpPr txBox="1">
            <a:spLocks noChangeArrowheads="1"/>
          </p:cNvSpPr>
          <p:nvPr/>
        </p:nvSpPr>
        <p:spPr bwMode="auto">
          <a:xfrm>
            <a:off x="5867400" y="2560638"/>
            <a:ext cx="3257550"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Sharon McAllister is a well known Arilbred hybridizer in Las Cruces, NM.  Say this iris name out loud to hear her thoughts about this irises’ heritage. </a:t>
            </a:r>
            <a:br>
              <a:rPr lang="en-US" altLang="en-US" sz="2400"/>
            </a:br>
            <a:endParaRPr lang="en-US" altLang="en-US" sz="2400"/>
          </a:p>
        </p:txBody>
      </p:sp>
      <p:sp>
        <p:nvSpPr>
          <p:cNvPr id="46088" name="TextBox 10"/>
          <p:cNvSpPr txBox="1">
            <a:spLocks noChangeArrowheads="1"/>
          </p:cNvSpPr>
          <p:nvPr/>
        </p:nvSpPr>
        <p:spPr bwMode="auto">
          <a:xfrm>
            <a:off x="914400" y="6121400"/>
            <a:ext cx="419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DAMFINO</a:t>
            </a:r>
            <a:br>
              <a:rPr lang="en-US" altLang="en-US" sz="1600"/>
            </a:br>
            <a:r>
              <a:rPr lang="en-US" altLang="en-US" sz="1600"/>
              <a:t>(Sharon McAllister, R. 1998), OGB</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descr="DesertCelebrationFlanagan 19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57175"/>
            <a:ext cx="4953000" cy="5843588"/>
          </a:xfrm>
          <a:prstGeom prst="rect">
            <a:avLst/>
          </a:prstGeom>
          <a:solidFill>
            <a:schemeClr val="accent2"/>
          </a:solid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1240B29-F687-4F45-9708-019B960494DF}">
              <a14:hiddenLine xmlns:a14="http://schemas.microsoft.com/office/drawing/2010/main" w="38100">
                <a:solidFill>
                  <a:schemeClr val="accent2"/>
                </a:solidFill>
                <a:miter lim="800000"/>
                <a:headEnd/>
                <a:tailEnd/>
              </a14:hiddenLine>
            </a:ext>
          </a:extLst>
        </p:spPr>
      </p:pic>
      <p:sp>
        <p:nvSpPr>
          <p:cNvPr id="48131" name="title"/>
          <p:cNvSpPr>
            <a:spLocks noGrp="1" noChangeArrowheads="1"/>
          </p:cNvSpPr>
          <p:nvPr>
            <p:ph type="title"/>
          </p:nvPr>
        </p:nvSpPr>
        <p:spPr>
          <a:xfrm>
            <a:off x="5334000" y="-38100"/>
            <a:ext cx="2819400" cy="2819400"/>
          </a:xfrm>
        </p:spPr>
        <p:txBody>
          <a:bodyPr/>
          <a:lstStyle/>
          <a:p>
            <a:pPr eaLnBrk="1" hangingPunct="1"/>
            <a:r>
              <a:rPr lang="en-US" altLang="en-US"/>
              <a:t>Desert Celebration OGB-</a:t>
            </a:r>
          </a:p>
        </p:txBody>
      </p:sp>
      <p:pic>
        <p:nvPicPr>
          <p:cNvPr id="48132"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48134"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5" name="TextBox 8"/>
          <p:cNvSpPr txBox="1">
            <a:spLocks noChangeArrowheads="1"/>
          </p:cNvSpPr>
          <p:nvPr/>
        </p:nvSpPr>
        <p:spPr bwMode="auto">
          <a:xfrm>
            <a:off x="5314950" y="2560638"/>
            <a:ext cx="3810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Arilbred irises can look very Onco-like, very Regelia-like or very TB-like. </a:t>
            </a:r>
            <a:br>
              <a:rPr lang="en-US" altLang="en-US" sz="2400"/>
            </a:br>
            <a:endParaRPr lang="en-US" altLang="en-US" sz="2400"/>
          </a:p>
        </p:txBody>
      </p:sp>
      <p:sp>
        <p:nvSpPr>
          <p:cNvPr id="48136" name="TextBox 9"/>
          <p:cNvSpPr txBox="1">
            <a:spLocks noChangeArrowheads="1"/>
          </p:cNvSpPr>
          <p:nvPr/>
        </p:nvSpPr>
        <p:spPr bwMode="auto">
          <a:xfrm>
            <a:off x="609600" y="6121400"/>
            <a:ext cx="419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DESERT CELEBRATION</a:t>
            </a:r>
            <a:br>
              <a:rPr lang="en-US" altLang="en-US" sz="1600"/>
            </a:br>
            <a:r>
              <a:rPr lang="en-US" altLang="en-US" sz="1600"/>
              <a:t>(Lin Flanagan, R. 1994), OGB-</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descr="Desert Fi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28600"/>
            <a:ext cx="5105400" cy="5767388"/>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0033"/>
                </a:solidFill>
                <a:miter lim="800000"/>
                <a:headEnd/>
                <a:tailEnd/>
              </a14:hiddenLine>
            </a:ext>
          </a:extLst>
        </p:spPr>
      </p:pic>
      <p:sp>
        <p:nvSpPr>
          <p:cNvPr id="50179" name="title"/>
          <p:cNvSpPr>
            <a:spLocks noGrp="1" noChangeArrowheads="1"/>
          </p:cNvSpPr>
          <p:nvPr>
            <p:ph type="title"/>
          </p:nvPr>
        </p:nvSpPr>
        <p:spPr>
          <a:xfrm>
            <a:off x="6046788" y="14288"/>
            <a:ext cx="2106612" cy="2424112"/>
          </a:xfrm>
        </p:spPr>
        <p:txBody>
          <a:bodyPr/>
          <a:lstStyle/>
          <a:p>
            <a:pPr eaLnBrk="1" hangingPunct="1"/>
            <a:r>
              <a:rPr lang="en-US" altLang="en-US"/>
              <a:t>Desert Fire OGB+</a:t>
            </a:r>
          </a:p>
        </p:txBody>
      </p:sp>
      <p:pic>
        <p:nvPicPr>
          <p:cNvPr id="50180"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50182"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3" name="TextBox 8"/>
          <p:cNvSpPr txBox="1">
            <a:spLocks noChangeArrowheads="1"/>
          </p:cNvSpPr>
          <p:nvPr/>
        </p:nvSpPr>
        <p:spPr bwMode="auto">
          <a:xfrm>
            <a:off x="5562600" y="2617788"/>
            <a:ext cx="3468688"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Ask people in your area which arilbreds are easier to grow.  Some pluses (more aril content) may be easier to grow than some of the minuses (less aril content).</a:t>
            </a:r>
          </a:p>
        </p:txBody>
      </p:sp>
      <p:sp>
        <p:nvSpPr>
          <p:cNvPr id="50184" name="TextBox 9"/>
          <p:cNvSpPr txBox="1">
            <a:spLocks noChangeArrowheads="1"/>
          </p:cNvSpPr>
          <p:nvPr/>
        </p:nvSpPr>
        <p:spPr bwMode="auto">
          <a:xfrm>
            <a:off x="838200" y="6121400"/>
            <a:ext cx="419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DESERT FIRE</a:t>
            </a:r>
            <a:br>
              <a:rPr lang="en-US" altLang="en-US" sz="1600"/>
            </a:br>
            <a:r>
              <a:rPr lang="en-US" altLang="en-US" sz="1600"/>
              <a:t>(H. Shockey, R. 1975), OGB+</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descr="Desert Fury sm 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 y="304800"/>
            <a:ext cx="4605338" cy="56388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0033"/>
                </a:solidFill>
                <a:miter lim="800000"/>
                <a:headEnd/>
                <a:tailEnd/>
              </a14:hiddenLine>
            </a:ext>
          </a:extLst>
        </p:spPr>
      </p:pic>
      <p:sp>
        <p:nvSpPr>
          <p:cNvPr id="52227" name="title"/>
          <p:cNvSpPr>
            <a:spLocks noGrp="1" noChangeArrowheads="1"/>
          </p:cNvSpPr>
          <p:nvPr>
            <p:ph type="title"/>
          </p:nvPr>
        </p:nvSpPr>
        <p:spPr>
          <a:xfrm>
            <a:off x="5334000" y="0"/>
            <a:ext cx="2667000" cy="1524000"/>
          </a:xfrm>
        </p:spPr>
        <p:txBody>
          <a:bodyPr/>
          <a:lstStyle/>
          <a:p>
            <a:pPr eaLnBrk="1" hangingPunct="1"/>
            <a:r>
              <a:rPr lang="en-US" altLang="en-US"/>
              <a:t>Desert Fury OGB</a:t>
            </a:r>
          </a:p>
        </p:txBody>
      </p:sp>
      <p:pic>
        <p:nvPicPr>
          <p:cNvPr id="52228"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52230"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1" name="Rectangle 1"/>
          <p:cNvSpPr>
            <a:spLocks noChangeArrowheads="1"/>
          </p:cNvSpPr>
          <p:nvPr/>
        </p:nvSpPr>
        <p:spPr bwMode="auto">
          <a:xfrm>
            <a:off x="5029200" y="1417638"/>
            <a:ext cx="4000500"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dirty="0"/>
              <a:t>The signal on an </a:t>
            </a:r>
            <a:r>
              <a:rPr lang="en-US" altLang="en-US" sz="2400" dirty="0" err="1"/>
              <a:t>Arilbred</a:t>
            </a:r>
            <a:r>
              <a:rPr lang="en-US" altLang="en-US" sz="2400" dirty="0"/>
              <a:t> is not the same as a color spot.  The signal has elongated cells that are raised from the petal and have a velvet texture.</a:t>
            </a:r>
          </a:p>
          <a:p>
            <a:pPr eaLnBrk="1" hangingPunct="1">
              <a:spcBef>
                <a:spcPct val="0"/>
              </a:spcBef>
              <a:buFontTx/>
              <a:buNone/>
            </a:pPr>
            <a:r>
              <a:rPr lang="en-US" altLang="en-US" sz="2400" dirty="0"/>
              <a:t>In a color spot, the texture is not different.  Arilbreds can have both signals and color spots</a:t>
            </a:r>
          </a:p>
          <a:p>
            <a:pPr eaLnBrk="1" hangingPunct="1">
              <a:spcBef>
                <a:spcPct val="0"/>
              </a:spcBef>
              <a:buFontTx/>
              <a:buNone/>
            </a:pPr>
            <a:r>
              <a:rPr lang="en-US" altLang="en-US" sz="2400" dirty="0" err="1"/>
              <a:t>Regelia</a:t>
            </a:r>
            <a:r>
              <a:rPr lang="en-US" altLang="en-US" sz="2400" dirty="0"/>
              <a:t> can have V-shaped color spot on falls.</a:t>
            </a:r>
          </a:p>
        </p:txBody>
      </p:sp>
      <p:grpSp>
        <p:nvGrpSpPr>
          <p:cNvPr id="52232" name="Group 10"/>
          <p:cNvGrpSpPr>
            <a:grpSpLocks/>
          </p:cNvGrpSpPr>
          <p:nvPr/>
        </p:nvGrpSpPr>
        <p:grpSpPr bwMode="auto">
          <a:xfrm>
            <a:off x="5486400" y="5541963"/>
            <a:ext cx="1066800" cy="1243012"/>
            <a:chOff x="4810495" y="5695688"/>
            <a:chExt cx="1066800" cy="1244022"/>
          </a:xfrm>
        </p:grpSpPr>
        <p:pic>
          <p:nvPicPr>
            <p:cNvPr id="52234" name="Picture 12" descr="CookDouglasMed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7935" y="5695688"/>
              <a:ext cx="971920" cy="953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5" name="TextBox 12"/>
            <p:cNvSpPr txBox="1">
              <a:spLocks noChangeArrowheads="1"/>
            </p:cNvSpPr>
            <p:nvPr/>
          </p:nvSpPr>
          <p:spPr bwMode="auto">
            <a:xfrm>
              <a:off x="4810495" y="6539600"/>
              <a:ext cx="1066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000"/>
                <a:t>2001</a:t>
              </a:r>
            </a:p>
          </p:txBody>
        </p:sp>
      </p:grpSp>
      <p:sp>
        <p:nvSpPr>
          <p:cNvPr id="52233" name="TextBox 13"/>
          <p:cNvSpPr txBox="1">
            <a:spLocks noChangeArrowheads="1"/>
          </p:cNvSpPr>
          <p:nvPr/>
        </p:nvSpPr>
        <p:spPr bwMode="auto">
          <a:xfrm>
            <a:off x="474663" y="6019800"/>
            <a:ext cx="4191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dirty="0"/>
              <a:t>DESERT FURY</a:t>
            </a:r>
            <a:br>
              <a:rPr lang="en-US" altLang="en-US" sz="1600" dirty="0"/>
            </a:br>
            <a:r>
              <a:rPr lang="en-US" altLang="en-US" sz="1600" dirty="0"/>
              <a:t>(Howard Shockey, R. 1994), OGB</a:t>
            </a:r>
          </a:p>
          <a:p>
            <a:pPr algn="ctr" eaLnBrk="1" hangingPunct="1">
              <a:spcBef>
                <a:spcPct val="0"/>
              </a:spcBef>
              <a:buFontTx/>
              <a:buNone/>
            </a:pPr>
            <a:r>
              <a:rPr lang="en-US" altLang="en-US" sz="1600" dirty="0"/>
              <a:t>Clarence G. White Medal, 2001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3" descr="dreamkeeper 2005 Brown DB 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81000"/>
            <a:ext cx="5029200" cy="5672138"/>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0033"/>
                </a:solidFill>
                <a:miter lim="800000"/>
                <a:headEnd/>
                <a:tailEnd/>
              </a14:hiddenLine>
            </a:ext>
          </a:extLst>
        </p:spPr>
      </p:pic>
      <p:sp>
        <p:nvSpPr>
          <p:cNvPr id="54275" name="title"/>
          <p:cNvSpPr>
            <a:spLocks noGrp="1" noChangeArrowheads="1"/>
          </p:cNvSpPr>
          <p:nvPr>
            <p:ph type="title"/>
          </p:nvPr>
        </p:nvSpPr>
        <p:spPr>
          <a:xfrm>
            <a:off x="5410200" y="1312863"/>
            <a:ext cx="3505200" cy="1196975"/>
          </a:xfrm>
        </p:spPr>
        <p:txBody>
          <a:bodyPr/>
          <a:lstStyle/>
          <a:p>
            <a:pPr eaLnBrk="1" hangingPunct="1"/>
            <a:r>
              <a:rPr lang="en-US" altLang="en-US"/>
              <a:t>Dreamkeeper OGB</a:t>
            </a:r>
          </a:p>
        </p:txBody>
      </p:sp>
      <p:pic>
        <p:nvPicPr>
          <p:cNvPr id="54276"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54278"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5524500" y="2509838"/>
            <a:ext cx="3592513" cy="3046412"/>
          </a:xfrm>
          <a:prstGeom prst="rect">
            <a:avLst/>
          </a:prstGeom>
          <a:noFill/>
        </p:spPr>
        <p:txBody>
          <a:bodyPr>
            <a:spAutoFit/>
          </a:bodyPr>
          <a:lstStyle/>
          <a:p>
            <a:pPr eaLnBrk="1" hangingPunct="1">
              <a:defRPr/>
            </a:pPr>
            <a:r>
              <a:rPr lang="en-US" dirty="0"/>
              <a:t>Current hybridizing advancements are resulting in ½ Arilbred irises that are more aril-like than many pluses.</a:t>
            </a:r>
          </a:p>
          <a:p>
            <a:pPr marL="342900" indent="-342900" eaLnBrk="1" hangingPunct="1">
              <a:buFont typeface="Arial" panose="020B0604020202020204" pitchFamily="34" charset="0"/>
              <a:buChar char="•"/>
              <a:defRPr/>
            </a:pPr>
            <a:r>
              <a:rPr lang="en-US" dirty="0"/>
              <a:t>Larger signals</a:t>
            </a:r>
          </a:p>
          <a:p>
            <a:pPr marL="342900" indent="-342900" eaLnBrk="1" hangingPunct="1">
              <a:buFont typeface="Arial" panose="020B0604020202020204" pitchFamily="34" charset="0"/>
              <a:buChar char="•"/>
              <a:defRPr/>
            </a:pPr>
            <a:r>
              <a:rPr lang="en-US" dirty="0"/>
              <a:t>Aril-looking forms</a:t>
            </a:r>
          </a:p>
          <a:p>
            <a:pPr marL="342900" indent="-342900" eaLnBrk="1" hangingPunct="1">
              <a:buFont typeface="Arial" panose="020B0604020202020204" pitchFamily="34" charset="0"/>
              <a:buChar char="•"/>
              <a:defRPr/>
            </a:pPr>
            <a:r>
              <a:rPr lang="en-US" dirty="0"/>
              <a:t>Aril-looking beards</a:t>
            </a:r>
          </a:p>
        </p:txBody>
      </p:sp>
      <p:sp>
        <p:nvSpPr>
          <p:cNvPr id="54280" name="TextBox 9"/>
          <p:cNvSpPr txBox="1">
            <a:spLocks noChangeArrowheads="1"/>
          </p:cNvSpPr>
          <p:nvPr/>
        </p:nvSpPr>
        <p:spPr bwMode="auto">
          <a:xfrm>
            <a:off x="647700" y="6172200"/>
            <a:ext cx="419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DREAM KEEPER</a:t>
            </a:r>
            <a:br>
              <a:rPr lang="en-US" altLang="en-US" sz="1600"/>
            </a:br>
            <a:r>
              <a:rPr lang="en-US" altLang="en-US" sz="1600"/>
              <a:t>(Vernon &amp; Dana Brown, R. 2005) OGB</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descr="Dusham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75" y="268288"/>
            <a:ext cx="4057650" cy="58039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0033"/>
                </a:solidFill>
                <a:miter lim="800000"/>
                <a:headEnd/>
                <a:tailEnd/>
              </a14:hiddenLine>
            </a:ext>
          </a:extLst>
        </p:spPr>
      </p:pic>
      <p:sp>
        <p:nvSpPr>
          <p:cNvPr id="56323" name="title"/>
          <p:cNvSpPr>
            <a:spLocks noGrp="1" noChangeArrowheads="1"/>
          </p:cNvSpPr>
          <p:nvPr>
            <p:ph type="title"/>
          </p:nvPr>
        </p:nvSpPr>
        <p:spPr>
          <a:xfrm>
            <a:off x="4479925" y="296863"/>
            <a:ext cx="3660775" cy="938212"/>
          </a:xfrm>
        </p:spPr>
        <p:txBody>
          <a:bodyPr/>
          <a:lstStyle/>
          <a:p>
            <a:pPr eaLnBrk="1" hangingPunct="1"/>
            <a:r>
              <a:rPr lang="en-US" altLang="en-US">
                <a:solidFill>
                  <a:schemeClr val="tx1"/>
                </a:solidFill>
              </a:rPr>
              <a:t>Dunshanbe RC</a:t>
            </a:r>
          </a:p>
        </p:txBody>
      </p:sp>
      <p:pic>
        <p:nvPicPr>
          <p:cNvPr id="56324" name="Picture 5"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56326"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513263" y="1235075"/>
            <a:ext cx="4630737" cy="4524375"/>
          </a:xfrm>
          <a:prstGeom prst="rect">
            <a:avLst/>
          </a:prstGeom>
        </p:spPr>
        <p:txBody>
          <a:bodyPr>
            <a:spAutoFit/>
          </a:bodyPr>
          <a:lstStyle/>
          <a:p>
            <a:pPr eaLnBrk="1" hangingPunct="1">
              <a:defRPr/>
            </a:pPr>
            <a:r>
              <a:rPr lang="en-US" altLang="en-US" b="1" dirty="0"/>
              <a:t>RC </a:t>
            </a:r>
            <a:r>
              <a:rPr lang="en-US" altLang="en-US" b="1" dirty="0" err="1"/>
              <a:t>R</a:t>
            </a:r>
            <a:r>
              <a:rPr lang="en-US" altLang="en-US" dirty="0" err="1"/>
              <a:t>egelio</a:t>
            </a:r>
            <a:r>
              <a:rPr lang="en-US" altLang="en-US" b="1" dirty="0" err="1"/>
              <a:t>c</a:t>
            </a:r>
            <a:r>
              <a:rPr lang="en-US" altLang="en-US" dirty="0" err="1"/>
              <a:t>yclus</a:t>
            </a:r>
            <a:r>
              <a:rPr lang="en-US" altLang="en-US" dirty="0"/>
              <a:t> (pure aril that is a cross between Regelia and Oncocyclus).  It is more Regelia-like than Oncocyclus-like</a:t>
            </a:r>
          </a:p>
          <a:p>
            <a:pPr marL="342900" indent="-342900" eaLnBrk="1" hangingPunct="1">
              <a:buFont typeface="Arial" panose="020B0604020202020204" pitchFamily="34" charset="0"/>
              <a:buChar char="•"/>
              <a:defRPr/>
            </a:pPr>
            <a:r>
              <a:rPr lang="en-US" altLang="en-US" dirty="0"/>
              <a:t>Regelia and Oncocyclus are the two major sections in the Aril world recognized by the Aril International Society (AIS).  </a:t>
            </a:r>
          </a:p>
          <a:p>
            <a:pPr marL="342900" indent="-342900" eaLnBrk="1" hangingPunct="1">
              <a:buFont typeface="Arial" panose="020B0604020202020204" pitchFamily="34" charset="0"/>
              <a:buChar char="•"/>
              <a:defRPr/>
            </a:pPr>
            <a:r>
              <a:rPr lang="en-US" altLang="en-US" dirty="0"/>
              <a:t>Regelia grow more in the mountains while Oncocyclus (aka as Oncos) grow more in the desert.</a:t>
            </a:r>
          </a:p>
        </p:txBody>
      </p:sp>
      <p:sp>
        <p:nvSpPr>
          <p:cNvPr id="56328" name="TextBox 9"/>
          <p:cNvSpPr txBox="1">
            <a:spLocks noChangeArrowheads="1"/>
          </p:cNvSpPr>
          <p:nvPr/>
        </p:nvSpPr>
        <p:spPr bwMode="auto">
          <a:xfrm>
            <a:off x="266700" y="6113463"/>
            <a:ext cx="419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DUNSHANBE</a:t>
            </a:r>
            <a:br>
              <a:rPr lang="en-US" altLang="en-US" sz="1600"/>
            </a:br>
            <a:r>
              <a:rPr lang="en-US" altLang="en-US" sz="1600"/>
              <a:t>(T. Wilkes, R. 1977), RC</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p:cNvSpPr>
            <a:spLocks noGrp="1" noChangeArrowheads="1"/>
          </p:cNvSpPr>
          <p:nvPr>
            <p:ph type="title"/>
          </p:nvPr>
        </p:nvSpPr>
        <p:spPr>
          <a:xfrm>
            <a:off x="5562600" y="-76200"/>
            <a:ext cx="2286000" cy="1447800"/>
          </a:xfrm>
        </p:spPr>
        <p:txBody>
          <a:bodyPr/>
          <a:lstStyle/>
          <a:p>
            <a:pPr eaLnBrk="1" hangingPunct="1"/>
            <a:r>
              <a:rPr lang="en-US" altLang="en-US"/>
              <a:t>Ear Falas OGB-</a:t>
            </a:r>
          </a:p>
        </p:txBody>
      </p:sp>
      <p:pic>
        <p:nvPicPr>
          <p:cNvPr id="58371" name="Picture 3" descr="Ear Fal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92088"/>
            <a:ext cx="4914900" cy="5446712"/>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CC00"/>
                </a:solidFill>
                <a:miter lim="800000"/>
                <a:headEnd/>
                <a:tailEnd/>
              </a14:hiddenLine>
            </a:ext>
          </a:extLst>
        </p:spPr>
      </p:pic>
      <p:pic>
        <p:nvPicPr>
          <p:cNvPr id="58372"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58374"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5" name="TextBox 8"/>
          <p:cNvSpPr txBox="1">
            <a:spLocks noChangeArrowheads="1"/>
          </p:cNvSpPr>
          <p:nvPr/>
        </p:nvSpPr>
        <p:spPr bwMode="auto">
          <a:xfrm>
            <a:off x="5054600" y="1371600"/>
            <a:ext cx="40894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dirty="0"/>
              <a:t>In the modern catalogs you will probably see something like AB OGB-.  AB tells you it is an Arilbred.  The Aril Society International further subdivides the arilbreds into nine categories, based on the relative content of oncocyclus, regelia, and bearded ancestry (RB+, RB, RB-, OB+, OB, OB-, OGB+, OGB, OGB-)</a:t>
            </a:r>
          </a:p>
        </p:txBody>
      </p:sp>
      <p:sp>
        <p:nvSpPr>
          <p:cNvPr id="58376" name="TextBox 9"/>
          <p:cNvSpPr txBox="1">
            <a:spLocks noChangeArrowheads="1"/>
          </p:cNvSpPr>
          <p:nvPr/>
        </p:nvSpPr>
        <p:spPr bwMode="auto">
          <a:xfrm>
            <a:off x="514350" y="6019800"/>
            <a:ext cx="419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EAR FALAS</a:t>
            </a:r>
            <a:br>
              <a:rPr lang="en-US" altLang="en-US" sz="1600"/>
            </a:br>
            <a:r>
              <a:rPr lang="en-US" altLang="en-US" sz="1600"/>
              <a:t>(Jean Peyrard, R. 2005), OGB-</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p:cNvSpPr>
            <a:spLocks noGrp="1" noChangeArrowheads="1"/>
          </p:cNvSpPr>
          <p:nvPr>
            <p:ph type="title"/>
          </p:nvPr>
        </p:nvSpPr>
        <p:spPr>
          <a:xfrm>
            <a:off x="5181600" y="112713"/>
            <a:ext cx="3124200" cy="2209800"/>
          </a:xfrm>
        </p:spPr>
        <p:txBody>
          <a:bodyPr/>
          <a:lstStyle/>
          <a:p>
            <a:pPr eaLnBrk="1" hangingPunct="1"/>
            <a:r>
              <a:rPr lang="en-US" altLang="en-US"/>
              <a:t>Enchanter’s Spell OGB</a:t>
            </a:r>
          </a:p>
        </p:txBody>
      </p:sp>
      <p:pic>
        <p:nvPicPr>
          <p:cNvPr id="60419" name="Picture 4" descr="aril_logo2">
            <a:hlinkClick r:id="" action="ppaction://macro?name=PullFlower"/>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sh_ArilList" descr="Pink tissue paper">
            <a:hlinkClick r:id="rId4"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60421" name="sh_ArilList" descr="aril_logo2">
            <a:hlinkClick r:id="" action="ppaction://macro?name=CheckIfGameStarted"/>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TextBox 8"/>
          <p:cNvSpPr txBox="1">
            <a:spLocks noChangeArrowheads="1"/>
          </p:cNvSpPr>
          <p:nvPr/>
        </p:nvSpPr>
        <p:spPr bwMode="auto">
          <a:xfrm>
            <a:off x="5562600" y="2166938"/>
            <a:ext cx="3575050"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More than 50 species have been found in the literature for the Oncos.  While more than 8 species have been found for the Regelias.</a:t>
            </a:r>
          </a:p>
          <a:p>
            <a:pPr eaLnBrk="1" hangingPunct="1">
              <a:spcBef>
                <a:spcPct val="0"/>
              </a:spcBef>
              <a:buFontTx/>
              <a:buNone/>
            </a:pPr>
            <a:r>
              <a:rPr lang="en-US" altLang="en-US" sz="2400"/>
              <a:t>Some may be local varieties and others may be hybrids.</a:t>
            </a:r>
          </a:p>
        </p:txBody>
      </p:sp>
      <p:sp>
        <p:nvSpPr>
          <p:cNvPr id="60423" name="TextBox 9"/>
          <p:cNvSpPr txBox="1">
            <a:spLocks noChangeArrowheads="1"/>
          </p:cNvSpPr>
          <p:nvPr/>
        </p:nvSpPr>
        <p:spPr bwMode="auto">
          <a:xfrm>
            <a:off x="704850" y="6019800"/>
            <a:ext cx="419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Enchanter’s Spell</a:t>
            </a:r>
          </a:p>
          <a:p>
            <a:pPr algn="ctr" eaLnBrk="1" hangingPunct="1">
              <a:spcBef>
                <a:spcPct val="0"/>
              </a:spcBef>
              <a:buFontTx/>
              <a:buNone/>
            </a:pPr>
            <a:r>
              <a:rPr lang="en-US" altLang="en-US" sz="1600"/>
              <a:t>Rick Tasco, 2013, OGB</a:t>
            </a:r>
          </a:p>
        </p:txBody>
      </p:sp>
      <p:pic>
        <p:nvPicPr>
          <p:cNvPr id="60424" name="Picture 1"/>
          <p:cNvPicPr>
            <a:picLocks noChangeAspect="1"/>
          </p:cNvPicPr>
          <p:nvPr/>
        </p:nvPicPr>
        <p:blipFill>
          <a:blip r:embed="rId5">
            <a:extLst>
              <a:ext uri="{28A0092B-C50C-407E-A947-70E740481C1C}">
                <a14:useLocalDpi xmlns:a14="http://schemas.microsoft.com/office/drawing/2010/main" val="0"/>
              </a:ext>
            </a:extLst>
          </a:blip>
          <a:srcRect l="3040" t="16356" r="8070" b="9200"/>
          <a:stretch>
            <a:fillRect/>
          </a:stretch>
        </p:blipFill>
        <p:spPr bwMode="auto">
          <a:xfrm>
            <a:off x="274638" y="304800"/>
            <a:ext cx="5049837" cy="56388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CC00FF"/>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5b"/>
          <p:cNvSpPr>
            <a:spLocks noGrp="1" noChangeArrowheads="1"/>
          </p:cNvSpPr>
          <p:nvPr>
            <p:ph type="title"/>
          </p:nvPr>
        </p:nvSpPr>
        <p:spPr>
          <a:xfrm>
            <a:off x="685800" y="152400"/>
            <a:ext cx="7772400" cy="1143000"/>
          </a:xfrm>
        </p:spPr>
        <p:txBody>
          <a:bodyPr/>
          <a:lstStyle/>
          <a:p>
            <a:pPr eaLnBrk="1" hangingPunct="1"/>
            <a:r>
              <a:rPr lang="en-US" altLang="en-US" dirty="0"/>
              <a:t>Type of Games</a:t>
            </a: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105400"/>
            <a:ext cx="1682750" cy="1549400"/>
          </a:xfrm>
          <a:prstGeom prst="rect">
            <a:avLst/>
          </a:prstGeom>
          <a:noFill/>
          <a:ln>
            <a:noFill/>
          </a:ln>
          <a:effectLst>
            <a:outerShdw blurRad="50800" dist="38100" dir="2700000" algn="tl" rotWithShape="0">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5105400"/>
            <a:ext cx="1682750" cy="1549400"/>
          </a:xfrm>
          <a:prstGeom prst="rect">
            <a:avLst/>
          </a:prstGeom>
          <a:noFill/>
          <a:ln>
            <a:noFill/>
          </a:ln>
          <a:effectLst>
            <a:outerShdw blurRad="50800" dist="38100" dir="2700000" algn="tl" rotWithShape="0">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505200"/>
            <a:ext cx="1682750" cy="1303338"/>
          </a:xfrm>
          <a:prstGeom prst="rect">
            <a:avLst/>
          </a:prstGeom>
          <a:noFill/>
          <a:ln>
            <a:noFill/>
          </a:ln>
          <a:effectLst>
            <a:outerShdw blurRad="50800" dist="38100" dir="2700000" algn="tl" rotWithShape="0">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5105400"/>
            <a:ext cx="1682750" cy="1304925"/>
          </a:xfrm>
          <a:prstGeom prst="rect">
            <a:avLst/>
          </a:prstGeom>
          <a:noFill/>
          <a:ln>
            <a:noFill/>
          </a:ln>
          <a:effectLst>
            <a:outerShdw blurRad="50800" dist="38100" dir="2700000" algn="tl" rotWithShape="0">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3505200"/>
            <a:ext cx="1682750" cy="1304925"/>
          </a:xfrm>
          <a:prstGeom prst="rect">
            <a:avLst/>
          </a:prstGeom>
          <a:noFill/>
          <a:ln>
            <a:noFill/>
          </a:ln>
          <a:effectLst>
            <a:outerShdw blurRad="50800" dist="38100" dir="2700000" algn="tl" rotWithShape="0">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4400" y="3505200"/>
            <a:ext cx="1682750" cy="1304925"/>
          </a:xfrm>
          <a:prstGeom prst="rect">
            <a:avLst/>
          </a:prstGeom>
          <a:noFill/>
          <a:ln>
            <a:noFill/>
          </a:ln>
          <a:effectLst>
            <a:outerShdw blurRad="50800" dist="38100" dir="2700000" algn="tl" rotWithShape="0">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7"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90800" y="3505200"/>
            <a:ext cx="1682750" cy="1304925"/>
          </a:xfrm>
          <a:prstGeom prst="rect">
            <a:avLst/>
          </a:prstGeom>
          <a:noFill/>
          <a:ln>
            <a:noFill/>
          </a:ln>
          <a:effectLst>
            <a:outerShdw blurRad="50800" dist="38100" dir="2700000" algn="tl" rotWithShape="0">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8"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24400" y="5105400"/>
            <a:ext cx="1682750" cy="1549400"/>
          </a:xfrm>
          <a:prstGeom prst="rect">
            <a:avLst/>
          </a:prstGeom>
          <a:noFill/>
          <a:ln>
            <a:noFill/>
          </a:ln>
          <a:effectLst>
            <a:outerShdw blurRad="50800" dist="38100" dir="2700000" algn="tl" rotWithShape="0">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9"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58000" y="1947863"/>
            <a:ext cx="1682750" cy="1304925"/>
          </a:xfrm>
          <a:prstGeom prst="rect">
            <a:avLst/>
          </a:prstGeom>
          <a:noFill/>
          <a:ln>
            <a:noFill/>
          </a:ln>
          <a:effectLst>
            <a:outerShdw blurRad="50800" dist="38100" dir="2700000" algn="tl" rotWithShape="0">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80"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24400" y="1947863"/>
            <a:ext cx="1682750" cy="1328737"/>
          </a:xfrm>
          <a:prstGeom prst="rect">
            <a:avLst/>
          </a:prstGeom>
          <a:noFill/>
          <a:ln>
            <a:noFill/>
          </a:ln>
          <a:effectLst>
            <a:outerShdw blurRad="50800" dist="38100" dir="2700000" algn="tl" rotWithShape="0">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81"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7200" y="1947863"/>
            <a:ext cx="1682750" cy="1328737"/>
          </a:xfrm>
          <a:prstGeom prst="rect">
            <a:avLst/>
          </a:prstGeom>
          <a:noFill/>
          <a:ln>
            <a:noFill/>
          </a:ln>
          <a:effectLst>
            <a:outerShdw blurRad="50800" dist="38100" dir="2700000" algn="tl" rotWithShape="0">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82" name="Picture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90800" y="1947863"/>
            <a:ext cx="1682750" cy="1328737"/>
          </a:xfrm>
          <a:prstGeom prst="rect">
            <a:avLst/>
          </a:prstGeom>
          <a:noFill/>
          <a:ln>
            <a:noFill/>
          </a:ln>
          <a:effectLst>
            <a:outerShdw blurRad="50800" dist="38100" dir="2700000" algn="tl" rotWithShape="0">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83" name="Text Box 15"/>
          <p:cNvSpPr txBox="1">
            <a:spLocks noChangeArrowheads="1"/>
          </p:cNvSpPr>
          <p:nvPr/>
        </p:nvSpPr>
        <p:spPr bwMode="auto">
          <a:xfrm>
            <a:off x="1143000" y="1219200"/>
            <a:ext cx="6700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a:solidFill>
                  <a:srgbClr val="990000"/>
                </a:solidFill>
              </a:rPr>
              <a:t>Choose your game,  typically the first 3 are played</a:t>
            </a:r>
          </a:p>
        </p:txBody>
      </p:sp>
    </p:spTree>
  </p:cSld>
  <p:clrMapOvr>
    <a:masterClrMapping/>
  </p:clrMapOvr>
  <p:transition advClick="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descr="Fiesta Skirt Shockey 2003 LB 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5257800" cy="5749925"/>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CC00"/>
                </a:solidFill>
                <a:miter lim="800000"/>
                <a:headEnd/>
                <a:tailEnd/>
              </a14:hiddenLine>
            </a:ext>
          </a:extLst>
        </p:spPr>
      </p:pic>
      <p:sp>
        <p:nvSpPr>
          <p:cNvPr id="62467" name="title"/>
          <p:cNvSpPr>
            <a:spLocks noGrp="1" noChangeArrowheads="1"/>
          </p:cNvSpPr>
          <p:nvPr>
            <p:ph type="title"/>
          </p:nvPr>
        </p:nvSpPr>
        <p:spPr>
          <a:xfrm>
            <a:off x="5486400" y="-114300"/>
            <a:ext cx="2747963" cy="1562100"/>
          </a:xfrm>
        </p:spPr>
        <p:txBody>
          <a:bodyPr/>
          <a:lstStyle/>
          <a:p>
            <a:pPr eaLnBrk="1" hangingPunct="1"/>
            <a:r>
              <a:rPr lang="en-US" altLang="en-US"/>
              <a:t>Fiesta Skirt OGB</a:t>
            </a:r>
          </a:p>
        </p:txBody>
      </p:sp>
      <p:pic>
        <p:nvPicPr>
          <p:cNvPr id="62468"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62470"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1" name="TextBox 8"/>
          <p:cNvSpPr txBox="1">
            <a:spLocks noChangeArrowheads="1"/>
          </p:cNvSpPr>
          <p:nvPr/>
        </p:nvSpPr>
        <p:spPr bwMode="auto">
          <a:xfrm>
            <a:off x="5502275" y="1371600"/>
            <a:ext cx="3641725"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The Arilbreds are judged to the standards under which they are registered.  The classification can sometime be surprisingly hard to determine since they can be diploids, triploids, tetraploids or more.</a:t>
            </a:r>
          </a:p>
        </p:txBody>
      </p:sp>
      <p:sp>
        <p:nvSpPr>
          <p:cNvPr id="62472" name="TextBox 9"/>
          <p:cNvSpPr txBox="1">
            <a:spLocks noChangeArrowheads="1"/>
          </p:cNvSpPr>
          <p:nvPr/>
        </p:nvSpPr>
        <p:spPr bwMode="auto">
          <a:xfrm>
            <a:off x="762000" y="6121400"/>
            <a:ext cx="419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FIESTA SKIRT</a:t>
            </a:r>
            <a:br>
              <a:rPr lang="en-US" altLang="en-US" sz="1600"/>
            </a:br>
            <a:r>
              <a:rPr lang="en-US" altLang="en-US" sz="1600"/>
              <a:t>(Howard &amp; Irene Shockey, R. 2003), OGB</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 descr="Frank Rice 2002 Wright LB 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1000"/>
            <a:ext cx="4876800" cy="5699125"/>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66"/>
                </a:solidFill>
                <a:miter lim="800000"/>
                <a:headEnd/>
                <a:tailEnd/>
              </a14:hiddenLine>
            </a:ext>
          </a:extLst>
        </p:spPr>
      </p:pic>
      <p:sp>
        <p:nvSpPr>
          <p:cNvPr id="64515" name="title"/>
          <p:cNvSpPr>
            <a:spLocks noGrp="1" noChangeArrowheads="1"/>
          </p:cNvSpPr>
          <p:nvPr>
            <p:ph type="title"/>
          </p:nvPr>
        </p:nvSpPr>
        <p:spPr>
          <a:xfrm>
            <a:off x="5257800" y="0"/>
            <a:ext cx="2705100" cy="1371600"/>
          </a:xfrm>
        </p:spPr>
        <p:txBody>
          <a:bodyPr/>
          <a:lstStyle/>
          <a:p>
            <a:pPr eaLnBrk="1" hangingPunct="1"/>
            <a:r>
              <a:rPr lang="en-US" altLang="en-US"/>
              <a:t>Frank Rice OGB+</a:t>
            </a:r>
          </a:p>
        </p:txBody>
      </p:sp>
      <p:pic>
        <p:nvPicPr>
          <p:cNvPr id="64516"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64518"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9" name="TextBox 8"/>
          <p:cNvSpPr txBox="1">
            <a:spLocks noChangeArrowheads="1"/>
          </p:cNvSpPr>
          <p:nvPr/>
        </p:nvSpPr>
        <p:spPr bwMode="auto">
          <a:xfrm>
            <a:off x="5181600" y="1401763"/>
            <a:ext cx="3848100"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Arilbred is the only class in the judge's handbook that discusses the tag used for seedlings at an iris show.  It says that the tag should only bear the type and aril content of the seedling, i.e. Oncobred seedling – ½ aril content.  Seedling numbers may accidently reveal to the judge the hybridizer.</a:t>
            </a:r>
          </a:p>
        </p:txBody>
      </p:sp>
      <p:sp>
        <p:nvSpPr>
          <p:cNvPr id="64520" name="TextBox 9"/>
          <p:cNvSpPr txBox="1">
            <a:spLocks noChangeArrowheads="1"/>
          </p:cNvSpPr>
          <p:nvPr/>
        </p:nvSpPr>
        <p:spPr bwMode="auto">
          <a:xfrm>
            <a:off x="838200" y="6121400"/>
            <a:ext cx="419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FRANK RICE</a:t>
            </a:r>
            <a:br>
              <a:rPr lang="en-US" altLang="en-US" sz="1600"/>
            </a:br>
            <a:r>
              <a:rPr lang="en-US" altLang="en-US" sz="1600"/>
              <a:t>(Frank Rice, R. 2002), OGB+</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descr="Genetic Artis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
            <a:ext cx="4648200" cy="5921375"/>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CC00"/>
                </a:solidFill>
                <a:miter lim="800000"/>
                <a:headEnd/>
                <a:tailEnd/>
              </a14:hiddenLine>
            </a:ext>
          </a:extLst>
        </p:spPr>
      </p:pic>
      <p:sp>
        <p:nvSpPr>
          <p:cNvPr id="66563" name="title"/>
          <p:cNvSpPr>
            <a:spLocks noGrp="1" noChangeArrowheads="1"/>
          </p:cNvSpPr>
          <p:nvPr>
            <p:ph type="title"/>
          </p:nvPr>
        </p:nvSpPr>
        <p:spPr>
          <a:xfrm>
            <a:off x="5621338" y="0"/>
            <a:ext cx="2362200" cy="1600200"/>
          </a:xfrm>
        </p:spPr>
        <p:txBody>
          <a:bodyPr/>
          <a:lstStyle/>
          <a:p>
            <a:pPr eaLnBrk="1" hangingPunct="1"/>
            <a:r>
              <a:rPr lang="en-US" altLang="en-US" dirty="0"/>
              <a:t>Genetic Artist RB</a:t>
            </a:r>
          </a:p>
        </p:txBody>
      </p:sp>
      <p:pic>
        <p:nvPicPr>
          <p:cNvPr id="66564"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66566"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7" name="Rectangle 8"/>
          <p:cNvSpPr>
            <a:spLocks noChangeArrowheads="1"/>
          </p:cNvSpPr>
          <p:nvPr/>
        </p:nvSpPr>
        <p:spPr bwMode="auto">
          <a:xfrm>
            <a:off x="4953000" y="1600200"/>
            <a:ext cx="4191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en-US" altLang="en-US" sz="2400" dirty="0"/>
              <a:t>Regelias is one of two major sections in the Aril world.  </a:t>
            </a:r>
          </a:p>
          <a:p>
            <a:pPr eaLnBrk="1" hangingPunct="1">
              <a:spcBef>
                <a:spcPct val="0"/>
              </a:spcBef>
            </a:pPr>
            <a:r>
              <a:rPr lang="en-US" altLang="en-US" sz="2400" dirty="0"/>
              <a:t>Tolerate more water during the summer than the oncocyclus. </a:t>
            </a:r>
          </a:p>
          <a:p>
            <a:pPr eaLnBrk="1" hangingPunct="1">
              <a:spcBef>
                <a:spcPct val="0"/>
              </a:spcBef>
            </a:pPr>
            <a:r>
              <a:rPr lang="en-US" altLang="en-US" sz="2400" dirty="0"/>
              <a:t>More tailored form, with elongated standards or falls and long slender stems </a:t>
            </a:r>
          </a:p>
          <a:p>
            <a:pPr eaLnBrk="1" hangingPunct="1">
              <a:spcBef>
                <a:spcPct val="0"/>
              </a:spcBef>
            </a:pPr>
            <a:r>
              <a:rPr lang="en-US" altLang="en-US" sz="2400" dirty="0"/>
              <a:t>Linear Beards</a:t>
            </a:r>
          </a:p>
        </p:txBody>
      </p:sp>
      <p:sp>
        <p:nvSpPr>
          <p:cNvPr id="66568" name="TextBox 9"/>
          <p:cNvSpPr txBox="1">
            <a:spLocks noChangeArrowheads="1"/>
          </p:cNvSpPr>
          <p:nvPr/>
        </p:nvSpPr>
        <p:spPr bwMode="auto">
          <a:xfrm>
            <a:off x="457200" y="6121400"/>
            <a:ext cx="419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GENETIC ARTIST</a:t>
            </a:r>
            <a:br>
              <a:rPr lang="en-US" altLang="en-US" sz="1600"/>
            </a:br>
            <a:r>
              <a:rPr lang="en-US" altLang="en-US" sz="1600"/>
              <a:t>(H. Danielson, R. 1971), RB</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3" descr="gobig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63" y="304800"/>
            <a:ext cx="5410200" cy="54991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66"/>
                </a:solidFill>
                <a:miter lim="800000"/>
                <a:headEnd/>
                <a:tailEnd/>
              </a14:hiddenLine>
            </a:ext>
          </a:extLst>
        </p:spPr>
      </p:pic>
      <p:sp>
        <p:nvSpPr>
          <p:cNvPr id="68611" name="title"/>
          <p:cNvSpPr>
            <a:spLocks noGrp="1" noChangeArrowheads="1"/>
          </p:cNvSpPr>
          <p:nvPr>
            <p:ph type="title"/>
          </p:nvPr>
        </p:nvSpPr>
        <p:spPr>
          <a:xfrm>
            <a:off x="6019800" y="1524000"/>
            <a:ext cx="2971800" cy="1150938"/>
          </a:xfrm>
        </p:spPr>
        <p:txBody>
          <a:bodyPr/>
          <a:lstStyle/>
          <a:p>
            <a:pPr eaLnBrk="1" hangingPunct="1"/>
            <a:r>
              <a:rPr lang="en-US" altLang="en-US"/>
              <a:t>Go Big Red OGB</a:t>
            </a:r>
          </a:p>
        </p:txBody>
      </p:sp>
      <p:pic>
        <p:nvPicPr>
          <p:cNvPr id="68612"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68614"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5" name="TextBox 8"/>
          <p:cNvSpPr txBox="1">
            <a:spLocks noChangeArrowheads="1"/>
          </p:cNvSpPr>
          <p:nvPr/>
        </p:nvSpPr>
        <p:spPr bwMode="auto">
          <a:xfrm>
            <a:off x="5756275" y="2827338"/>
            <a:ext cx="33528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dirty="0"/>
              <a:t>A little </a:t>
            </a:r>
            <a:r>
              <a:rPr lang="en-US" altLang="en-US" sz="2400" dirty="0" err="1"/>
              <a:t>regelia</a:t>
            </a:r>
            <a:r>
              <a:rPr lang="en-US" altLang="en-US" sz="2400" dirty="0"/>
              <a:t> in the heritage often brings out the </a:t>
            </a:r>
            <a:r>
              <a:rPr lang="en-US" altLang="en-US" sz="2400" dirty="0" err="1"/>
              <a:t>onco</a:t>
            </a:r>
            <a:r>
              <a:rPr lang="en-US" altLang="en-US" sz="2400" dirty="0"/>
              <a:t> characteristics in the OGB.</a:t>
            </a:r>
          </a:p>
        </p:txBody>
      </p:sp>
      <p:sp>
        <p:nvSpPr>
          <p:cNvPr id="68616" name="TextBox 9"/>
          <p:cNvSpPr txBox="1">
            <a:spLocks noChangeArrowheads="1"/>
          </p:cNvSpPr>
          <p:nvPr/>
        </p:nvSpPr>
        <p:spPr bwMode="auto">
          <a:xfrm>
            <a:off x="919163" y="6121400"/>
            <a:ext cx="419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Go Big Red</a:t>
            </a:r>
            <a:r>
              <a:rPr lang="en-US" altLang="en-US" sz="1600"/>
              <a:t> </a:t>
            </a:r>
          </a:p>
          <a:p>
            <a:pPr algn="ctr" eaLnBrk="1" hangingPunct="1">
              <a:spcBef>
                <a:spcPct val="0"/>
              </a:spcBef>
              <a:buFontTx/>
              <a:buNone/>
            </a:pPr>
            <a:r>
              <a:rPr lang="en-US" altLang="en-US" sz="1600"/>
              <a:t>Sharon McAllister OGB 2006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3" descr="Golden Halo Mc95-15 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5334000" cy="5892800"/>
          </a:xfrm>
          <a:prstGeom prst="rect">
            <a:avLst/>
          </a:prstGeom>
          <a:solidFill>
            <a:schemeClr val="accent2"/>
          </a:solid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1240B29-F687-4F45-9708-019B960494DF}">
              <a14:hiddenLine xmlns:a14="http://schemas.microsoft.com/office/drawing/2010/main" w="38100">
                <a:solidFill>
                  <a:srgbClr val="990033"/>
                </a:solidFill>
                <a:miter lim="800000"/>
                <a:headEnd/>
                <a:tailEnd/>
              </a14:hiddenLine>
            </a:ext>
          </a:extLst>
        </p:spPr>
      </p:pic>
      <p:sp>
        <p:nvSpPr>
          <p:cNvPr id="70659" name="title"/>
          <p:cNvSpPr>
            <a:spLocks noGrp="1" noChangeArrowheads="1"/>
          </p:cNvSpPr>
          <p:nvPr>
            <p:ph type="title"/>
          </p:nvPr>
        </p:nvSpPr>
        <p:spPr>
          <a:xfrm>
            <a:off x="6324600" y="609600"/>
            <a:ext cx="2133600" cy="2065338"/>
          </a:xfrm>
        </p:spPr>
        <p:txBody>
          <a:bodyPr/>
          <a:lstStyle/>
          <a:p>
            <a:pPr eaLnBrk="1" hangingPunct="1"/>
            <a:r>
              <a:rPr lang="en-US" altLang="en-US"/>
              <a:t>Golden Halo</a:t>
            </a:r>
          </a:p>
        </p:txBody>
      </p:sp>
      <p:pic>
        <p:nvPicPr>
          <p:cNvPr id="70660"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70662"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3" name="TextBox 8"/>
          <p:cNvSpPr txBox="1">
            <a:spLocks noChangeArrowheads="1"/>
          </p:cNvSpPr>
          <p:nvPr/>
        </p:nvSpPr>
        <p:spPr bwMode="auto">
          <a:xfrm>
            <a:off x="5791200" y="2695575"/>
            <a:ext cx="32004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The falls can be recurved (curl under).  However, it is considered a fault if the signal is not showing because the falls recurve too much.</a:t>
            </a:r>
          </a:p>
        </p:txBody>
      </p:sp>
      <p:sp>
        <p:nvSpPr>
          <p:cNvPr id="70664" name="TextBox 9"/>
          <p:cNvSpPr txBox="1">
            <a:spLocks noChangeArrowheads="1"/>
          </p:cNvSpPr>
          <p:nvPr/>
        </p:nvSpPr>
        <p:spPr bwMode="auto">
          <a:xfrm>
            <a:off x="876300" y="6121400"/>
            <a:ext cx="419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Golden Halo </a:t>
            </a:r>
          </a:p>
          <a:p>
            <a:pPr algn="ctr" eaLnBrk="1" hangingPunct="1">
              <a:spcBef>
                <a:spcPct val="0"/>
              </a:spcBef>
              <a:buFontTx/>
              <a:buNone/>
            </a:pPr>
            <a:r>
              <a:rPr lang="en-US" altLang="en-US" sz="1600" b="1"/>
              <a:t> </a:t>
            </a:r>
            <a:r>
              <a:rPr lang="en-US" altLang="en-US" sz="1600"/>
              <a:t>Pete McGrath</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3" descr="Hakuma Mat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4267200" cy="570865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0033"/>
                </a:solidFill>
                <a:miter lim="800000"/>
                <a:headEnd/>
                <a:tailEnd/>
              </a14:hiddenLine>
            </a:ext>
          </a:extLst>
        </p:spPr>
      </p:pic>
      <p:sp>
        <p:nvSpPr>
          <p:cNvPr id="72707" name="title"/>
          <p:cNvSpPr>
            <a:spLocks noGrp="1" noChangeArrowheads="1"/>
          </p:cNvSpPr>
          <p:nvPr>
            <p:ph type="title"/>
          </p:nvPr>
        </p:nvSpPr>
        <p:spPr>
          <a:xfrm>
            <a:off x="4572000" y="152400"/>
            <a:ext cx="3497263" cy="1219200"/>
          </a:xfrm>
        </p:spPr>
        <p:txBody>
          <a:bodyPr/>
          <a:lstStyle/>
          <a:p>
            <a:pPr eaLnBrk="1" hangingPunct="1"/>
            <a:r>
              <a:rPr lang="en-US" altLang="en-US"/>
              <a:t>Hakuna Matata OGB-</a:t>
            </a:r>
          </a:p>
        </p:txBody>
      </p:sp>
      <p:pic>
        <p:nvPicPr>
          <p:cNvPr id="72708"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72710"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TextBox 8"/>
          <p:cNvSpPr txBox="1">
            <a:spLocks noChangeArrowheads="1"/>
          </p:cNvSpPr>
          <p:nvPr/>
        </p:nvSpPr>
        <p:spPr bwMode="auto">
          <a:xfrm>
            <a:off x="4648200" y="1430338"/>
            <a:ext cx="4198938"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dirty="0"/>
              <a:t>Since 1993, the William Mohr Memorial Medal has been awarded to the best </a:t>
            </a:r>
            <a:r>
              <a:rPr lang="en-US" altLang="en-US" sz="2400" dirty="0" err="1"/>
              <a:t>Arilbred</a:t>
            </a:r>
            <a:r>
              <a:rPr lang="en-US" altLang="en-US" sz="2400" dirty="0"/>
              <a:t> with  more than ¼ and less than ½ aril ancestry. (Before 1993, the William Mohr award was equivalent to an Award of Merit (AM).  Arilbreds must now earn an AM before they can qualify for the William Mohr medal.)</a:t>
            </a:r>
          </a:p>
        </p:txBody>
      </p:sp>
      <p:grpSp>
        <p:nvGrpSpPr>
          <p:cNvPr id="72712" name="Group 9"/>
          <p:cNvGrpSpPr>
            <a:grpSpLocks/>
          </p:cNvGrpSpPr>
          <p:nvPr/>
        </p:nvGrpSpPr>
        <p:grpSpPr bwMode="auto">
          <a:xfrm>
            <a:off x="6477000" y="5584825"/>
            <a:ext cx="977900" cy="1349375"/>
            <a:chOff x="6477000" y="5584988"/>
            <a:chExt cx="977453" cy="1349416"/>
          </a:xfrm>
        </p:grpSpPr>
        <p:pic>
          <p:nvPicPr>
            <p:cNvPr id="72714" name="Picture 9" descr="William Mohr Med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5584988"/>
              <a:ext cx="977453" cy="949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5" name="TextBox 11"/>
            <p:cNvSpPr txBox="1">
              <a:spLocks noChangeArrowheads="1"/>
            </p:cNvSpPr>
            <p:nvPr/>
          </p:nvSpPr>
          <p:spPr bwMode="auto">
            <a:xfrm>
              <a:off x="6477000" y="6534294"/>
              <a:ext cx="9774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000"/>
                <a:t>2011</a:t>
              </a:r>
            </a:p>
          </p:txBody>
        </p:sp>
      </p:grpSp>
      <p:sp>
        <p:nvSpPr>
          <p:cNvPr id="72713" name="TextBox 12"/>
          <p:cNvSpPr txBox="1">
            <a:spLocks noChangeArrowheads="1"/>
          </p:cNvSpPr>
          <p:nvPr/>
        </p:nvSpPr>
        <p:spPr bwMode="auto">
          <a:xfrm>
            <a:off x="342900" y="6019800"/>
            <a:ext cx="4191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dirty="0"/>
              <a:t>HAKUNA MATATA</a:t>
            </a:r>
            <a:br>
              <a:rPr lang="en-US" altLang="en-US" sz="1600" dirty="0"/>
            </a:br>
            <a:r>
              <a:rPr lang="en-US" altLang="en-US" sz="1600" dirty="0"/>
              <a:t>(A. &amp; D. </a:t>
            </a:r>
            <a:r>
              <a:rPr lang="en-US" altLang="en-US" sz="1600" dirty="0" err="1"/>
              <a:t>Cadd</a:t>
            </a:r>
            <a:r>
              <a:rPr lang="en-US" altLang="en-US" sz="1600" dirty="0"/>
              <a:t>, R. 1999), OGB-</a:t>
            </a:r>
          </a:p>
          <a:p>
            <a:pPr algn="ctr" eaLnBrk="1" hangingPunct="1">
              <a:spcBef>
                <a:spcPct val="0"/>
              </a:spcBef>
              <a:buFontTx/>
              <a:buNone/>
            </a:pPr>
            <a:r>
              <a:rPr lang="en-US" altLang="en-US" sz="1600" dirty="0"/>
              <a:t>William Mohr Medal, 2011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3" descr="Hammurabi (Baumunk '04, diploid OGB) LB 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8750"/>
            <a:ext cx="5146675" cy="5364163"/>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accent2"/>
                </a:solidFill>
                <a:miter lim="800000"/>
                <a:headEnd/>
                <a:tailEnd/>
              </a14:hiddenLine>
            </a:ext>
          </a:extLst>
        </p:spPr>
      </p:pic>
      <p:sp>
        <p:nvSpPr>
          <p:cNvPr id="74755" name="title"/>
          <p:cNvSpPr>
            <a:spLocks noGrp="1" noChangeArrowheads="1"/>
          </p:cNvSpPr>
          <p:nvPr>
            <p:ph type="title"/>
          </p:nvPr>
        </p:nvSpPr>
        <p:spPr>
          <a:xfrm>
            <a:off x="5346700" y="393700"/>
            <a:ext cx="2971800" cy="1219200"/>
          </a:xfrm>
        </p:spPr>
        <p:txBody>
          <a:bodyPr/>
          <a:lstStyle/>
          <a:p>
            <a:pPr eaLnBrk="1" hangingPunct="1"/>
            <a:r>
              <a:rPr lang="en-US" altLang="en-US"/>
              <a:t>Hammurabi OGB</a:t>
            </a:r>
          </a:p>
        </p:txBody>
      </p:sp>
      <p:pic>
        <p:nvPicPr>
          <p:cNvPr id="74756"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7"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74758"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9" name="TextBox 8"/>
          <p:cNvSpPr txBox="1">
            <a:spLocks noChangeArrowheads="1"/>
          </p:cNvSpPr>
          <p:nvPr/>
        </p:nvSpPr>
        <p:spPr bwMode="auto">
          <a:xfrm>
            <a:off x="5524500" y="1612900"/>
            <a:ext cx="35052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This is a diploid (AT).  One set of chromosomes is from an aril parent (A) and one set is from a bearded parent (T).  It is sometimes referred to as an ABM because its stature is short like a median.  ABM is not an official ASI designation</a:t>
            </a:r>
          </a:p>
        </p:txBody>
      </p:sp>
      <p:grpSp>
        <p:nvGrpSpPr>
          <p:cNvPr id="74760" name="Group 9"/>
          <p:cNvGrpSpPr>
            <a:grpSpLocks/>
          </p:cNvGrpSpPr>
          <p:nvPr/>
        </p:nvGrpSpPr>
        <p:grpSpPr bwMode="auto">
          <a:xfrm>
            <a:off x="5715000" y="5461000"/>
            <a:ext cx="1066800" cy="1244600"/>
            <a:chOff x="4810495" y="5695688"/>
            <a:chExt cx="1066800" cy="1244022"/>
          </a:xfrm>
        </p:grpSpPr>
        <p:pic>
          <p:nvPicPr>
            <p:cNvPr id="74762" name="Picture 12" descr="CookDouglasMed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7935" y="5695688"/>
              <a:ext cx="971920" cy="953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3" name="TextBox 11"/>
            <p:cNvSpPr txBox="1">
              <a:spLocks noChangeArrowheads="1"/>
            </p:cNvSpPr>
            <p:nvPr/>
          </p:nvSpPr>
          <p:spPr bwMode="auto">
            <a:xfrm>
              <a:off x="4810495" y="6539600"/>
              <a:ext cx="1066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000"/>
                <a:t>2011</a:t>
              </a:r>
            </a:p>
          </p:txBody>
        </p:sp>
      </p:grpSp>
      <p:sp>
        <p:nvSpPr>
          <p:cNvPr id="74761" name="TextBox 12"/>
          <p:cNvSpPr txBox="1">
            <a:spLocks noChangeArrowheads="1"/>
          </p:cNvSpPr>
          <p:nvPr/>
        </p:nvSpPr>
        <p:spPr bwMode="auto">
          <a:xfrm>
            <a:off x="782638" y="5780088"/>
            <a:ext cx="41910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dirty="0"/>
              <a:t>HAMMURABI</a:t>
            </a:r>
            <a:br>
              <a:rPr lang="en-US" altLang="en-US" sz="1600" dirty="0"/>
            </a:br>
            <a:r>
              <a:rPr lang="en-US" altLang="en-US" sz="1600" dirty="0"/>
              <a:t>(Lowell </a:t>
            </a:r>
            <a:r>
              <a:rPr lang="en-US" altLang="en-US" sz="1600" dirty="0" err="1"/>
              <a:t>Baumunk</a:t>
            </a:r>
            <a:r>
              <a:rPr lang="en-US" altLang="en-US" sz="1600" dirty="0"/>
              <a:t>, R. 2004), OGB</a:t>
            </a:r>
          </a:p>
          <a:p>
            <a:pPr algn="ctr" eaLnBrk="1" hangingPunct="1">
              <a:spcBef>
                <a:spcPct val="0"/>
              </a:spcBef>
              <a:buFontTx/>
              <a:buNone/>
            </a:pPr>
            <a:r>
              <a:rPr lang="en-US" altLang="en-US" sz="1600" dirty="0"/>
              <a:t>Clarence G. White Medal, 2011 </a:t>
            </a:r>
          </a:p>
          <a:p>
            <a:pPr algn="ctr" eaLnBrk="1" hangingPunct="1">
              <a:spcBef>
                <a:spcPct val="0"/>
              </a:spcBef>
              <a:buFontTx/>
              <a:buNone/>
            </a:pPr>
            <a:endParaRPr lang="en-US" altLang="en-US" sz="16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3" descr="Hannah's Prayer 2004 M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838" y="152400"/>
            <a:ext cx="4632325" cy="58674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66"/>
                </a:solidFill>
                <a:miter lim="800000"/>
                <a:headEnd/>
                <a:tailEnd/>
              </a14:hiddenLine>
            </a:ext>
          </a:extLst>
        </p:spPr>
      </p:pic>
      <p:sp>
        <p:nvSpPr>
          <p:cNvPr id="76803" name="title"/>
          <p:cNvSpPr>
            <a:spLocks noGrp="1" noChangeArrowheads="1"/>
          </p:cNvSpPr>
          <p:nvPr>
            <p:ph type="title"/>
          </p:nvPr>
        </p:nvSpPr>
        <p:spPr>
          <a:xfrm>
            <a:off x="5505450" y="0"/>
            <a:ext cx="2571750" cy="1873250"/>
          </a:xfrm>
        </p:spPr>
        <p:txBody>
          <a:bodyPr/>
          <a:lstStyle/>
          <a:p>
            <a:pPr eaLnBrk="1" hangingPunct="1"/>
            <a:r>
              <a:rPr lang="en-US" altLang="en-US"/>
              <a:t>Hannah’s Prayer OGB</a:t>
            </a:r>
          </a:p>
        </p:txBody>
      </p:sp>
      <p:pic>
        <p:nvPicPr>
          <p:cNvPr id="76804"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76806"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7" name="TextBox 9"/>
          <p:cNvSpPr txBox="1">
            <a:spLocks noChangeArrowheads="1"/>
          </p:cNvSpPr>
          <p:nvPr/>
        </p:nvSpPr>
        <p:spPr bwMode="auto">
          <a:xfrm>
            <a:off x="5027613" y="1752600"/>
            <a:ext cx="4116387"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Aril irises are referred to in the bible as Lilies.</a:t>
            </a:r>
          </a:p>
          <a:p>
            <a:pPr eaLnBrk="1" hangingPunct="1">
              <a:spcBef>
                <a:spcPct val="0"/>
              </a:spcBef>
              <a:buFontTx/>
              <a:buNone/>
            </a:pPr>
            <a:r>
              <a:rPr lang="en-US" altLang="en-US" sz="2200" b="1"/>
              <a:t>Song of Solomon 6:3</a:t>
            </a:r>
            <a:endParaRPr lang="en-US" altLang="en-US" sz="2200"/>
          </a:p>
          <a:p>
            <a:pPr eaLnBrk="1" hangingPunct="1">
              <a:spcBef>
                <a:spcPct val="0"/>
              </a:spcBef>
              <a:buFontTx/>
              <a:buNone/>
            </a:pPr>
            <a:r>
              <a:rPr lang="en-US" altLang="en-US" sz="2200"/>
              <a:t>“</a:t>
            </a:r>
            <a:r>
              <a:rPr lang="en-US" altLang="en-US" sz="2200" i="1"/>
              <a:t>I am my beloved's and my beloved is mine, He who pastures his flock among the </a:t>
            </a:r>
            <a:r>
              <a:rPr lang="en-US" altLang="en-US" sz="2200" b="1" i="1"/>
              <a:t>lilies</a:t>
            </a:r>
            <a:r>
              <a:rPr lang="en-US" altLang="en-US" sz="2200"/>
              <a:t>.”</a:t>
            </a:r>
          </a:p>
          <a:p>
            <a:pPr eaLnBrk="1" hangingPunct="1">
              <a:spcBef>
                <a:spcPct val="0"/>
              </a:spcBef>
              <a:buFontTx/>
              <a:buNone/>
            </a:pPr>
            <a:r>
              <a:rPr lang="en-US" altLang="en-US" sz="2200" b="1"/>
              <a:t>Matthew 6:28 </a:t>
            </a:r>
            <a:r>
              <a:rPr lang="en-US" altLang="en-US" sz="2200"/>
              <a:t>   “</a:t>
            </a:r>
            <a:r>
              <a:rPr lang="en-US" altLang="en-US" sz="2200" i="1"/>
              <a:t>And why take ye thought for raiment? Consider the </a:t>
            </a:r>
            <a:r>
              <a:rPr lang="en-US" altLang="en-US" sz="2200" b="1" i="1"/>
              <a:t>lilies</a:t>
            </a:r>
            <a:r>
              <a:rPr lang="en-US" altLang="en-US" sz="2200" i="1"/>
              <a:t> of the field, how they grow; they toil not, neither do they spin.”</a:t>
            </a:r>
            <a:endParaRPr lang="en-US" altLang="en-US" sz="2000"/>
          </a:p>
        </p:txBody>
      </p:sp>
      <p:sp>
        <p:nvSpPr>
          <p:cNvPr id="76808" name="TextBox 10"/>
          <p:cNvSpPr txBox="1">
            <a:spLocks noChangeArrowheads="1"/>
          </p:cNvSpPr>
          <p:nvPr/>
        </p:nvSpPr>
        <p:spPr bwMode="auto">
          <a:xfrm>
            <a:off x="571500" y="6121400"/>
            <a:ext cx="419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HANNAH'S PRAYER</a:t>
            </a:r>
            <a:br>
              <a:rPr lang="en-US" altLang="en-US" sz="1600"/>
            </a:br>
            <a:r>
              <a:rPr lang="en-US" altLang="en-US" sz="1600"/>
              <a:t>(Pete McGrath, R. 2004), OGB</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3" descr="honeynottonight 2006 SMc D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6050"/>
            <a:ext cx="6019800" cy="5462588"/>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CC00"/>
                </a:solidFill>
                <a:miter lim="800000"/>
                <a:headEnd/>
                <a:tailEnd/>
              </a14:hiddenLine>
            </a:ext>
          </a:extLst>
        </p:spPr>
      </p:pic>
      <p:sp>
        <p:nvSpPr>
          <p:cNvPr id="78851" name="title"/>
          <p:cNvSpPr>
            <a:spLocks noGrp="1" noChangeArrowheads="1"/>
          </p:cNvSpPr>
          <p:nvPr>
            <p:ph type="title"/>
          </p:nvPr>
        </p:nvSpPr>
        <p:spPr>
          <a:xfrm>
            <a:off x="6135688" y="-14288"/>
            <a:ext cx="1981200" cy="2743201"/>
          </a:xfrm>
        </p:spPr>
        <p:txBody>
          <a:bodyPr/>
          <a:lstStyle/>
          <a:p>
            <a:pPr eaLnBrk="1" hangingPunct="1"/>
            <a:r>
              <a:rPr lang="en-US" altLang="en-US"/>
              <a:t>Honey Not Tonight OGB</a:t>
            </a:r>
          </a:p>
        </p:txBody>
      </p:sp>
      <p:pic>
        <p:nvPicPr>
          <p:cNvPr id="78852"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78854"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5" name="TextBox 8"/>
          <p:cNvSpPr txBox="1">
            <a:spLocks noChangeArrowheads="1"/>
          </p:cNvSpPr>
          <p:nvPr/>
        </p:nvSpPr>
        <p:spPr bwMode="auto">
          <a:xfrm>
            <a:off x="6135688" y="2743200"/>
            <a:ext cx="3008312"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Arilbreds are heavy feeders and benefit from regular fertilizing from a balanced fertilizer.  As always, avoid fertilizer high in Nitrogen.</a:t>
            </a:r>
          </a:p>
        </p:txBody>
      </p:sp>
      <p:sp>
        <p:nvSpPr>
          <p:cNvPr id="78856" name="TextBox 9"/>
          <p:cNvSpPr txBox="1">
            <a:spLocks noChangeArrowheads="1"/>
          </p:cNvSpPr>
          <p:nvPr/>
        </p:nvSpPr>
        <p:spPr bwMode="auto">
          <a:xfrm>
            <a:off x="1066800" y="5786438"/>
            <a:ext cx="41910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Honey Not Tonight</a:t>
            </a:r>
          </a:p>
          <a:p>
            <a:pPr algn="ctr" eaLnBrk="1" hangingPunct="1">
              <a:spcBef>
                <a:spcPct val="0"/>
              </a:spcBef>
              <a:buFontTx/>
              <a:buNone/>
            </a:pPr>
            <a:r>
              <a:rPr lang="en-US" altLang="en-US" sz="1600"/>
              <a:t>Sharon McAllister, OGB, 2007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4" descr="Hoopla 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4719638" cy="59055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CC00"/>
                </a:solidFill>
                <a:miter lim="800000"/>
                <a:headEnd/>
                <a:tailEnd/>
              </a14:hiddenLine>
            </a:ext>
          </a:extLst>
        </p:spPr>
      </p:pic>
      <p:sp>
        <p:nvSpPr>
          <p:cNvPr id="80899" name="title"/>
          <p:cNvSpPr>
            <a:spLocks noGrp="1" noChangeArrowheads="1"/>
          </p:cNvSpPr>
          <p:nvPr>
            <p:ph type="title"/>
          </p:nvPr>
        </p:nvSpPr>
        <p:spPr>
          <a:xfrm>
            <a:off x="5638800" y="152400"/>
            <a:ext cx="1905000" cy="1600200"/>
          </a:xfrm>
        </p:spPr>
        <p:txBody>
          <a:bodyPr/>
          <a:lstStyle/>
          <a:p>
            <a:pPr eaLnBrk="1" hangingPunct="1"/>
            <a:r>
              <a:rPr lang="en-US" altLang="en-US"/>
              <a:t>Hoopla OGB+</a:t>
            </a:r>
          </a:p>
        </p:txBody>
      </p:sp>
      <p:pic>
        <p:nvPicPr>
          <p:cNvPr id="80900" name="Picture 5"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80902"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3" name="TextBox 8"/>
          <p:cNvSpPr txBox="1">
            <a:spLocks noChangeArrowheads="1"/>
          </p:cNvSpPr>
          <p:nvPr/>
        </p:nvSpPr>
        <p:spPr bwMode="auto">
          <a:xfrm>
            <a:off x="4948238" y="1852613"/>
            <a:ext cx="4081462"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en-US" altLang="en-US" sz="2400"/>
              <a:t>Arilbreds require a minimum of 6 hours of sun.  </a:t>
            </a:r>
          </a:p>
          <a:p>
            <a:pPr eaLnBrk="1" hangingPunct="1">
              <a:spcBef>
                <a:spcPct val="0"/>
              </a:spcBef>
            </a:pPr>
            <a:r>
              <a:rPr lang="en-US" altLang="en-US" sz="2400"/>
              <a:t>Light mid-day/afternoon shade can help</a:t>
            </a:r>
          </a:p>
          <a:p>
            <a:pPr eaLnBrk="1" hangingPunct="1">
              <a:spcBef>
                <a:spcPct val="0"/>
              </a:spcBef>
            </a:pPr>
            <a:r>
              <a:rPr lang="en-US" altLang="en-US" sz="2400"/>
              <a:t>Require well drained bed.</a:t>
            </a:r>
          </a:p>
          <a:p>
            <a:pPr eaLnBrk="1" hangingPunct="1">
              <a:spcBef>
                <a:spcPct val="0"/>
              </a:spcBef>
            </a:pPr>
            <a:r>
              <a:rPr lang="en-US" altLang="en-US" sz="2400"/>
              <a:t>Add pebbles to the soil to improve drainage.</a:t>
            </a:r>
          </a:p>
          <a:p>
            <a:pPr eaLnBrk="1" hangingPunct="1">
              <a:spcBef>
                <a:spcPct val="0"/>
              </a:spcBef>
            </a:pPr>
            <a:r>
              <a:rPr lang="en-US" altLang="en-US" sz="2400"/>
              <a:t>Space about 18 inches to 24 inches apart.  They increase rapidly.</a:t>
            </a:r>
          </a:p>
        </p:txBody>
      </p:sp>
      <p:sp>
        <p:nvSpPr>
          <p:cNvPr id="80904" name="TextBox 9"/>
          <p:cNvSpPr txBox="1">
            <a:spLocks noChangeArrowheads="1"/>
          </p:cNvSpPr>
          <p:nvPr/>
        </p:nvSpPr>
        <p:spPr bwMode="auto">
          <a:xfrm>
            <a:off x="415925" y="6121400"/>
            <a:ext cx="419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HOOPLA</a:t>
            </a:r>
            <a:br>
              <a:rPr lang="en-US" altLang="en-US" sz="1600"/>
            </a:br>
            <a:r>
              <a:rPr lang="en-US" altLang="en-US" sz="1600"/>
              <a:t>(L. Danielson, R. 1987), OGB+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7239297" y="533400"/>
            <a:ext cx="1828800" cy="6241709"/>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lgn="ctr">
                <a:solidFill>
                  <a:srgbClr val="99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spcAft>
                <a:spcPct val="70000"/>
              </a:spcAft>
              <a:buFontTx/>
              <a:buNone/>
            </a:pPr>
            <a:r>
              <a:rPr lang="en-US" altLang="en-US" sz="1200" b="1" dirty="0">
                <a:latin typeface="Arial" panose="020B0604020202020204" pitchFamily="34" charset="0"/>
                <a:cs typeface="Arial" panose="020B0604020202020204" pitchFamily="34" charset="0"/>
                <a:hlinkClick r:id="rId3" action="ppaction://hlinksldjump"/>
              </a:rPr>
              <a:t>Sky Signal</a:t>
            </a:r>
            <a:endParaRPr lang="en-US" altLang="en-US" sz="1200" b="1" dirty="0">
              <a:latin typeface="Arial" panose="020B0604020202020204" pitchFamily="34" charset="0"/>
              <a:cs typeface="Arial" panose="020B0604020202020204" pitchFamily="34" charset="0"/>
            </a:endParaRPr>
          </a:p>
          <a:p>
            <a:pPr algn="ctr" eaLnBrk="1" hangingPunct="1">
              <a:spcBef>
                <a:spcPct val="0"/>
              </a:spcBef>
              <a:spcAft>
                <a:spcPct val="70000"/>
              </a:spcAft>
              <a:buFontTx/>
              <a:buNone/>
            </a:pPr>
            <a:r>
              <a:rPr lang="en-US" altLang="en-US" sz="1200" b="1" dirty="0">
                <a:latin typeface="Arial" panose="020B0604020202020204" pitchFamily="34" charset="0"/>
                <a:cs typeface="Arial" panose="020B0604020202020204" pitchFamily="34" charset="0"/>
                <a:hlinkClick r:id="rId4" action="ppaction://hlinksldjump"/>
              </a:rPr>
              <a:t>Silent Tears</a:t>
            </a:r>
            <a:endParaRPr lang="en-US" altLang="en-US" sz="1200" b="1" dirty="0">
              <a:latin typeface="Arial" panose="020B0604020202020204" pitchFamily="34" charset="0"/>
              <a:cs typeface="Arial" panose="020B0604020202020204" pitchFamily="34" charset="0"/>
            </a:endParaRPr>
          </a:p>
          <a:p>
            <a:pPr algn="ctr" eaLnBrk="1" hangingPunct="1">
              <a:spcBef>
                <a:spcPct val="0"/>
              </a:spcBef>
              <a:spcAft>
                <a:spcPct val="70000"/>
              </a:spcAft>
              <a:buFontTx/>
              <a:buNone/>
            </a:pPr>
            <a:r>
              <a:rPr lang="en-US" altLang="en-US" sz="1200" b="1" dirty="0">
                <a:latin typeface="Arial" panose="020B0604020202020204" pitchFamily="34" charset="0"/>
                <a:cs typeface="Arial" panose="020B0604020202020204" pitchFamily="34" charset="0"/>
                <a:hlinkClick r:id="rId5" action="ppaction://hlinksldjump"/>
              </a:rPr>
              <a:t>Spirit of Caleb</a:t>
            </a:r>
            <a:endParaRPr lang="en-US" altLang="en-US" sz="1200" b="1" dirty="0">
              <a:latin typeface="Arial" panose="020B0604020202020204" pitchFamily="34" charset="0"/>
              <a:cs typeface="Arial" panose="020B0604020202020204" pitchFamily="34" charset="0"/>
            </a:endParaRPr>
          </a:p>
          <a:p>
            <a:pPr algn="ctr" eaLnBrk="1" hangingPunct="1">
              <a:spcBef>
                <a:spcPct val="0"/>
              </a:spcBef>
              <a:spcAft>
                <a:spcPct val="70000"/>
              </a:spcAft>
              <a:buFontTx/>
              <a:buNone/>
            </a:pPr>
            <a:r>
              <a:rPr lang="en-US" altLang="en-US" sz="1200" b="1" dirty="0">
                <a:latin typeface="Arial" panose="020B0604020202020204" pitchFamily="34" charset="0"/>
                <a:cs typeface="Arial" panose="020B0604020202020204" pitchFamily="34" charset="0"/>
                <a:hlinkClick r:id="rId6" action="ppaction://hlinksldjump"/>
              </a:rPr>
              <a:t>Stars Over </a:t>
            </a:r>
            <a:r>
              <a:rPr lang="en-US" altLang="en-US" sz="1200" b="1" dirty="0" err="1">
                <a:latin typeface="Arial" panose="020B0604020202020204" pitchFamily="34" charset="0"/>
                <a:cs typeface="Arial" panose="020B0604020202020204" pitchFamily="34" charset="0"/>
                <a:hlinkClick r:id="rId6" action="ppaction://hlinksldjump"/>
              </a:rPr>
              <a:t>Lpaso</a:t>
            </a:r>
            <a:endParaRPr lang="en-US" altLang="en-US" sz="1200" b="1" dirty="0">
              <a:latin typeface="Arial" panose="020B0604020202020204" pitchFamily="34" charset="0"/>
              <a:cs typeface="Arial" panose="020B0604020202020204" pitchFamily="34" charset="0"/>
            </a:endParaRPr>
          </a:p>
          <a:p>
            <a:pPr algn="ctr" eaLnBrk="1" hangingPunct="1">
              <a:spcBef>
                <a:spcPct val="0"/>
              </a:spcBef>
              <a:spcAft>
                <a:spcPct val="70000"/>
              </a:spcAft>
              <a:buFontTx/>
              <a:buNone/>
            </a:pPr>
            <a:r>
              <a:rPr lang="en-US" altLang="en-US" sz="1200" b="1" dirty="0">
                <a:latin typeface="Arial" panose="020B0604020202020204" pitchFamily="34" charset="0"/>
                <a:cs typeface="Arial" panose="020B0604020202020204" pitchFamily="34" charset="0"/>
                <a:hlinkClick r:id="rId7" action="ppaction://hlinksldjump"/>
              </a:rPr>
              <a:t>Stars Over Chicago</a:t>
            </a:r>
            <a:endParaRPr lang="en-US" altLang="en-US" sz="1200" b="1" dirty="0">
              <a:latin typeface="Arial" panose="020B0604020202020204" pitchFamily="34" charset="0"/>
              <a:cs typeface="Arial" panose="020B0604020202020204" pitchFamily="34" charset="0"/>
            </a:endParaRPr>
          </a:p>
          <a:p>
            <a:pPr algn="ctr" eaLnBrk="1" hangingPunct="1">
              <a:spcBef>
                <a:spcPct val="0"/>
              </a:spcBef>
              <a:spcAft>
                <a:spcPct val="70000"/>
              </a:spcAft>
              <a:buFontTx/>
              <a:buNone/>
            </a:pPr>
            <a:r>
              <a:rPr lang="en-US" altLang="en-US" sz="1200" b="1" dirty="0">
                <a:latin typeface="Arial" panose="020B0604020202020204" pitchFamily="34" charset="0"/>
                <a:cs typeface="Arial" panose="020B0604020202020204" pitchFamily="34" charset="0"/>
                <a:hlinkClick r:id="rId8" action="ppaction://hlinksldjump"/>
              </a:rPr>
              <a:t>Stolen Heart</a:t>
            </a:r>
            <a:endParaRPr lang="en-US" altLang="en-US" sz="1200" b="1" dirty="0">
              <a:latin typeface="Arial" panose="020B0604020202020204" pitchFamily="34" charset="0"/>
              <a:cs typeface="Arial" panose="020B0604020202020204" pitchFamily="34" charset="0"/>
            </a:endParaRPr>
          </a:p>
          <a:p>
            <a:pPr algn="ctr" eaLnBrk="1" hangingPunct="1">
              <a:spcBef>
                <a:spcPct val="0"/>
              </a:spcBef>
              <a:spcAft>
                <a:spcPct val="70000"/>
              </a:spcAft>
              <a:buFontTx/>
              <a:buNone/>
            </a:pPr>
            <a:r>
              <a:rPr lang="en-US" altLang="en-US" sz="1200" b="1" dirty="0" err="1">
                <a:latin typeface="Arial" panose="020B0604020202020204" pitchFamily="34" charset="0"/>
                <a:cs typeface="Arial" panose="020B0604020202020204" pitchFamily="34" charset="0"/>
                <a:hlinkClick r:id="rId9" action="ppaction://hlinksldjump"/>
              </a:rPr>
              <a:t>Sunflight</a:t>
            </a:r>
            <a:endParaRPr lang="en-US" altLang="en-US" sz="1200" b="1" dirty="0">
              <a:latin typeface="Arial" panose="020B0604020202020204" pitchFamily="34" charset="0"/>
              <a:cs typeface="Arial" panose="020B0604020202020204" pitchFamily="34" charset="0"/>
            </a:endParaRPr>
          </a:p>
          <a:p>
            <a:pPr algn="ctr" eaLnBrk="1" hangingPunct="1">
              <a:spcBef>
                <a:spcPct val="0"/>
              </a:spcBef>
              <a:spcAft>
                <a:spcPct val="70000"/>
              </a:spcAft>
              <a:buFontTx/>
              <a:buNone/>
            </a:pPr>
            <a:r>
              <a:rPr lang="en-US" altLang="en-US" sz="1200" b="1" dirty="0">
                <a:latin typeface="Arial" panose="020B0604020202020204" pitchFamily="34" charset="0"/>
                <a:cs typeface="Arial" panose="020B0604020202020204" pitchFamily="34" charset="0"/>
                <a:hlinkClick r:id="rId10" action="ppaction://hlinksldjump"/>
              </a:rPr>
              <a:t>Surpassing Yellow</a:t>
            </a:r>
            <a:endParaRPr lang="en-US" altLang="en-US" sz="1200" b="1" dirty="0">
              <a:latin typeface="Arial" panose="020B0604020202020204" pitchFamily="34" charset="0"/>
              <a:cs typeface="Arial" panose="020B0604020202020204" pitchFamily="34" charset="0"/>
            </a:endParaRPr>
          </a:p>
          <a:p>
            <a:pPr algn="ctr" eaLnBrk="1" hangingPunct="1">
              <a:spcBef>
                <a:spcPct val="0"/>
              </a:spcBef>
              <a:spcAft>
                <a:spcPct val="70000"/>
              </a:spcAft>
              <a:buFontTx/>
              <a:buNone/>
            </a:pPr>
            <a:r>
              <a:rPr lang="en-US" altLang="en-US" sz="1200" b="1" dirty="0" err="1">
                <a:latin typeface="Arial" panose="020B0604020202020204" pitchFamily="34" charset="0"/>
                <a:cs typeface="Arial" panose="020B0604020202020204" pitchFamily="34" charset="0"/>
                <a:hlinkClick r:id="rId11" action="ppaction://hlinksldjump"/>
              </a:rPr>
              <a:t>Sylphide</a:t>
            </a:r>
            <a:endParaRPr lang="en-US" altLang="en-US" sz="1200" b="1" dirty="0">
              <a:latin typeface="Arial" panose="020B0604020202020204" pitchFamily="34" charset="0"/>
              <a:cs typeface="Arial" panose="020B0604020202020204" pitchFamily="34" charset="0"/>
            </a:endParaRPr>
          </a:p>
          <a:p>
            <a:pPr algn="ctr" eaLnBrk="1" hangingPunct="1">
              <a:spcBef>
                <a:spcPct val="0"/>
              </a:spcBef>
              <a:spcAft>
                <a:spcPct val="70000"/>
              </a:spcAft>
              <a:buFontTx/>
              <a:buNone/>
            </a:pPr>
            <a:r>
              <a:rPr lang="en-US" altLang="en-US" sz="1200" b="1" dirty="0" err="1">
                <a:latin typeface="Arial" panose="020B0604020202020204" pitchFamily="34" charset="0"/>
                <a:cs typeface="Arial" panose="020B0604020202020204" pitchFamily="34" charset="0"/>
                <a:hlinkClick r:id="rId12" action="ppaction://hlinksldjump"/>
              </a:rPr>
              <a:t>Tcha'Deetch</a:t>
            </a:r>
            <a:endParaRPr lang="en-US" altLang="en-US" sz="1200" b="1" dirty="0">
              <a:latin typeface="Arial" panose="020B0604020202020204" pitchFamily="34" charset="0"/>
              <a:cs typeface="Arial" panose="020B0604020202020204" pitchFamily="34" charset="0"/>
            </a:endParaRPr>
          </a:p>
          <a:p>
            <a:pPr algn="ctr" eaLnBrk="1" hangingPunct="1">
              <a:spcBef>
                <a:spcPct val="0"/>
              </a:spcBef>
              <a:spcAft>
                <a:spcPct val="70000"/>
              </a:spcAft>
              <a:buFontTx/>
              <a:buNone/>
            </a:pPr>
            <a:r>
              <a:rPr lang="en-US" altLang="en-US" sz="1200" b="1" dirty="0" err="1">
                <a:latin typeface="Arial" panose="020B0604020202020204" pitchFamily="34" charset="0"/>
                <a:cs typeface="Arial" panose="020B0604020202020204" pitchFamily="34" charset="0"/>
                <a:hlinkClick r:id="rId13" action="ppaction://hlinksldjump"/>
              </a:rPr>
              <a:t>Thabor</a:t>
            </a:r>
            <a:endParaRPr lang="en-US" altLang="en-US" sz="1200" b="1" dirty="0">
              <a:latin typeface="Arial" panose="020B0604020202020204" pitchFamily="34" charset="0"/>
              <a:cs typeface="Arial" panose="020B0604020202020204" pitchFamily="34" charset="0"/>
            </a:endParaRPr>
          </a:p>
          <a:p>
            <a:pPr algn="ctr" eaLnBrk="1" hangingPunct="1">
              <a:spcBef>
                <a:spcPct val="0"/>
              </a:spcBef>
              <a:spcAft>
                <a:spcPct val="70000"/>
              </a:spcAft>
              <a:buFontTx/>
              <a:buNone/>
            </a:pPr>
            <a:r>
              <a:rPr lang="en-US" altLang="en-US" sz="1200" b="1" dirty="0">
                <a:latin typeface="Arial" panose="020B0604020202020204" pitchFamily="34" charset="0"/>
                <a:cs typeface="Arial" panose="020B0604020202020204" pitchFamily="34" charset="0"/>
                <a:hlinkClick r:id="rId14" action="ppaction://hlinksldjump"/>
              </a:rPr>
              <a:t>Tuff Stuff</a:t>
            </a:r>
            <a:endParaRPr lang="en-US" altLang="en-US" sz="1200" b="1" dirty="0">
              <a:latin typeface="Arial" panose="020B0604020202020204" pitchFamily="34" charset="0"/>
              <a:cs typeface="Arial" panose="020B0604020202020204" pitchFamily="34" charset="0"/>
            </a:endParaRPr>
          </a:p>
          <a:p>
            <a:pPr algn="ctr" eaLnBrk="1" hangingPunct="1">
              <a:spcBef>
                <a:spcPct val="0"/>
              </a:spcBef>
              <a:spcAft>
                <a:spcPct val="70000"/>
              </a:spcAft>
              <a:buFontTx/>
              <a:buNone/>
            </a:pPr>
            <a:r>
              <a:rPr lang="en-US" altLang="en-US" sz="1200" b="1" dirty="0">
                <a:latin typeface="Arial" panose="020B0604020202020204" pitchFamily="34" charset="0"/>
                <a:cs typeface="Arial" panose="020B0604020202020204" pitchFamily="34" charset="0"/>
                <a:hlinkClick r:id="rId15" action="ppaction://hlinksldjump"/>
              </a:rPr>
              <a:t>Turkish Pendant</a:t>
            </a:r>
            <a:endParaRPr lang="en-US" altLang="en-US" sz="1200" b="1" dirty="0">
              <a:latin typeface="Arial" panose="020B0604020202020204" pitchFamily="34" charset="0"/>
              <a:cs typeface="Arial" panose="020B0604020202020204" pitchFamily="34" charset="0"/>
            </a:endParaRPr>
          </a:p>
          <a:p>
            <a:pPr algn="ctr" eaLnBrk="1" hangingPunct="1">
              <a:spcBef>
                <a:spcPct val="0"/>
              </a:spcBef>
              <a:spcAft>
                <a:spcPct val="70000"/>
              </a:spcAft>
              <a:buFontTx/>
              <a:buNone/>
            </a:pPr>
            <a:r>
              <a:rPr lang="en-US" altLang="en-US" sz="1200" b="1" dirty="0">
                <a:latin typeface="Arial" panose="020B0604020202020204" pitchFamily="34" charset="0"/>
                <a:cs typeface="Arial" panose="020B0604020202020204" pitchFamily="34" charset="0"/>
                <a:hlinkClick r:id="rId16" action="ppaction://hlinksldjump"/>
              </a:rPr>
              <a:t>Turkish Topaz</a:t>
            </a:r>
            <a:endParaRPr lang="en-US" altLang="en-US" sz="1200" b="1" dirty="0">
              <a:latin typeface="Arial" panose="020B0604020202020204" pitchFamily="34" charset="0"/>
              <a:cs typeface="Arial" panose="020B0604020202020204" pitchFamily="34" charset="0"/>
            </a:endParaRPr>
          </a:p>
          <a:p>
            <a:pPr algn="ctr" eaLnBrk="1" hangingPunct="1">
              <a:spcBef>
                <a:spcPct val="0"/>
              </a:spcBef>
              <a:spcAft>
                <a:spcPct val="70000"/>
              </a:spcAft>
              <a:buFontTx/>
              <a:buNone/>
            </a:pPr>
            <a:r>
              <a:rPr lang="en-US" altLang="en-US" sz="1200" b="1" dirty="0">
                <a:latin typeface="Arial" panose="020B0604020202020204" pitchFamily="34" charset="0"/>
                <a:cs typeface="Arial" panose="020B0604020202020204" pitchFamily="34" charset="0"/>
                <a:hlinkClick r:id="rId17" action="ppaction://hlinksldjump"/>
              </a:rPr>
              <a:t>Vera</a:t>
            </a:r>
            <a:endParaRPr lang="en-US" altLang="en-US" sz="1200" b="1" dirty="0">
              <a:latin typeface="Arial" panose="020B0604020202020204" pitchFamily="34" charset="0"/>
              <a:cs typeface="Arial" panose="020B0604020202020204" pitchFamily="34" charset="0"/>
            </a:endParaRPr>
          </a:p>
          <a:p>
            <a:pPr algn="ctr" eaLnBrk="1" hangingPunct="1">
              <a:spcBef>
                <a:spcPct val="0"/>
              </a:spcBef>
              <a:spcAft>
                <a:spcPct val="70000"/>
              </a:spcAft>
              <a:buFontTx/>
              <a:buNone/>
            </a:pPr>
            <a:r>
              <a:rPr lang="en-US" altLang="en-US" sz="1200" b="1" dirty="0">
                <a:latin typeface="Arial" panose="020B0604020202020204" pitchFamily="34" charset="0"/>
                <a:cs typeface="Arial" panose="020B0604020202020204" pitchFamily="34" charset="0"/>
                <a:hlinkClick r:id="rId18" action="ppaction://hlinksldjump"/>
              </a:rPr>
              <a:t>Vera-Ann</a:t>
            </a:r>
            <a:r>
              <a:rPr lang="en-US" altLang="en-US" sz="1200" b="1" dirty="0">
                <a:latin typeface="Arial" panose="020B0604020202020204" pitchFamily="34" charset="0"/>
                <a:cs typeface="Arial" panose="020B0604020202020204" pitchFamily="34" charset="0"/>
              </a:rPr>
              <a:t>e</a:t>
            </a:r>
          </a:p>
          <a:p>
            <a:pPr algn="ctr" eaLnBrk="1" hangingPunct="1">
              <a:spcBef>
                <a:spcPct val="0"/>
              </a:spcBef>
              <a:spcAft>
                <a:spcPct val="70000"/>
              </a:spcAft>
              <a:buFontTx/>
              <a:buNone/>
            </a:pPr>
            <a:r>
              <a:rPr lang="en-US" altLang="en-US" sz="1200" b="1" dirty="0" err="1">
                <a:latin typeface="Arial" panose="020B0604020202020204" pitchFamily="34" charset="0"/>
                <a:cs typeface="Arial" panose="020B0604020202020204" pitchFamily="34" charset="0"/>
                <a:hlinkClick r:id="rId19" action="ppaction://hlinksldjump"/>
              </a:rPr>
              <a:t>Werckmeister's</a:t>
            </a:r>
            <a:r>
              <a:rPr lang="en-US" altLang="en-US" sz="1200" b="1" dirty="0">
                <a:latin typeface="Arial" panose="020B0604020202020204" pitchFamily="34" charset="0"/>
                <a:cs typeface="Arial" panose="020B0604020202020204" pitchFamily="34" charset="0"/>
                <a:hlinkClick r:id="rId19" action="ppaction://hlinksldjump"/>
              </a:rPr>
              <a:t> Clone</a:t>
            </a:r>
            <a:endParaRPr lang="en-US" altLang="en-US" sz="1200" b="1" dirty="0">
              <a:latin typeface="Arial" panose="020B0604020202020204" pitchFamily="34" charset="0"/>
              <a:cs typeface="Arial" panose="020B0604020202020204" pitchFamily="34" charset="0"/>
            </a:endParaRPr>
          </a:p>
          <a:p>
            <a:pPr algn="ctr" eaLnBrk="1" hangingPunct="1">
              <a:spcBef>
                <a:spcPct val="0"/>
              </a:spcBef>
              <a:spcAft>
                <a:spcPct val="70000"/>
              </a:spcAft>
              <a:buFontTx/>
              <a:buNone/>
            </a:pPr>
            <a:r>
              <a:rPr lang="en-US" altLang="en-US" sz="1200" b="1" dirty="0">
                <a:latin typeface="Arial" panose="020B0604020202020204" pitchFamily="34" charset="0"/>
                <a:cs typeface="Arial" panose="020B0604020202020204" pitchFamily="34" charset="0"/>
                <a:hlinkClick r:id="rId20" action="ppaction://hlinksldjump"/>
              </a:rPr>
              <a:t>Windrider</a:t>
            </a:r>
            <a:endParaRPr lang="en-US" altLang="en-US" sz="1200" b="1" dirty="0">
              <a:latin typeface="Arial" panose="020B0604020202020204" pitchFamily="34" charset="0"/>
              <a:cs typeface="Arial" panose="020B0604020202020204" pitchFamily="34" charset="0"/>
            </a:endParaRPr>
          </a:p>
          <a:p>
            <a:pPr algn="ctr" eaLnBrk="1" hangingPunct="1">
              <a:spcBef>
                <a:spcPct val="0"/>
              </a:spcBef>
              <a:spcAft>
                <a:spcPct val="70000"/>
              </a:spcAft>
              <a:buFontTx/>
              <a:buNone/>
            </a:pPr>
            <a:r>
              <a:rPr lang="en-US" altLang="en-US" sz="1200" b="1" dirty="0" err="1">
                <a:latin typeface="Arial" panose="020B0604020202020204" pitchFamily="34" charset="0"/>
                <a:cs typeface="Arial" panose="020B0604020202020204" pitchFamily="34" charset="0"/>
                <a:hlinkClick r:id="rId21" action="ppaction://hlinksldjump"/>
              </a:rPr>
              <a:t>Zizah</a:t>
            </a:r>
            <a:endParaRPr lang="en-US" altLang="en-US" sz="1200" b="1" dirty="0">
              <a:latin typeface="Arial" panose="020B0604020202020204" pitchFamily="34" charset="0"/>
              <a:cs typeface="Arial" panose="020B0604020202020204" pitchFamily="34" charset="0"/>
            </a:endParaRPr>
          </a:p>
          <a:p>
            <a:pPr algn="ctr" eaLnBrk="1" hangingPunct="1">
              <a:spcBef>
                <a:spcPct val="0"/>
              </a:spcBef>
              <a:spcAft>
                <a:spcPct val="70000"/>
              </a:spcAft>
              <a:buFontTx/>
              <a:buNone/>
            </a:pPr>
            <a:r>
              <a:rPr lang="en-US" altLang="en-US" sz="1200" b="1" dirty="0" err="1">
                <a:latin typeface="Arial" panose="020B0604020202020204" pitchFamily="34" charset="0"/>
                <a:cs typeface="Arial" panose="020B0604020202020204" pitchFamily="34" charset="0"/>
                <a:hlinkClick r:id="rId22" action="ppaction://hlinksldjump"/>
              </a:rPr>
              <a:t>Zwanenburg</a:t>
            </a:r>
            <a:r>
              <a:rPr lang="en-US" altLang="en-US" sz="1200" b="1" dirty="0">
                <a:latin typeface="Arial" panose="020B0604020202020204" pitchFamily="34" charset="0"/>
                <a:cs typeface="Arial" panose="020B0604020202020204" pitchFamily="34" charset="0"/>
                <a:hlinkClick r:id="rId22" action="ppaction://hlinksldjump"/>
              </a:rPr>
              <a:t> Beauty</a:t>
            </a:r>
            <a:endParaRPr lang="en-US" altLang="en-US" sz="1200" b="1" dirty="0">
              <a:latin typeface="Arial" panose="020B0604020202020204" pitchFamily="34" charset="0"/>
              <a:cs typeface="Arial" panose="020B0604020202020204" pitchFamily="34" charset="0"/>
            </a:endParaRPr>
          </a:p>
        </p:txBody>
      </p:sp>
      <p:sp>
        <p:nvSpPr>
          <p:cNvPr id="9219" name="Text Box 3"/>
          <p:cNvSpPr txBox="1">
            <a:spLocks noChangeArrowheads="1"/>
          </p:cNvSpPr>
          <p:nvPr/>
        </p:nvSpPr>
        <p:spPr bwMode="auto">
          <a:xfrm>
            <a:off x="5414214" y="874541"/>
            <a:ext cx="1828800" cy="5559425"/>
          </a:xfrm>
          <a:prstGeom prst="rect">
            <a:avLst/>
          </a:prstGeom>
          <a:noFill/>
          <a:ln>
            <a:noFill/>
          </a:ln>
          <a:effectLst/>
          <a:extLst>
            <a:ext uri="{909E8E84-426E-40DD-AFC4-6F175D3DCCD1}">
              <a14:hiddenFill xmlns:a14="http://schemas.microsoft.com/office/drawing/2010/main">
                <a:solidFill>
                  <a:srgbClr val="CCFF66"/>
                </a:solidFill>
              </a14:hiddenFill>
            </a:ext>
            <a:ext uri="{91240B29-F687-4F45-9708-019B960494DF}">
              <a14:hiddenLine xmlns:a14="http://schemas.microsoft.com/office/drawing/2010/main" w="9525" algn="ctr">
                <a:solidFill>
                  <a:srgbClr val="99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spcAft>
                <a:spcPct val="70000"/>
              </a:spcAft>
              <a:buFontTx/>
              <a:buNone/>
            </a:pPr>
            <a:r>
              <a:rPr lang="en-US" altLang="en-US" sz="1200" b="1" dirty="0">
                <a:latin typeface="Arial" panose="020B0604020202020204" pitchFamily="34" charset="0"/>
                <a:cs typeface="Arial" panose="020B0604020202020204" pitchFamily="34" charset="0"/>
                <a:hlinkClick r:id="rId23" action="ppaction://hlinksldjump"/>
              </a:rPr>
              <a:t>Old Fashion Girl</a:t>
            </a:r>
            <a:endParaRPr lang="en-US" altLang="en-US" sz="1200" b="1" dirty="0">
              <a:latin typeface="Arial" panose="020B0604020202020204" pitchFamily="34" charset="0"/>
              <a:cs typeface="Arial" panose="020B0604020202020204" pitchFamily="34" charset="0"/>
            </a:endParaRPr>
          </a:p>
          <a:p>
            <a:pPr algn="ctr" eaLnBrk="1" hangingPunct="1">
              <a:lnSpc>
                <a:spcPct val="85000"/>
              </a:lnSpc>
              <a:spcBef>
                <a:spcPct val="0"/>
              </a:spcBef>
              <a:spcAft>
                <a:spcPct val="70000"/>
              </a:spcAft>
              <a:buFontTx/>
              <a:buNone/>
            </a:pPr>
            <a:r>
              <a:rPr lang="en-US" altLang="en-US" sz="1200" b="1" dirty="0">
                <a:latin typeface="Arial" panose="020B0604020202020204" pitchFamily="34" charset="0"/>
                <a:cs typeface="Arial" panose="020B0604020202020204" pitchFamily="34" charset="0"/>
                <a:hlinkClick r:id="rId24" action="ppaction://hlinksldjump"/>
              </a:rPr>
              <a:t>Omar's Eye</a:t>
            </a:r>
            <a:endParaRPr lang="en-US" altLang="en-US" sz="1200" b="1" dirty="0">
              <a:latin typeface="Arial" panose="020B0604020202020204" pitchFamily="34" charset="0"/>
              <a:cs typeface="Arial" panose="020B0604020202020204" pitchFamily="34" charset="0"/>
            </a:endParaRPr>
          </a:p>
          <a:p>
            <a:pPr algn="ctr" eaLnBrk="1" hangingPunct="1">
              <a:lnSpc>
                <a:spcPct val="85000"/>
              </a:lnSpc>
              <a:spcBef>
                <a:spcPct val="0"/>
              </a:spcBef>
              <a:spcAft>
                <a:spcPct val="70000"/>
              </a:spcAft>
              <a:buFontTx/>
              <a:buNone/>
            </a:pPr>
            <a:r>
              <a:rPr lang="en-US" altLang="en-US" sz="1200" b="1" dirty="0">
                <a:latin typeface="Arial" panose="020B0604020202020204" pitchFamily="34" charset="0"/>
                <a:cs typeface="Arial" panose="020B0604020202020204" pitchFamily="34" charset="0"/>
                <a:hlinkClick r:id="rId25" action="ppaction://hlinksldjump"/>
              </a:rPr>
              <a:t>Omar's Gold</a:t>
            </a:r>
            <a:endParaRPr lang="en-US" altLang="en-US" sz="1200" b="1" dirty="0">
              <a:latin typeface="Arial" panose="020B0604020202020204" pitchFamily="34" charset="0"/>
              <a:cs typeface="Arial" panose="020B0604020202020204" pitchFamily="34" charset="0"/>
            </a:endParaRPr>
          </a:p>
          <a:p>
            <a:pPr algn="ctr" eaLnBrk="1" hangingPunct="1">
              <a:lnSpc>
                <a:spcPct val="85000"/>
              </a:lnSpc>
              <a:spcBef>
                <a:spcPct val="0"/>
              </a:spcBef>
              <a:spcAft>
                <a:spcPct val="70000"/>
              </a:spcAft>
              <a:buFontTx/>
              <a:buNone/>
            </a:pPr>
            <a:r>
              <a:rPr lang="en-US" altLang="en-US" sz="1200" b="1" dirty="0">
                <a:latin typeface="Arial" panose="020B0604020202020204" pitchFamily="34" charset="0"/>
                <a:cs typeface="Arial" panose="020B0604020202020204" pitchFamily="34" charset="0"/>
                <a:hlinkClick r:id="rId26" action="ppaction://hlinksldjump"/>
              </a:rPr>
              <a:t>Omar's Stitchery</a:t>
            </a:r>
            <a:endParaRPr lang="en-US" altLang="en-US" sz="1200" b="1" dirty="0">
              <a:latin typeface="Arial" panose="020B0604020202020204" pitchFamily="34" charset="0"/>
              <a:cs typeface="Arial" panose="020B0604020202020204" pitchFamily="34" charset="0"/>
            </a:endParaRPr>
          </a:p>
          <a:p>
            <a:pPr algn="ctr" eaLnBrk="1" hangingPunct="1">
              <a:lnSpc>
                <a:spcPct val="85000"/>
              </a:lnSpc>
              <a:spcBef>
                <a:spcPct val="0"/>
              </a:spcBef>
              <a:spcAft>
                <a:spcPct val="70000"/>
              </a:spcAft>
              <a:buFontTx/>
              <a:buNone/>
            </a:pPr>
            <a:r>
              <a:rPr lang="en-US" altLang="en-US" sz="1200" b="1" dirty="0">
                <a:latin typeface="Arial" panose="020B0604020202020204" pitchFamily="34" charset="0"/>
                <a:cs typeface="Arial" panose="020B0604020202020204" pitchFamily="34" charset="0"/>
                <a:hlinkClick r:id="rId27" action="ppaction://hlinksldjump"/>
              </a:rPr>
              <a:t>On Bended Knee </a:t>
            </a:r>
            <a:endParaRPr lang="en-US" altLang="en-US" sz="1200" b="1" dirty="0">
              <a:latin typeface="Arial" panose="020B0604020202020204" pitchFamily="34" charset="0"/>
              <a:cs typeface="Arial" panose="020B0604020202020204" pitchFamily="34" charset="0"/>
            </a:endParaRPr>
          </a:p>
          <a:p>
            <a:pPr algn="ctr" eaLnBrk="1" hangingPunct="1">
              <a:lnSpc>
                <a:spcPct val="85000"/>
              </a:lnSpc>
              <a:spcBef>
                <a:spcPct val="0"/>
              </a:spcBef>
              <a:spcAft>
                <a:spcPct val="70000"/>
              </a:spcAft>
              <a:buFontTx/>
              <a:buNone/>
            </a:pPr>
            <a:r>
              <a:rPr lang="en-US" altLang="en-US" sz="1200" b="1" dirty="0">
                <a:latin typeface="Arial" panose="020B0604020202020204" pitchFamily="34" charset="0"/>
                <a:cs typeface="Arial" panose="020B0604020202020204" pitchFamily="34" charset="0"/>
                <a:hlinkClick r:id="rId28" action="ppaction://hlinksldjump"/>
              </a:rPr>
              <a:t>Patriot's Gem</a:t>
            </a:r>
            <a:endParaRPr lang="en-US" altLang="en-US" sz="1200" b="1" dirty="0">
              <a:latin typeface="Arial" panose="020B0604020202020204" pitchFamily="34" charset="0"/>
              <a:cs typeface="Arial" panose="020B0604020202020204" pitchFamily="34" charset="0"/>
            </a:endParaRPr>
          </a:p>
          <a:p>
            <a:pPr algn="ctr" eaLnBrk="1" hangingPunct="1">
              <a:lnSpc>
                <a:spcPct val="85000"/>
              </a:lnSpc>
              <a:spcBef>
                <a:spcPct val="0"/>
              </a:spcBef>
              <a:spcAft>
                <a:spcPct val="70000"/>
              </a:spcAft>
              <a:buFontTx/>
              <a:buNone/>
            </a:pPr>
            <a:r>
              <a:rPr lang="en-US" altLang="en-US" sz="1200" b="1" dirty="0" err="1">
                <a:latin typeface="Arial" panose="020B0604020202020204" pitchFamily="34" charset="0"/>
                <a:cs typeface="Arial" panose="020B0604020202020204" pitchFamily="34" charset="0"/>
                <a:hlinkClick r:id="rId29" action="ppaction://hlinksldjump"/>
              </a:rPr>
              <a:t>Penninah's</a:t>
            </a:r>
            <a:r>
              <a:rPr lang="en-US" altLang="en-US" sz="1200" b="1" dirty="0">
                <a:latin typeface="Arial" panose="020B0604020202020204" pitchFamily="34" charset="0"/>
                <a:cs typeface="Arial" panose="020B0604020202020204" pitchFamily="34" charset="0"/>
                <a:hlinkClick r:id="rId29" action="ppaction://hlinksldjump"/>
              </a:rPr>
              <a:t> Provocation</a:t>
            </a:r>
            <a:endParaRPr lang="en-US" altLang="en-US" sz="1200" b="1" dirty="0">
              <a:latin typeface="Arial" panose="020B0604020202020204" pitchFamily="34" charset="0"/>
              <a:cs typeface="Arial" panose="020B0604020202020204" pitchFamily="34" charset="0"/>
            </a:endParaRPr>
          </a:p>
          <a:p>
            <a:pPr algn="ctr" eaLnBrk="1" hangingPunct="1">
              <a:lnSpc>
                <a:spcPct val="85000"/>
              </a:lnSpc>
              <a:spcBef>
                <a:spcPct val="0"/>
              </a:spcBef>
              <a:spcAft>
                <a:spcPct val="70000"/>
              </a:spcAft>
              <a:buFontTx/>
              <a:buNone/>
            </a:pPr>
            <a:r>
              <a:rPr lang="en-US" altLang="en-US" sz="1200" b="1" dirty="0">
                <a:latin typeface="Arial" panose="020B0604020202020204" pitchFamily="34" charset="0"/>
                <a:cs typeface="Arial" panose="020B0604020202020204" pitchFamily="34" charset="0"/>
                <a:hlinkClick r:id="rId30" action="ppaction://hlinksldjump"/>
              </a:rPr>
              <a:t>Persian Lass</a:t>
            </a:r>
            <a:endParaRPr lang="en-US" altLang="en-US" sz="1200" b="1" dirty="0">
              <a:latin typeface="Arial" panose="020B0604020202020204" pitchFamily="34" charset="0"/>
              <a:cs typeface="Arial" panose="020B0604020202020204" pitchFamily="34" charset="0"/>
            </a:endParaRPr>
          </a:p>
          <a:p>
            <a:pPr algn="ctr" eaLnBrk="1" hangingPunct="1">
              <a:lnSpc>
                <a:spcPct val="85000"/>
              </a:lnSpc>
              <a:spcBef>
                <a:spcPct val="0"/>
              </a:spcBef>
              <a:spcAft>
                <a:spcPct val="70000"/>
              </a:spcAft>
              <a:buFontTx/>
              <a:buNone/>
            </a:pPr>
            <a:r>
              <a:rPr lang="en-US" altLang="en-US" sz="1200" b="1" dirty="0">
                <a:latin typeface="Arial" panose="020B0604020202020204" pitchFamily="34" charset="0"/>
                <a:cs typeface="Arial" panose="020B0604020202020204" pitchFamily="34" charset="0"/>
                <a:hlinkClick r:id="rId31" action="ppaction://hlinksldjump"/>
              </a:rPr>
              <a:t>Persian Padishah</a:t>
            </a:r>
            <a:endParaRPr lang="en-US" altLang="en-US" sz="1200" b="1" dirty="0">
              <a:latin typeface="Arial" panose="020B0604020202020204" pitchFamily="34" charset="0"/>
              <a:cs typeface="Arial" panose="020B0604020202020204" pitchFamily="34" charset="0"/>
            </a:endParaRPr>
          </a:p>
          <a:p>
            <a:pPr algn="ctr" eaLnBrk="1" hangingPunct="1">
              <a:lnSpc>
                <a:spcPct val="85000"/>
              </a:lnSpc>
              <a:spcBef>
                <a:spcPct val="0"/>
              </a:spcBef>
              <a:spcAft>
                <a:spcPct val="70000"/>
              </a:spcAft>
              <a:buFontTx/>
              <a:buNone/>
            </a:pPr>
            <a:r>
              <a:rPr lang="en-US" altLang="en-US" sz="1200" b="1" dirty="0">
                <a:latin typeface="Arial" panose="020B0604020202020204" pitchFamily="34" charset="0"/>
                <a:cs typeface="Arial" panose="020B0604020202020204" pitchFamily="34" charset="0"/>
                <a:hlinkClick r:id="rId32" action="ppaction://hlinksldjump"/>
              </a:rPr>
              <a:t>Persian Sapphire</a:t>
            </a:r>
            <a:endParaRPr lang="en-US" altLang="en-US" sz="1200" b="1" dirty="0">
              <a:latin typeface="Arial" panose="020B0604020202020204" pitchFamily="34" charset="0"/>
              <a:cs typeface="Arial" panose="020B0604020202020204" pitchFamily="34" charset="0"/>
            </a:endParaRPr>
          </a:p>
          <a:p>
            <a:pPr algn="ctr" eaLnBrk="1" hangingPunct="1">
              <a:lnSpc>
                <a:spcPct val="85000"/>
              </a:lnSpc>
              <a:spcBef>
                <a:spcPct val="0"/>
              </a:spcBef>
              <a:spcAft>
                <a:spcPct val="70000"/>
              </a:spcAft>
              <a:buFontTx/>
              <a:buNone/>
            </a:pPr>
            <a:r>
              <a:rPr lang="en-US" altLang="en-US" sz="1200" b="1" dirty="0">
                <a:latin typeface="Arial" panose="020B0604020202020204" pitchFamily="34" charset="0"/>
                <a:cs typeface="Arial" panose="020B0604020202020204" pitchFamily="34" charset="0"/>
                <a:hlinkClick r:id="rId33" action="ppaction://hlinksldjump"/>
              </a:rPr>
              <a:t>Pink Marble</a:t>
            </a:r>
            <a:endParaRPr lang="en-US" altLang="en-US" sz="1200" b="1" dirty="0">
              <a:latin typeface="Arial" panose="020B0604020202020204" pitchFamily="34" charset="0"/>
              <a:cs typeface="Arial" panose="020B0604020202020204" pitchFamily="34" charset="0"/>
            </a:endParaRPr>
          </a:p>
          <a:p>
            <a:pPr algn="ctr" eaLnBrk="1" hangingPunct="1">
              <a:lnSpc>
                <a:spcPct val="85000"/>
              </a:lnSpc>
              <a:spcBef>
                <a:spcPct val="0"/>
              </a:spcBef>
              <a:spcAft>
                <a:spcPct val="70000"/>
              </a:spcAft>
              <a:buFontTx/>
              <a:buNone/>
            </a:pPr>
            <a:r>
              <a:rPr lang="en-US" altLang="en-US" sz="1200" b="1" dirty="0">
                <a:latin typeface="Arial" panose="020B0604020202020204" pitchFamily="34" charset="0"/>
                <a:cs typeface="Arial" panose="020B0604020202020204" pitchFamily="34" charset="0"/>
                <a:hlinkClick r:id="rId34" action="ppaction://hlinksldjump"/>
              </a:rPr>
              <a:t>Prairie Thunder</a:t>
            </a:r>
            <a:endParaRPr lang="en-US" altLang="en-US" sz="1200" b="1" dirty="0">
              <a:latin typeface="Arial" panose="020B0604020202020204" pitchFamily="34" charset="0"/>
              <a:cs typeface="Arial" panose="020B0604020202020204" pitchFamily="34" charset="0"/>
            </a:endParaRPr>
          </a:p>
          <a:p>
            <a:pPr algn="ctr" eaLnBrk="1" hangingPunct="1">
              <a:lnSpc>
                <a:spcPct val="85000"/>
              </a:lnSpc>
              <a:spcBef>
                <a:spcPct val="0"/>
              </a:spcBef>
              <a:spcAft>
                <a:spcPct val="70000"/>
              </a:spcAft>
              <a:buFontTx/>
              <a:buNone/>
            </a:pPr>
            <a:r>
              <a:rPr lang="en-US" altLang="en-US" sz="1200" b="1" dirty="0">
                <a:latin typeface="Arial" panose="020B0604020202020204" pitchFamily="34" charset="0"/>
                <a:cs typeface="Arial" panose="020B0604020202020204" pitchFamily="34" charset="0"/>
                <a:hlinkClick r:id="rId35" action="ppaction://hlinksldjump"/>
              </a:rPr>
              <a:t>Refiner's Fire</a:t>
            </a:r>
            <a:endParaRPr lang="en-US" altLang="en-US" sz="1200" b="1" dirty="0">
              <a:latin typeface="Arial" panose="020B0604020202020204" pitchFamily="34" charset="0"/>
              <a:cs typeface="Arial" panose="020B0604020202020204" pitchFamily="34" charset="0"/>
            </a:endParaRPr>
          </a:p>
          <a:p>
            <a:pPr algn="ctr" eaLnBrk="1" hangingPunct="1">
              <a:lnSpc>
                <a:spcPct val="85000"/>
              </a:lnSpc>
              <a:spcBef>
                <a:spcPct val="0"/>
              </a:spcBef>
              <a:spcAft>
                <a:spcPct val="70000"/>
              </a:spcAft>
              <a:buFontTx/>
              <a:buNone/>
            </a:pPr>
            <a:r>
              <a:rPr lang="en-US" altLang="en-US" sz="1200" b="1" dirty="0">
                <a:latin typeface="Arial" panose="020B0604020202020204" pitchFamily="34" charset="0"/>
                <a:cs typeface="Arial" panose="020B0604020202020204" pitchFamily="34" charset="0"/>
                <a:hlinkClick r:id="rId36" action="ppaction://hlinksldjump"/>
              </a:rPr>
              <a:t>Rivers of Babylon</a:t>
            </a:r>
            <a:endParaRPr lang="en-US" altLang="en-US" sz="1200" b="1" dirty="0">
              <a:latin typeface="Arial" panose="020B0604020202020204" pitchFamily="34" charset="0"/>
              <a:cs typeface="Arial" panose="020B0604020202020204" pitchFamily="34" charset="0"/>
            </a:endParaRPr>
          </a:p>
          <a:p>
            <a:pPr algn="ctr" eaLnBrk="1" hangingPunct="1">
              <a:lnSpc>
                <a:spcPct val="85000"/>
              </a:lnSpc>
              <a:spcBef>
                <a:spcPct val="0"/>
              </a:spcBef>
              <a:spcAft>
                <a:spcPct val="70000"/>
              </a:spcAft>
              <a:buFontTx/>
              <a:buNone/>
            </a:pPr>
            <a:r>
              <a:rPr lang="en-US" altLang="en-US" sz="1200" b="1" dirty="0">
                <a:latin typeface="Arial" panose="020B0604020202020204" pitchFamily="34" charset="0"/>
                <a:cs typeface="Arial" panose="020B0604020202020204" pitchFamily="34" charset="0"/>
                <a:hlinkClick r:id="rId37" action="ppaction://hlinksldjump"/>
              </a:rPr>
              <a:t>Sand Dancer</a:t>
            </a:r>
            <a:endParaRPr lang="en-US" altLang="en-US" sz="1200" b="1" dirty="0">
              <a:latin typeface="Arial" panose="020B0604020202020204" pitchFamily="34" charset="0"/>
              <a:cs typeface="Arial" panose="020B0604020202020204" pitchFamily="34" charset="0"/>
              <a:hlinkClick r:id="rId38" action="ppaction://hlinksldjump"/>
            </a:endParaRPr>
          </a:p>
          <a:p>
            <a:pPr algn="ctr" eaLnBrk="1" hangingPunct="1">
              <a:lnSpc>
                <a:spcPct val="85000"/>
              </a:lnSpc>
              <a:spcBef>
                <a:spcPct val="0"/>
              </a:spcBef>
              <a:spcAft>
                <a:spcPct val="70000"/>
              </a:spcAft>
              <a:buFontTx/>
              <a:buNone/>
            </a:pPr>
            <a:r>
              <a:rPr lang="en-US" altLang="en-US" sz="1200" b="1" dirty="0">
                <a:latin typeface="Arial" panose="020B0604020202020204" pitchFamily="34" charset="0"/>
                <a:cs typeface="Arial" panose="020B0604020202020204" pitchFamily="34" charset="0"/>
                <a:hlinkClick r:id="rId38" action="ppaction://hlinksldjump"/>
              </a:rPr>
              <a:t>Scarlet Butterfly</a:t>
            </a:r>
            <a:endParaRPr lang="en-US" altLang="en-US" sz="1200" b="1" dirty="0">
              <a:latin typeface="Arial" panose="020B0604020202020204" pitchFamily="34" charset="0"/>
              <a:cs typeface="Arial" panose="020B0604020202020204" pitchFamily="34" charset="0"/>
            </a:endParaRPr>
          </a:p>
          <a:p>
            <a:pPr algn="ctr" eaLnBrk="1" hangingPunct="1">
              <a:lnSpc>
                <a:spcPct val="85000"/>
              </a:lnSpc>
              <a:spcBef>
                <a:spcPct val="0"/>
              </a:spcBef>
              <a:spcAft>
                <a:spcPct val="70000"/>
              </a:spcAft>
              <a:buFontTx/>
              <a:buNone/>
            </a:pPr>
            <a:r>
              <a:rPr lang="en-US" altLang="en-US" sz="1200" b="1" dirty="0">
                <a:latin typeface="Arial" panose="020B0604020202020204" pitchFamily="34" charset="0"/>
                <a:cs typeface="Arial" panose="020B0604020202020204" pitchFamily="34" charset="0"/>
                <a:hlinkClick r:id="rId39" action="ppaction://hlinksldjump"/>
              </a:rPr>
              <a:t>She Devil</a:t>
            </a:r>
            <a:endParaRPr lang="en-US" altLang="en-US" sz="1200" b="1" dirty="0">
              <a:latin typeface="Arial" panose="020B0604020202020204" pitchFamily="34" charset="0"/>
              <a:cs typeface="Arial" panose="020B0604020202020204" pitchFamily="34" charset="0"/>
            </a:endParaRPr>
          </a:p>
          <a:p>
            <a:pPr algn="ctr" eaLnBrk="1" hangingPunct="1">
              <a:lnSpc>
                <a:spcPct val="85000"/>
              </a:lnSpc>
              <a:spcBef>
                <a:spcPct val="0"/>
              </a:spcBef>
              <a:spcAft>
                <a:spcPct val="70000"/>
              </a:spcAft>
              <a:buFontTx/>
              <a:buNone/>
            </a:pPr>
            <a:r>
              <a:rPr lang="en-US" altLang="en-US" sz="1200" b="1" dirty="0" err="1">
                <a:latin typeface="Arial" panose="020B0604020202020204" pitchFamily="34" charset="0"/>
                <a:cs typeface="Arial" panose="020B0604020202020204" pitchFamily="34" charset="0"/>
                <a:hlinkClick r:id="rId40" action="ppaction://hlinksldjump"/>
              </a:rPr>
              <a:t>Sharina</a:t>
            </a:r>
            <a:endParaRPr lang="en-US" altLang="en-US" sz="1200" b="1" dirty="0">
              <a:latin typeface="Arial" panose="020B0604020202020204" pitchFamily="34" charset="0"/>
              <a:cs typeface="Arial" panose="020B0604020202020204" pitchFamily="34" charset="0"/>
            </a:endParaRPr>
          </a:p>
          <a:p>
            <a:pPr algn="ctr" eaLnBrk="1" hangingPunct="1">
              <a:lnSpc>
                <a:spcPct val="85000"/>
              </a:lnSpc>
              <a:spcBef>
                <a:spcPct val="0"/>
              </a:spcBef>
              <a:spcAft>
                <a:spcPct val="70000"/>
              </a:spcAft>
              <a:buFontTx/>
              <a:buNone/>
            </a:pPr>
            <a:r>
              <a:rPr lang="en-US" altLang="en-US" sz="1200" b="1" dirty="0">
                <a:latin typeface="Arial" panose="020B0604020202020204" pitchFamily="34" charset="0"/>
                <a:cs typeface="Arial" panose="020B0604020202020204" pitchFamily="34" charset="0"/>
                <a:hlinkClick r:id="rId41" action="ppaction://hlinksldjump"/>
              </a:rPr>
              <a:t>Skies Always Blue</a:t>
            </a:r>
            <a:endParaRPr lang="en-US" altLang="en-US" sz="1200" b="1" dirty="0">
              <a:latin typeface="Arial" panose="020B0604020202020204" pitchFamily="34" charset="0"/>
              <a:cs typeface="Arial" panose="020B0604020202020204" pitchFamily="34" charset="0"/>
            </a:endParaRPr>
          </a:p>
        </p:txBody>
      </p:sp>
      <p:sp>
        <p:nvSpPr>
          <p:cNvPr id="9220" name="Text Box 4"/>
          <p:cNvSpPr txBox="1">
            <a:spLocks noChangeArrowheads="1"/>
          </p:cNvSpPr>
          <p:nvPr/>
        </p:nvSpPr>
        <p:spPr bwMode="auto">
          <a:xfrm>
            <a:off x="3608832" y="738463"/>
            <a:ext cx="1828800" cy="5927777"/>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lgn="ctr">
                <a:solidFill>
                  <a:srgbClr val="99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spcAft>
                <a:spcPct val="70000"/>
              </a:spcAft>
              <a:buFontTx/>
              <a:buNone/>
            </a:pPr>
            <a:r>
              <a:rPr lang="en-US" altLang="en-US" sz="1200" b="1" dirty="0">
                <a:latin typeface="Arial" panose="020B0604020202020204" pitchFamily="34" charset="0"/>
                <a:cs typeface="Arial" panose="020B0604020202020204" pitchFamily="34" charset="0"/>
                <a:hlinkClick r:id="rId42" action="ppaction://hlinksldjump"/>
              </a:rPr>
              <a:t>I. </a:t>
            </a:r>
            <a:r>
              <a:rPr lang="en-US" altLang="en-US" sz="1200" b="1" dirty="0" err="1">
                <a:latin typeface="Arial" panose="020B0604020202020204" pitchFamily="34" charset="0"/>
                <a:cs typeface="Arial" panose="020B0604020202020204" pitchFamily="34" charset="0"/>
                <a:hlinkClick r:id="rId42" action="ppaction://hlinksldjump"/>
              </a:rPr>
              <a:t>barnumae</a:t>
            </a:r>
            <a:endParaRPr lang="en-US" altLang="en-US" sz="1200" b="1" dirty="0">
              <a:latin typeface="Arial" panose="020B0604020202020204" pitchFamily="34" charset="0"/>
              <a:cs typeface="Arial" panose="020B0604020202020204" pitchFamily="34" charset="0"/>
            </a:endParaRPr>
          </a:p>
          <a:p>
            <a:pPr algn="ctr" eaLnBrk="1" hangingPunct="1">
              <a:spcBef>
                <a:spcPct val="0"/>
              </a:spcBef>
              <a:spcAft>
                <a:spcPct val="70000"/>
              </a:spcAft>
              <a:buFontTx/>
              <a:buNone/>
            </a:pPr>
            <a:r>
              <a:rPr lang="en-US" altLang="en-US" sz="1200" b="1" dirty="0">
                <a:latin typeface="Arial" panose="020B0604020202020204" pitchFamily="34" charset="0"/>
                <a:cs typeface="Arial" panose="020B0604020202020204" pitchFamily="34" charset="0"/>
                <a:hlinkClick r:id="rId43" action="ppaction://hlinksldjump"/>
              </a:rPr>
              <a:t>I. </a:t>
            </a:r>
            <a:r>
              <a:rPr lang="en-US" altLang="en-US" sz="1200" b="1" dirty="0" err="1">
                <a:latin typeface="Arial" panose="020B0604020202020204" pitchFamily="34" charset="0"/>
                <a:cs typeface="Arial" panose="020B0604020202020204" pitchFamily="34" charset="0"/>
                <a:hlinkClick r:id="rId43" action="ppaction://hlinksldjump"/>
              </a:rPr>
              <a:t>hayneii</a:t>
            </a:r>
            <a:endParaRPr lang="en-US" altLang="en-US" sz="1200" b="1" dirty="0">
              <a:latin typeface="Arial" panose="020B0604020202020204" pitchFamily="34" charset="0"/>
              <a:cs typeface="Arial" panose="020B0604020202020204" pitchFamily="34" charset="0"/>
            </a:endParaRPr>
          </a:p>
          <a:p>
            <a:pPr algn="ctr" eaLnBrk="1" hangingPunct="1">
              <a:spcBef>
                <a:spcPct val="0"/>
              </a:spcBef>
              <a:spcAft>
                <a:spcPct val="70000"/>
              </a:spcAft>
              <a:buFontTx/>
              <a:buNone/>
            </a:pPr>
            <a:r>
              <a:rPr lang="en-US" altLang="en-US" sz="1200" b="1" dirty="0">
                <a:latin typeface="Arial" panose="020B0604020202020204" pitchFamily="34" charset="0"/>
                <a:cs typeface="Arial" panose="020B0604020202020204" pitchFamily="34" charset="0"/>
                <a:hlinkClick r:id="rId44" action="ppaction://hlinksldjump"/>
              </a:rPr>
              <a:t>I. </a:t>
            </a:r>
            <a:r>
              <a:rPr lang="en-US" altLang="en-US" sz="1200" b="1" dirty="0" err="1">
                <a:latin typeface="Arial" panose="020B0604020202020204" pitchFamily="34" charset="0"/>
                <a:cs typeface="Arial" panose="020B0604020202020204" pitchFamily="34" charset="0"/>
                <a:hlinkClick r:id="rId44" action="ppaction://hlinksldjump"/>
              </a:rPr>
              <a:t>iberica</a:t>
            </a:r>
            <a:endParaRPr lang="en-US" altLang="en-US" sz="1200" b="1" dirty="0">
              <a:latin typeface="Arial" panose="020B0604020202020204" pitchFamily="34" charset="0"/>
              <a:cs typeface="Arial" panose="020B0604020202020204" pitchFamily="34" charset="0"/>
            </a:endParaRPr>
          </a:p>
          <a:p>
            <a:pPr algn="ctr" eaLnBrk="1" hangingPunct="1">
              <a:spcBef>
                <a:spcPct val="0"/>
              </a:spcBef>
              <a:spcAft>
                <a:spcPct val="70000"/>
              </a:spcAft>
              <a:buFontTx/>
              <a:buNone/>
            </a:pPr>
            <a:r>
              <a:rPr lang="en-US" altLang="en-US" sz="1200" b="1" dirty="0">
                <a:latin typeface="Arial" panose="020B0604020202020204" pitchFamily="34" charset="0"/>
                <a:cs typeface="Arial" panose="020B0604020202020204" pitchFamily="34" charset="0"/>
                <a:hlinkClick r:id="rId45" action="ppaction://hlinksldjump"/>
              </a:rPr>
              <a:t>I. </a:t>
            </a:r>
            <a:r>
              <a:rPr lang="en-US" altLang="en-US" sz="1200" b="1" dirty="0" err="1">
                <a:latin typeface="Arial" panose="020B0604020202020204" pitchFamily="34" charset="0"/>
                <a:cs typeface="Arial" panose="020B0604020202020204" pitchFamily="34" charset="0"/>
                <a:hlinkClick r:id="rId45" action="ppaction://hlinksldjump"/>
              </a:rPr>
              <a:t>paradoxa</a:t>
            </a:r>
            <a:r>
              <a:rPr lang="en-US" altLang="en-US" sz="1200" b="1" dirty="0">
                <a:latin typeface="Arial" panose="020B0604020202020204" pitchFamily="34" charset="0"/>
                <a:cs typeface="Arial" panose="020B0604020202020204" pitchFamily="34" charset="0"/>
                <a:hlinkClick r:id="rId45" action="ppaction://hlinksldjump"/>
              </a:rPr>
              <a:t> </a:t>
            </a:r>
            <a:endParaRPr lang="en-US" altLang="en-US" sz="1200" b="1" dirty="0">
              <a:latin typeface="Arial" panose="020B0604020202020204" pitchFamily="34" charset="0"/>
              <a:cs typeface="Arial" panose="020B0604020202020204" pitchFamily="34" charset="0"/>
            </a:endParaRPr>
          </a:p>
          <a:p>
            <a:pPr algn="ctr" eaLnBrk="1" hangingPunct="1">
              <a:spcBef>
                <a:spcPct val="0"/>
              </a:spcBef>
              <a:spcAft>
                <a:spcPct val="70000"/>
              </a:spcAft>
              <a:buFontTx/>
              <a:buNone/>
            </a:pPr>
            <a:r>
              <a:rPr lang="en-US" altLang="en-US" sz="1200" b="1" dirty="0">
                <a:latin typeface="Arial" panose="020B0604020202020204" pitchFamily="34" charset="0"/>
                <a:cs typeface="Arial" panose="020B0604020202020204" pitchFamily="34" charset="0"/>
                <a:hlinkClick r:id="rId46" action="ppaction://hlinksldjump"/>
              </a:rPr>
              <a:t>I. stolonifera </a:t>
            </a:r>
            <a:endParaRPr lang="en-US" altLang="en-US" sz="1200" b="1" dirty="0">
              <a:latin typeface="Arial" panose="020B0604020202020204" pitchFamily="34" charset="0"/>
              <a:cs typeface="Arial" panose="020B0604020202020204" pitchFamily="34" charset="0"/>
            </a:endParaRPr>
          </a:p>
          <a:p>
            <a:pPr algn="ctr" eaLnBrk="1" hangingPunct="1">
              <a:spcBef>
                <a:spcPct val="0"/>
              </a:spcBef>
              <a:spcAft>
                <a:spcPct val="70000"/>
              </a:spcAft>
              <a:buFontTx/>
              <a:buNone/>
            </a:pPr>
            <a:r>
              <a:rPr lang="en-US" altLang="en-US" sz="1200" b="1" dirty="0">
                <a:latin typeface="Arial" panose="020B0604020202020204" pitchFamily="34" charset="0"/>
                <a:cs typeface="Arial" panose="020B0604020202020204" pitchFamily="34" charset="0"/>
                <a:hlinkClick r:id="rId47" action="ppaction://hlinksldjump"/>
              </a:rPr>
              <a:t>Jacobs Well</a:t>
            </a:r>
            <a:endParaRPr lang="en-US" altLang="en-US" sz="1200" b="1" dirty="0">
              <a:latin typeface="Arial" panose="020B0604020202020204" pitchFamily="34" charset="0"/>
              <a:cs typeface="Arial" panose="020B0604020202020204" pitchFamily="34" charset="0"/>
            </a:endParaRPr>
          </a:p>
          <a:p>
            <a:pPr algn="ctr" eaLnBrk="1" hangingPunct="1">
              <a:spcBef>
                <a:spcPct val="0"/>
              </a:spcBef>
              <a:spcAft>
                <a:spcPct val="70000"/>
              </a:spcAft>
              <a:buFontTx/>
              <a:buNone/>
            </a:pPr>
            <a:r>
              <a:rPr lang="en-US" altLang="en-US" sz="1200" b="1" dirty="0" err="1">
                <a:latin typeface="Arial" panose="020B0604020202020204" pitchFamily="34" charset="0"/>
                <a:cs typeface="Arial" panose="020B0604020202020204" pitchFamily="34" charset="0"/>
                <a:hlinkClick r:id="rId48" action="ppaction://hlinksldjump"/>
              </a:rPr>
              <a:t>Jonneye's</a:t>
            </a:r>
            <a:r>
              <a:rPr lang="en-US" altLang="en-US" sz="1200" b="1" dirty="0">
                <a:latin typeface="Arial" panose="020B0604020202020204" pitchFamily="34" charset="0"/>
                <a:cs typeface="Arial" panose="020B0604020202020204" pitchFamily="34" charset="0"/>
                <a:hlinkClick r:id="rId48" action="ppaction://hlinksldjump"/>
              </a:rPr>
              <a:t> Magic</a:t>
            </a:r>
            <a:endParaRPr lang="en-US" altLang="en-US" sz="1200" b="1" dirty="0">
              <a:latin typeface="Arial" panose="020B0604020202020204" pitchFamily="34" charset="0"/>
              <a:cs typeface="Arial" panose="020B0604020202020204" pitchFamily="34" charset="0"/>
            </a:endParaRPr>
          </a:p>
          <a:p>
            <a:pPr algn="ctr" eaLnBrk="1" hangingPunct="1">
              <a:spcBef>
                <a:spcPct val="0"/>
              </a:spcBef>
              <a:spcAft>
                <a:spcPct val="70000"/>
              </a:spcAft>
              <a:buFontTx/>
              <a:buNone/>
            </a:pPr>
            <a:r>
              <a:rPr lang="en-US" altLang="en-US" sz="1200" b="1" dirty="0">
                <a:latin typeface="Arial" panose="020B0604020202020204" pitchFamily="34" charset="0"/>
                <a:cs typeface="Arial" panose="020B0604020202020204" pitchFamily="34" charset="0"/>
                <a:hlinkClick r:id="rId49" action="ppaction://hlinksldjump"/>
              </a:rPr>
              <a:t>Judean Magic</a:t>
            </a:r>
            <a:endParaRPr lang="en-US" altLang="en-US" sz="1200" b="1" dirty="0">
              <a:latin typeface="Arial" panose="020B0604020202020204" pitchFamily="34" charset="0"/>
              <a:cs typeface="Arial" panose="020B0604020202020204" pitchFamily="34" charset="0"/>
            </a:endParaRPr>
          </a:p>
          <a:p>
            <a:pPr algn="ctr" eaLnBrk="1" hangingPunct="1">
              <a:spcBef>
                <a:spcPct val="0"/>
              </a:spcBef>
              <a:spcAft>
                <a:spcPct val="70000"/>
              </a:spcAft>
              <a:buFontTx/>
              <a:buNone/>
            </a:pPr>
            <a:r>
              <a:rPr lang="en-US" altLang="en-US" sz="1200" b="1" dirty="0" err="1">
                <a:latin typeface="Arial" panose="020B0604020202020204" pitchFamily="34" charset="0"/>
                <a:cs typeface="Arial" panose="020B0604020202020204" pitchFamily="34" charset="0"/>
                <a:hlinkClick r:id="rId50" action="ppaction://hlinksldjump"/>
              </a:rPr>
              <a:t>Kalifa's</a:t>
            </a:r>
            <a:r>
              <a:rPr lang="en-US" altLang="en-US" sz="1200" b="1" dirty="0">
                <a:latin typeface="Arial" panose="020B0604020202020204" pitchFamily="34" charset="0"/>
                <a:cs typeface="Arial" panose="020B0604020202020204" pitchFamily="34" charset="0"/>
                <a:hlinkClick r:id="rId50" action="ppaction://hlinksldjump"/>
              </a:rPr>
              <a:t> Cape</a:t>
            </a:r>
            <a:endParaRPr lang="en-US" altLang="en-US" sz="1200" b="1" dirty="0">
              <a:latin typeface="Arial" panose="020B0604020202020204" pitchFamily="34" charset="0"/>
              <a:cs typeface="Arial" panose="020B0604020202020204" pitchFamily="34" charset="0"/>
            </a:endParaRPr>
          </a:p>
          <a:p>
            <a:pPr algn="ctr" eaLnBrk="1" hangingPunct="1">
              <a:spcBef>
                <a:spcPct val="0"/>
              </a:spcBef>
              <a:spcAft>
                <a:spcPct val="70000"/>
              </a:spcAft>
              <a:buFontTx/>
              <a:buNone/>
            </a:pPr>
            <a:r>
              <a:rPr lang="en-US" altLang="en-US" sz="1200" b="1" dirty="0" err="1">
                <a:latin typeface="Arial" panose="020B0604020202020204" pitchFamily="34" charset="0"/>
                <a:cs typeface="Arial" panose="020B0604020202020204" pitchFamily="34" charset="0"/>
                <a:hlinkClick r:id="rId51" action="ppaction://hlinksldjump"/>
              </a:rPr>
              <a:t>Kedesh</a:t>
            </a:r>
            <a:endParaRPr lang="en-US" altLang="en-US" sz="1200" b="1" dirty="0">
              <a:latin typeface="Arial" panose="020B0604020202020204" pitchFamily="34" charset="0"/>
              <a:cs typeface="Arial" panose="020B0604020202020204" pitchFamily="34" charset="0"/>
            </a:endParaRPr>
          </a:p>
          <a:p>
            <a:pPr algn="ctr" eaLnBrk="1" hangingPunct="1">
              <a:spcBef>
                <a:spcPct val="0"/>
              </a:spcBef>
              <a:spcAft>
                <a:spcPct val="70000"/>
              </a:spcAft>
              <a:buFontTx/>
              <a:buNone/>
            </a:pPr>
            <a:r>
              <a:rPr lang="en-US" altLang="en-US" sz="1200" b="1" dirty="0">
                <a:latin typeface="Arial" panose="020B0604020202020204" pitchFamily="34" charset="0"/>
                <a:cs typeface="Arial" panose="020B0604020202020204" pitchFamily="34" charset="0"/>
                <a:hlinkClick r:id="rId52" action="ppaction://hlinksldjump"/>
              </a:rPr>
              <a:t>Khyber Pass</a:t>
            </a:r>
            <a:endParaRPr lang="en-US" altLang="en-US" sz="1200" b="1" dirty="0">
              <a:latin typeface="Arial" panose="020B0604020202020204" pitchFamily="34" charset="0"/>
              <a:cs typeface="Arial" panose="020B0604020202020204" pitchFamily="34" charset="0"/>
            </a:endParaRPr>
          </a:p>
          <a:p>
            <a:pPr algn="ctr" eaLnBrk="1" hangingPunct="1">
              <a:spcBef>
                <a:spcPct val="0"/>
              </a:spcBef>
              <a:spcAft>
                <a:spcPct val="70000"/>
              </a:spcAft>
              <a:buFontTx/>
              <a:buNone/>
            </a:pPr>
            <a:r>
              <a:rPr lang="en-US" altLang="en-US" sz="1200" b="1" dirty="0">
                <a:latin typeface="Arial" panose="020B0604020202020204" pitchFamily="34" charset="0"/>
                <a:cs typeface="Arial" panose="020B0604020202020204" pitchFamily="34" charset="0"/>
                <a:hlinkClick r:id="rId53" action="ppaction://hlinksldjump"/>
              </a:rPr>
              <a:t>Kiosk</a:t>
            </a:r>
            <a:endParaRPr lang="en-US" altLang="en-US" sz="1200" b="1" dirty="0">
              <a:latin typeface="Arial" panose="020B0604020202020204" pitchFamily="34" charset="0"/>
              <a:cs typeface="Arial" panose="020B0604020202020204" pitchFamily="34" charset="0"/>
            </a:endParaRPr>
          </a:p>
          <a:p>
            <a:pPr algn="ctr" eaLnBrk="1" hangingPunct="1">
              <a:spcBef>
                <a:spcPct val="0"/>
              </a:spcBef>
              <a:spcAft>
                <a:spcPct val="70000"/>
              </a:spcAft>
              <a:buFontTx/>
              <a:buNone/>
            </a:pPr>
            <a:r>
              <a:rPr lang="en-US" altLang="en-US" sz="1200" b="1" dirty="0" err="1">
                <a:latin typeface="Arial" panose="020B0604020202020204" pitchFamily="34" charset="0"/>
                <a:cs typeface="Arial" panose="020B0604020202020204" pitchFamily="34" charset="0"/>
                <a:hlinkClick r:id="rId54" action="ppaction://hlinksldjump"/>
              </a:rPr>
              <a:t>Kuza</a:t>
            </a:r>
            <a:r>
              <a:rPr lang="en-US" altLang="en-US" sz="1200" b="1" dirty="0">
                <a:latin typeface="Arial" panose="020B0604020202020204" pitchFamily="34" charset="0"/>
                <a:cs typeface="Arial" panose="020B0604020202020204" pitchFamily="34" charset="0"/>
                <a:hlinkClick r:id="rId54" action="ppaction://hlinksldjump"/>
              </a:rPr>
              <a:t>-Nama</a:t>
            </a:r>
            <a:endParaRPr lang="en-US" altLang="en-US" sz="1200" b="1" dirty="0">
              <a:latin typeface="Arial" panose="020B0604020202020204" pitchFamily="34" charset="0"/>
              <a:cs typeface="Arial" panose="020B0604020202020204" pitchFamily="34" charset="0"/>
            </a:endParaRPr>
          </a:p>
          <a:p>
            <a:pPr algn="ctr" eaLnBrk="1" hangingPunct="1">
              <a:spcBef>
                <a:spcPct val="0"/>
              </a:spcBef>
              <a:spcAft>
                <a:spcPct val="70000"/>
              </a:spcAft>
              <a:buFontTx/>
              <a:buNone/>
            </a:pPr>
            <a:r>
              <a:rPr lang="en-US" altLang="en-US" sz="1200" b="1" dirty="0">
                <a:latin typeface="Arial" panose="020B0604020202020204" pitchFamily="34" charset="0"/>
                <a:cs typeface="Arial" panose="020B0604020202020204" pitchFamily="34" charset="0"/>
                <a:hlinkClick r:id="rId55" action="ppaction://hlinksldjump"/>
              </a:rPr>
              <a:t>Lancer</a:t>
            </a:r>
            <a:endParaRPr lang="en-US" altLang="en-US" sz="1200" b="1" dirty="0">
              <a:latin typeface="Arial" panose="020B0604020202020204" pitchFamily="34" charset="0"/>
              <a:cs typeface="Arial" panose="020B0604020202020204" pitchFamily="34" charset="0"/>
            </a:endParaRPr>
          </a:p>
          <a:p>
            <a:pPr algn="ctr" eaLnBrk="1" hangingPunct="1">
              <a:spcBef>
                <a:spcPct val="0"/>
              </a:spcBef>
              <a:spcAft>
                <a:spcPct val="70000"/>
              </a:spcAft>
              <a:buFontTx/>
              <a:buNone/>
            </a:pPr>
            <a:r>
              <a:rPr lang="en-US" altLang="en-US" sz="1200" b="1" dirty="0">
                <a:latin typeface="Arial" panose="020B0604020202020204" pitchFamily="34" charset="0"/>
                <a:cs typeface="Arial" panose="020B0604020202020204" pitchFamily="34" charset="0"/>
                <a:hlinkClick r:id="rId56" action="ppaction://hlinksldjump"/>
              </a:rPr>
              <a:t>Little Brown Jug</a:t>
            </a:r>
            <a:endParaRPr lang="en-US" altLang="en-US" sz="1200" b="1" dirty="0">
              <a:latin typeface="Arial" panose="020B0604020202020204" pitchFamily="34" charset="0"/>
              <a:cs typeface="Arial" panose="020B0604020202020204" pitchFamily="34" charset="0"/>
            </a:endParaRPr>
          </a:p>
          <a:p>
            <a:pPr algn="ctr" eaLnBrk="1" hangingPunct="1">
              <a:spcBef>
                <a:spcPct val="0"/>
              </a:spcBef>
              <a:spcAft>
                <a:spcPct val="70000"/>
              </a:spcAft>
              <a:buFontTx/>
              <a:buNone/>
            </a:pPr>
            <a:r>
              <a:rPr lang="en-US" altLang="en-US" sz="1200" b="1" dirty="0">
                <a:latin typeface="Arial" panose="020B0604020202020204" pitchFamily="34" charset="0"/>
                <a:cs typeface="Arial" panose="020B0604020202020204" pitchFamily="34" charset="0"/>
                <a:hlinkClick r:id="rId57" action="ppaction://hlinksldjump"/>
              </a:rPr>
              <a:t>Loudmouth</a:t>
            </a:r>
            <a:endParaRPr lang="en-US" altLang="en-US" sz="1200" b="1" dirty="0">
              <a:latin typeface="Arial" panose="020B0604020202020204" pitchFamily="34" charset="0"/>
              <a:cs typeface="Arial" panose="020B0604020202020204" pitchFamily="34" charset="0"/>
            </a:endParaRPr>
          </a:p>
          <a:p>
            <a:pPr algn="ctr" eaLnBrk="1" hangingPunct="1">
              <a:spcBef>
                <a:spcPct val="0"/>
              </a:spcBef>
              <a:spcAft>
                <a:spcPct val="70000"/>
              </a:spcAft>
              <a:buFontTx/>
              <a:buNone/>
            </a:pPr>
            <a:r>
              <a:rPr lang="en-US" altLang="en-US" sz="1200" b="1" dirty="0">
                <a:latin typeface="Arial" panose="020B0604020202020204" pitchFamily="34" charset="0"/>
                <a:cs typeface="Arial" panose="020B0604020202020204" pitchFamily="34" charset="0"/>
                <a:hlinkClick r:id="rId58" action="ppaction://hlinksldjump"/>
              </a:rPr>
              <a:t>Masada's Glory</a:t>
            </a:r>
            <a:endParaRPr lang="en-US" altLang="en-US" sz="1200" b="1" dirty="0">
              <a:latin typeface="Arial" panose="020B0604020202020204" pitchFamily="34" charset="0"/>
              <a:cs typeface="Arial" panose="020B0604020202020204" pitchFamily="34" charset="0"/>
            </a:endParaRPr>
          </a:p>
          <a:p>
            <a:pPr algn="ctr" eaLnBrk="1" hangingPunct="1">
              <a:spcBef>
                <a:spcPct val="0"/>
              </a:spcBef>
              <a:spcAft>
                <a:spcPct val="70000"/>
              </a:spcAft>
              <a:buFontTx/>
              <a:buNone/>
            </a:pPr>
            <a:r>
              <a:rPr lang="en-US" altLang="en-US" sz="1200" b="1" dirty="0">
                <a:latin typeface="Arial" panose="020B0604020202020204" pitchFamily="34" charset="0"/>
                <a:cs typeface="Arial" panose="020B0604020202020204" pitchFamily="34" charset="0"/>
                <a:hlinkClick r:id="rId59" action="ppaction://hlinksldjump"/>
              </a:rPr>
              <a:t>Mean Mr. Mustard</a:t>
            </a:r>
            <a:endParaRPr lang="en-US" altLang="en-US" sz="1200" b="1" dirty="0">
              <a:latin typeface="Arial" panose="020B0604020202020204" pitchFamily="34" charset="0"/>
              <a:cs typeface="Arial" panose="020B0604020202020204" pitchFamily="34" charset="0"/>
            </a:endParaRPr>
          </a:p>
          <a:p>
            <a:pPr algn="ctr" eaLnBrk="1" hangingPunct="1">
              <a:spcBef>
                <a:spcPct val="0"/>
              </a:spcBef>
              <a:spcAft>
                <a:spcPct val="70000"/>
              </a:spcAft>
              <a:buFontTx/>
              <a:buNone/>
            </a:pPr>
            <a:r>
              <a:rPr lang="en-US" altLang="en-US" sz="1200" b="1" dirty="0">
                <a:latin typeface="Arial" panose="020B0604020202020204" pitchFamily="34" charset="0"/>
                <a:cs typeface="Arial" panose="020B0604020202020204" pitchFamily="34" charset="0"/>
                <a:hlinkClick r:id="rId60" action="ppaction://hlinksldjump"/>
              </a:rPr>
              <a:t>Mixed Messages</a:t>
            </a:r>
            <a:endParaRPr lang="en-US" altLang="en-US" sz="1200" b="1" dirty="0">
              <a:latin typeface="Arial" panose="020B0604020202020204" pitchFamily="34" charset="0"/>
              <a:cs typeface="Arial" panose="020B0604020202020204" pitchFamily="34" charset="0"/>
            </a:endParaRPr>
          </a:p>
        </p:txBody>
      </p:sp>
      <p:sp>
        <p:nvSpPr>
          <p:cNvPr id="9221" name="Text Box 5"/>
          <p:cNvSpPr txBox="1">
            <a:spLocks noChangeArrowheads="1"/>
          </p:cNvSpPr>
          <p:nvPr/>
        </p:nvSpPr>
        <p:spPr bwMode="auto">
          <a:xfrm>
            <a:off x="61555" y="918917"/>
            <a:ext cx="1905000" cy="5927777"/>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lgn="ctr">
                <a:solidFill>
                  <a:srgbClr val="99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spcAft>
                <a:spcPct val="70000"/>
              </a:spcAft>
              <a:buFontTx/>
              <a:buNone/>
            </a:pPr>
            <a:r>
              <a:rPr lang="en-US" altLang="en-US" sz="1200" b="1" dirty="0" err="1">
                <a:solidFill>
                  <a:schemeClr val="accent2"/>
                </a:solidFill>
                <a:hlinkClick r:id="rId61" action="ppaction://hlinksldjump"/>
              </a:rPr>
              <a:t>Afrosiab</a:t>
            </a:r>
            <a:endParaRPr lang="en-US" altLang="en-US" sz="1200" b="1" dirty="0">
              <a:solidFill>
                <a:schemeClr val="accent2"/>
              </a:solidFill>
              <a:cs typeface="Arial" panose="020B0604020202020204" pitchFamily="34" charset="0"/>
            </a:endParaRPr>
          </a:p>
          <a:p>
            <a:pPr algn="ctr" eaLnBrk="1" hangingPunct="1">
              <a:spcBef>
                <a:spcPct val="0"/>
              </a:spcBef>
              <a:spcAft>
                <a:spcPct val="70000"/>
              </a:spcAft>
              <a:buFontTx/>
              <a:buNone/>
            </a:pPr>
            <a:r>
              <a:rPr lang="en-US" altLang="en-US" sz="1200" b="1" dirty="0">
                <a:solidFill>
                  <a:schemeClr val="accent2"/>
                </a:solidFill>
                <a:hlinkClick r:id="rId62" action="ppaction://hlinksldjump"/>
              </a:rPr>
              <a:t>Aladdin’s Gem</a:t>
            </a:r>
            <a:endParaRPr lang="en-US" altLang="en-US" sz="1200" b="1" dirty="0">
              <a:solidFill>
                <a:schemeClr val="accent2"/>
              </a:solidFill>
              <a:cs typeface="Arial" panose="020B0604020202020204" pitchFamily="34" charset="0"/>
            </a:endParaRPr>
          </a:p>
          <a:p>
            <a:pPr algn="ctr" eaLnBrk="1" hangingPunct="1">
              <a:spcBef>
                <a:spcPct val="0"/>
              </a:spcBef>
              <a:spcAft>
                <a:spcPct val="70000"/>
              </a:spcAft>
              <a:buFontTx/>
              <a:buNone/>
            </a:pPr>
            <a:r>
              <a:rPr lang="en-US" altLang="en-US" sz="1200" b="1" dirty="0">
                <a:solidFill>
                  <a:schemeClr val="accent2"/>
                </a:solidFill>
                <a:hlinkClick r:id="rId63" action="ppaction://hlinksldjump"/>
              </a:rPr>
              <a:t>Andromache </a:t>
            </a:r>
            <a:endParaRPr lang="en-US" altLang="en-US" sz="1200" b="1" dirty="0">
              <a:solidFill>
                <a:schemeClr val="accent2"/>
              </a:solidFill>
            </a:endParaRPr>
          </a:p>
          <a:p>
            <a:pPr algn="ctr" eaLnBrk="1" hangingPunct="1">
              <a:spcBef>
                <a:spcPct val="0"/>
              </a:spcBef>
              <a:spcAft>
                <a:spcPct val="70000"/>
              </a:spcAft>
              <a:buFontTx/>
              <a:buNone/>
            </a:pPr>
            <a:r>
              <a:rPr lang="en-US" altLang="en-US" sz="1200" b="1" dirty="0">
                <a:solidFill>
                  <a:schemeClr val="accent2"/>
                </a:solidFill>
                <a:hlinkClick r:id="rId64" action="ppaction://hlinksldjump"/>
              </a:rPr>
              <a:t>Aril Reverie</a:t>
            </a:r>
            <a:endParaRPr lang="en-US" altLang="en-US" sz="1200" b="1" dirty="0">
              <a:solidFill>
                <a:schemeClr val="accent2"/>
              </a:solidFill>
              <a:cs typeface="Arial" panose="020B0604020202020204" pitchFamily="34" charset="0"/>
            </a:endParaRPr>
          </a:p>
          <a:p>
            <a:pPr algn="ctr" eaLnBrk="1" hangingPunct="1">
              <a:spcBef>
                <a:spcPct val="0"/>
              </a:spcBef>
              <a:spcAft>
                <a:spcPct val="70000"/>
              </a:spcAft>
              <a:buFontTx/>
              <a:buNone/>
            </a:pPr>
            <a:r>
              <a:rPr lang="en-US" altLang="en-US" sz="1200" b="1" dirty="0">
                <a:solidFill>
                  <a:schemeClr val="accent2"/>
                </a:solidFill>
                <a:hlinkClick r:id="rId65" action="ppaction://hlinksldjump"/>
              </a:rPr>
              <a:t>Back in Fashion</a:t>
            </a:r>
            <a:endParaRPr lang="en-US" altLang="en-US" sz="1200" b="1" dirty="0">
              <a:solidFill>
                <a:schemeClr val="accent2"/>
              </a:solidFill>
              <a:cs typeface="Arial" panose="020B0604020202020204" pitchFamily="34" charset="0"/>
            </a:endParaRPr>
          </a:p>
          <a:p>
            <a:pPr algn="ctr" eaLnBrk="1" hangingPunct="1">
              <a:spcBef>
                <a:spcPct val="0"/>
              </a:spcBef>
              <a:spcAft>
                <a:spcPct val="70000"/>
              </a:spcAft>
              <a:buFontTx/>
              <a:buNone/>
            </a:pPr>
            <a:r>
              <a:rPr lang="en-US" altLang="en-US" sz="1200" b="1" dirty="0">
                <a:solidFill>
                  <a:schemeClr val="accent2"/>
                </a:solidFill>
                <a:hlinkClick r:id="rId66" action="ppaction://hlinksldjump"/>
              </a:rPr>
              <a:t>Betty McPherson</a:t>
            </a:r>
            <a:endParaRPr lang="en-US" altLang="en-US" sz="1200" b="1" dirty="0">
              <a:solidFill>
                <a:schemeClr val="accent2"/>
              </a:solidFill>
              <a:cs typeface="Arial" panose="020B0604020202020204" pitchFamily="34" charset="0"/>
            </a:endParaRPr>
          </a:p>
          <a:p>
            <a:pPr algn="ctr" eaLnBrk="1" hangingPunct="1">
              <a:spcBef>
                <a:spcPct val="0"/>
              </a:spcBef>
              <a:spcAft>
                <a:spcPct val="70000"/>
              </a:spcAft>
              <a:buFontTx/>
              <a:buNone/>
            </a:pPr>
            <a:r>
              <a:rPr lang="en-US" altLang="en-US" sz="1200" b="1" dirty="0">
                <a:solidFill>
                  <a:schemeClr val="accent2"/>
                </a:solidFill>
                <a:hlinkClick r:id="rId67" action="ppaction://hlinksldjump"/>
              </a:rPr>
              <a:t>Blue Arts</a:t>
            </a:r>
            <a:endParaRPr lang="en-US" altLang="en-US" sz="1200" b="1" dirty="0">
              <a:solidFill>
                <a:schemeClr val="accent2"/>
              </a:solidFill>
            </a:endParaRPr>
          </a:p>
          <a:p>
            <a:pPr algn="ctr" eaLnBrk="1" hangingPunct="1">
              <a:spcBef>
                <a:spcPct val="0"/>
              </a:spcBef>
              <a:spcAft>
                <a:spcPct val="70000"/>
              </a:spcAft>
              <a:buFontTx/>
              <a:buNone/>
            </a:pPr>
            <a:r>
              <a:rPr lang="en-US" altLang="en-US" sz="1200" b="1" dirty="0" err="1">
                <a:solidFill>
                  <a:schemeClr val="accent2"/>
                </a:solidFill>
                <a:hlinkClick r:id="rId68" action="ppaction://hlinksldjump"/>
              </a:rPr>
              <a:t>Bozrah</a:t>
            </a:r>
            <a:endParaRPr lang="en-US" altLang="en-US" sz="1200" b="1" dirty="0">
              <a:solidFill>
                <a:schemeClr val="accent2"/>
              </a:solidFill>
            </a:endParaRPr>
          </a:p>
          <a:p>
            <a:pPr algn="ctr" eaLnBrk="1" hangingPunct="1">
              <a:spcBef>
                <a:spcPct val="0"/>
              </a:spcBef>
              <a:spcAft>
                <a:spcPct val="70000"/>
              </a:spcAft>
              <a:buFontTx/>
              <a:buNone/>
            </a:pPr>
            <a:r>
              <a:rPr lang="en-US" altLang="en-US" sz="1200" b="1" dirty="0">
                <a:solidFill>
                  <a:schemeClr val="accent2"/>
                </a:solidFill>
                <a:hlinkClick r:id="rId69" action="ppaction://hlinksldjump"/>
              </a:rPr>
              <a:t>Bronze Age</a:t>
            </a:r>
            <a:endParaRPr lang="en-US" altLang="en-US" sz="1200" b="1" dirty="0">
              <a:solidFill>
                <a:schemeClr val="accent2"/>
              </a:solidFill>
              <a:cs typeface="Arial" panose="020B0604020202020204" pitchFamily="34" charset="0"/>
            </a:endParaRPr>
          </a:p>
          <a:p>
            <a:pPr algn="ctr" eaLnBrk="1" hangingPunct="1">
              <a:spcBef>
                <a:spcPct val="0"/>
              </a:spcBef>
              <a:spcAft>
                <a:spcPct val="70000"/>
              </a:spcAft>
              <a:buFontTx/>
              <a:buNone/>
            </a:pPr>
            <a:r>
              <a:rPr lang="en-US" altLang="en-US" sz="1200" b="1" dirty="0">
                <a:solidFill>
                  <a:schemeClr val="accent2"/>
                </a:solidFill>
                <a:cs typeface="Arial" panose="020B0604020202020204" pitchFamily="34" charset="0"/>
                <a:hlinkClick r:id="rId70" action="ppaction://hlinksldjump"/>
              </a:rPr>
              <a:t>Burnished Star </a:t>
            </a:r>
            <a:endParaRPr lang="en-US" altLang="en-US" sz="1200" b="1" dirty="0">
              <a:solidFill>
                <a:schemeClr val="accent2"/>
              </a:solidFill>
              <a:cs typeface="Arial" panose="020B0604020202020204" pitchFamily="34" charset="0"/>
            </a:endParaRPr>
          </a:p>
          <a:p>
            <a:pPr algn="ctr" eaLnBrk="1" hangingPunct="1">
              <a:spcBef>
                <a:spcPct val="0"/>
              </a:spcBef>
              <a:spcAft>
                <a:spcPct val="70000"/>
              </a:spcAft>
              <a:buFontTx/>
              <a:buNone/>
            </a:pPr>
            <a:r>
              <a:rPr lang="en-US" altLang="en-US" sz="1200" b="1" dirty="0">
                <a:solidFill>
                  <a:schemeClr val="accent2"/>
                </a:solidFill>
                <a:cs typeface="Arial" panose="020B0604020202020204" pitchFamily="34" charset="0"/>
                <a:hlinkClick r:id="rId71" action="ppaction://hlinksldjump"/>
              </a:rPr>
              <a:t>Buttered Berries </a:t>
            </a:r>
            <a:endParaRPr lang="en-US" altLang="en-US" sz="1200" b="1" dirty="0">
              <a:solidFill>
                <a:schemeClr val="accent2"/>
              </a:solidFill>
              <a:cs typeface="Arial" panose="020B0604020202020204" pitchFamily="34" charset="0"/>
            </a:endParaRPr>
          </a:p>
          <a:p>
            <a:pPr algn="ctr" eaLnBrk="1" hangingPunct="1">
              <a:spcBef>
                <a:spcPct val="0"/>
              </a:spcBef>
              <a:spcAft>
                <a:spcPct val="70000"/>
              </a:spcAft>
              <a:buFontTx/>
              <a:buNone/>
            </a:pPr>
            <a:r>
              <a:rPr lang="en-US" altLang="en-US" sz="1200" b="1" dirty="0">
                <a:solidFill>
                  <a:schemeClr val="accent2"/>
                </a:solidFill>
                <a:cs typeface="Arial" panose="020B0604020202020204" pitchFamily="34" charset="0"/>
                <a:hlinkClick r:id="rId72" action="ppaction://hlinksldjump"/>
              </a:rPr>
              <a:t>Butterflies Wings </a:t>
            </a:r>
            <a:endParaRPr lang="en-US" altLang="en-US" sz="1200" b="1" dirty="0">
              <a:solidFill>
                <a:schemeClr val="accent2"/>
              </a:solidFill>
              <a:cs typeface="Arial" panose="020B0604020202020204" pitchFamily="34" charset="0"/>
            </a:endParaRPr>
          </a:p>
          <a:p>
            <a:pPr algn="ctr" eaLnBrk="1" hangingPunct="1">
              <a:spcBef>
                <a:spcPct val="0"/>
              </a:spcBef>
              <a:spcAft>
                <a:spcPct val="70000"/>
              </a:spcAft>
              <a:buFontTx/>
              <a:buNone/>
            </a:pPr>
            <a:r>
              <a:rPr lang="en-US" altLang="en-US" sz="1200" b="1" dirty="0" err="1">
                <a:solidFill>
                  <a:schemeClr val="accent2"/>
                </a:solidFill>
                <a:cs typeface="Arial" panose="020B0604020202020204" pitchFamily="34" charset="0"/>
                <a:hlinkClick r:id="rId73" action="ppaction://hlinksldjump"/>
              </a:rPr>
              <a:t>Bysantine</a:t>
            </a:r>
            <a:r>
              <a:rPr lang="en-US" altLang="en-US" sz="1200" b="1" dirty="0">
                <a:solidFill>
                  <a:schemeClr val="accent2"/>
                </a:solidFill>
                <a:cs typeface="Arial" panose="020B0604020202020204" pitchFamily="34" charset="0"/>
                <a:hlinkClick r:id="rId73" action="ppaction://hlinksldjump"/>
              </a:rPr>
              <a:t> Art</a:t>
            </a:r>
            <a:endParaRPr lang="en-US" altLang="en-US" sz="1200" b="1" dirty="0">
              <a:solidFill>
                <a:schemeClr val="accent2"/>
              </a:solidFill>
              <a:cs typeface="Arial" panose="020B0604020202020204" pitchFamily="34" charset="0"/>
            </a:endParaRPr>
          </a:p>
          <a:p>
            <a:pPr algn="ctr" eaLnBrk="1" hangingPunct="1">
              <a:spcBef>
                <a:spcPct val="0"/>
              </a:spcBef>
              <a:spcAft>
                <a:spcPct val="70000"/>
              </a:spcAft>
              <a:buFontTx/>
              <a:buNone/>
            </a:pPr>
            <a:r>
              <a:rPr lang="en-US" altLang="en-US" sz="1200" b="1" dirty="0">
                <a:solidFill>
                  <a:schemeClr val="accent2"/>
                </a:solidFill>
                <a:cs typeface="Arial" panose="020B0604020202020204" pitchFamily="34" charset="0"/>
                <a:hlinkClick r:id="rId74" action="ppaction://hlinksldjump"/>
              </a:rPr>
              <a:t>Calypso Clown </a:t>
            </a:r>
            <a:endParaRPr lang="en-US" altLang="en-US" sz="1200" b="1" dirty="0">
              <a:solidFill>
                <a:schemeClr val="accent2"/>
              </a:solidFill>
              <a:cs typeface="Arial" panose="020B0604020202020204" pitchFamily="34" charset="0"/>
            </a:endParaRPr>
          </a:p>
          <a:p>
            <a:pPr algn="ctr" eaLnBrk="1" hangingPunct="1">
              <a:spcBef>
                <a:spcPct val="0"/>
              </a:spcBef>
              <a:spcAft>
                <a:spcPct val="70000"/>
              </a:spcAft>
              <a:buFontTx/>
              <a:buNone/>
            </a:pPr>
            <a:r>
              <a:rPr lang="en-US" altLang="en-US" sz="1200" b="1" dirty="0">
                <a:solidFill>
                  <a:schemeClr val="accent2"/>
                </a:solidFill>
                <a:cs typeface="Arial" panose="020B0604020202020204" pitchFamily="34" charset="0"/>
                <a:hlinkClick r:id="rId75" action="ppaction://hlinksldjump"/>
              </a:rPr>
              <a:t>Canasta </a:t>
            </a:r>
            <a:endParaRPr lang="en-US" altLang="en-US" sz="1200" b="1" dirty="0">
              <a:solidFill>
                <a:schemeClr val="accent2"/>
              </a:solidFill>
              <a:cs typeface="Arial" panose="020B0604020202020204" pitchFamily="34" charset="0"/>
            </a:endParaRPr>
          </a:p>
          <a:p>
            <a:pPr algn="ctr" eaLnBrk="1" hangingPunct="1">
              <a:spcBef>
                <a:spcPct val="0"/>
              </a:spcBef>
              <a:spcAft>
                <a:spcPct val="70000"/>
              </a:spcAft>
              <a:buFontTx/>
              <a:buNone/>
            </a:pPr>
            <a:r>
              <a:rPr lang="en-US" altLang="en-US" sz="1200" b="1" dirty="0">
                <a:solidFill>
                  <a:schemeClr val="accent2"/>
                </a:solidFill>
                <a:cs typeface="Arial" panose="020B0604020202020204" pitchFamily="34" charset="0"/>
                <a:hlinkClick r:id="rId76" action="ppaction://hlinksldjump"/>
              </a:rPr>
              <a:t>Child Song</a:t>
            </a:r>
            <a:endParaRPr lang="en-US" altLang="en-US" sz="1200" b="1" dirty="0">
              <a:solidFill>
                <a:schemeClr val="accent2"/>
              </a:solidFill>
              <a:cs typeface="Arial" panose="020B0604020202020204" pitchFamily="34" charset="0"/>
            </a:endParaRPr>
          </a:p>
          <a:p>
            <a:pPr algn="ctr" eaLnBrk="1" hangingPunct="1">
              <a:spcBef>
                <a:spcPct val="0"/>
              </a:spcBef>
              <a:spcAft>
                <a:spcPct val="70000"/>
              </a:spcAft>
              <a:buFontTx/>
              <a:buNone/>
            </a:pPr>
            <a:r>
              <a:rPr lang="en-US" altLang="en-US" sz="1200" b="1" dirty="0">
                <a:solidFill>
                  <a:schemeClr val="accent2"/>
                </a:solidFill>
                <a:cs typeface="Arial" panose="020B0604020202020204" pitchFamily="34" charset="0"/>
                <a:hlinkClick r:id="rId77" action="ppaction://hlinksldjump"/>
              </a:rPr>
              <a:t>Cup </a:t>
            </a:r>
            <a:r>
              <a:rPr lang="en-US" altLang="en-US" sz="1200" b="1" dirty="0" err="1">
                <a:solidFill>
                  <a:schemeClr val="accent2"/>
                </a:solidFill>
                <a:cs typeface="Arial" panose="020B0604020202020204" pitchFamily="34" charset="0"/>
                <a:hlinkClick r:id="rId77" action="ppaction://hlinksldjump"/>
              </a:rPr>
              <a:t>Runneth</a:t>
            </a:r>
            <a:r>
              <a:rPr lang="en-US" altLang="en-US" sz="1200" b="1" dirty="0">
                <a:solidFill>
                  <a:schemeClr val="accent2"/>
                </a:solidFill>
                <a:cs typeface="Arial" panose="020B0604020202020204" pitchFamily="34" charset="0"/>
                <a:hlinkClick r:id="rId77" action="ppaction://hlinksldjump"/>
              </a:rPr>
              <a:t> Over</a:t>
            </a:r>
          </a:p>
          <a:p>
            <a:pPr algn="ctr" eaLnBrk="1" hangingPunct="1">
              <a:spcBef>
                <a:spcPct val="0"/>
              </a:spcBef>
              <a:spcAft>
                <a:spcPct val="70000"/>
              </a:spcAft>
              <a:buFontTx/>
              <a:buNone/>
            </a:pPr>
            <a:r>
              <a:rPr lang="en-US" altLang="en-US" sz="1200" b="1" dirty="0" err="1">
                <a:cs typeface="Arial" panose="020B0604020202020204" pitchFamily="34" charset="0"/>
                <a:hlinkClick r:id="rId78" action="ppaction://hlinksldjump"/>
              </a:rPr>
              <a:t>Damfino</a:t>
            </a:r>
            <a:endParaRPr lang="en-US" altLang="en-US" sz="1200" b="1" dirty="0">
              <a:cs typeface="Arial" panose="020B0604020202020204" pitchFamily="34" charset="0"/>
            </a:endParaRPr>
          </a:p>
          <a:p>
            <a:pPr algn="ctr" eaLnBrk="1" hangingPunct="1">
              <a:spcBef>
                <a:spcPct val="0"/>
              </a:spcBef>
              <a:spcAft>
                <a:spcPct val="70000"/>
              </a:spcAft>
              <a:buFontTx/>
              <a:buNone/>
            </a:pPr>
            <a:r>
              <a:rPr lang="en-US" altLang="en-US" sz="1200" b="1" dirty="0">
                <a:cs typeface="Arial" panose="020B0604020202020204" pitchFamily="34" charset="0"/>
                <a:hlinkClick r:id="rId79" action="ppaction://hlinksldjump"/>
              </a:rPr>
              <a:t>Desert Celebration</a:t>
            </a:r>
            <a:endParaRPr lang="en-US" altLang="en-US" sz="1200" b="1" dirty="0">
              <a:cs typeface="Arial" panose="020B0604020202020204" pitchFamily="34" charset="0"/>
            </a:endParaRPr>
          </a:p>
        </p:txBody>
      </p:sp>
      <p:sp>
        <p:nvSpPr>
          <p:cNvPr id="9222" name="Text Box 6"/>
          <p:cNvSpPr txBox="1">
            <a:spLocks noChangeArrowheads="1"/>
          </p:cNvSpPr>
          <p:nvPr/>
        </p:nvSpPr>
        <p:spPr bwMode="auto">
          <a:xfrm>
            <a:off x="1780032" y="533400"/>
            <a:ext cx="1828800" cy="6241709"/>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lgn="ctr">
                <a:solidFill>
                  <a:srgbClr val="99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spcAft>
                <a:spcPct val="70000"/>
              </a:spcAft>
              <a:buFontTx/>
              <a:buNone/>
            </a:pPr>
            <a:r>
              <a:rPr lang="en-US" altLang="en-US" sz="1200" b="1" dirty="0">
                <a:cs typeface="Arial" panose="020B0604020202020204" pitchFamily="34" charset="0"/>
                <a:hlinkClick r:id="rId80" action="ppaction://hlinksldjump"/>
              </a:rPr>
              <a:t>Desert Fire</a:t>
            </a:r>
            <a:r>
              <a:rPr lang="en-US" altLang="en-US" sz="1200" b="1" dirty="0">
                <a:solidFill>
                  <a:schemeClr val="accent2"/>
                </a:solidFill>
                <a:latin typeface="Arial" panose="020B0604020202020204" pitchFamily="34" charset="0"/>
                <a:cs typeface="Arial" panose="020B0604020202020204" pitchFamily="34" charset="0"/>
                <a:hlinkClick r:id="rId80" action="ppaction://hlinksldjump"/>
              </a:rPr>
              <a:t> </a:t>
            </a:r>
            <a:endParaRPr lang="en-US" altLang="en-US" sz="1200" b="1" dirty="0">
              <a:solidFill>
                <a:schemeClr val="accent2"/>
              </a:solidFill>
              <a:latin typeface="Arial" panose="020B0604020202020204" pitchFamily="34" charset="0"/>
              <a:cs typeface="Arial" panose="020B0604020202020204" pitchFamily="34" charset="0"/>
            </a:endParaRPr>
          </a:p>
          <a:p>
            <a:pPr algn="ctr" eaLnBrk="1" hangingPunct="1">
              <a:spcBef>
                <a:spcPct val="0"/>
              </a:spcBef>
              <a:spcAft>
                <a:spcPct val="70000"/>
              </a:spcAft>
              <a:buFontTx/>
              <a:buNone/>
            </a:pPr>
            <a:r>
              <a:rPr lang="en-US" altLang="en-US" sz="1200" b="1" dirty="0">
                <a:latin typeface="Arial" panose="020B0604020202020204" pitchFamily="34" charset="0"/>
                <a:cs typeface="Arial" panose="020B0604020202020204" pitchFamily="34" charset="0"/>
                <a:hlinkClick r:id="rId81" action="ppaction://hlinksldjump"/>
              </a:rPr>
              <a:t>Desert Fury</a:t>
            </a:r>
            <a:endParaRPr lang="en-US" altLang="en-US" sz="1200" b="1" dirty="0">
              <a:latin typeface="Arial" panose="020B0604020202020204" pitchFamily="34" charset="0"/>
              <a:cs typeface="Arial" panose="020B0604020202020204" pitchFamily="34" charset="0"/>
            </a:endParaRPr>
          </a:p>
          <a:p>
            <a:pPr algn="ctr" eaLnBrk="1" hangingPunct="1">
              <a:spcBef>
                <a:spcPct val="0"/>
              </a:spcBef>
              <a:spcAft>
                <a:spcPct val="70000"/>
              </a:spcAft>
              <a:buFontTx/>
              <a:buNone/>
            </a:pPr>
            <a:r>
              <a:rPr lang="en-US" altLang="en-US" sz="1200" b="1" dirty="0" err="1">
                <a:latin typeface="Arial" panose="020B0604020202020204" pitchFamily="34" charset="0"/>
                <a:cs typeface="Arial" panose="020B0604020202020204" pitchFamily="34" charset="0"/>
                <a:hlinkClick r:id="rId82" action="ppaction://hlinksldjump"/>
              </a:rPr>
              <a:t>Dreamkeeper</a:t>
            </a:r>
            <a:endParaRPr lang="en-US" altLang="en-US" sz="1200" b="1" dirty="0">
              <a:latin typeface="Arial" panose="020B0604020202020204" pitchFamily="34" charset="0"/>
              <a:cs typeface="Arial" panose="020B0604020202020204" pitchFamily="34" charset="0"/>
            </a:endParaRPr>
          </a:p>
          <a:p>
            <a:pPr algn="ctr" eaLnBrk="1" hangingPunct="1">
              <a:spcBef>
                <a:spcPct val="0"/>
              </a:spcBef>
              <a:spcAft>
                <a:spcPct val="70000"/>
              </a:spcAft>
              <a:buFontTx/>
              <a:buNone/>
            </a:pPr>
            <a:r>
              <a:rPr lang="en-US" altLang="en-US" sz="1200" b="1" dirty="0" err="1">
                <a:latin typeface="Arial" panose="020B0604020202020204" pitchFamily="34" charset="0"/>
                <a:cs typeface="Arial" panose="020B0604020202020204" pitchFamily="34" charset="0"/>
                <a:hlinkClick r:id="rId83" action="ppaction://hlinksldjump"/>
              </a:rPr>
              <a:t>Dunshanbe</a:t>
            </a:r>
            <a:endParaRPr lang="en-US" altLang="en-US" sz="1200" b="1" dirty="0">
              <a:latin typeface="Arial" panose="020B0604020202020204" pitchFamily="34" charset="0"/>
              <a:cs typeface="Arial" panose="020B0604020202020204" pitchFamily="34" charset="0"/>
            </a:endParaRPr>
          </a:p>
          <a:p>
            <a:pPr algn="ctr" eaLnBrk="1" hangingPunct="1">
              <a:spcBef>
                <a:spcPct val="0"/>
              </a:spcBef>
              <a:spcAft>
                <a:spcPct val="70000"/>
              </a:spcAft>
              <a:buFontTx/>
              <a:buNone/>
            </a:pPr>
            <a:r>
              <a:rPr lang="en-US" altLang="en-US" sz="1200" b="1" dirty="0">
                <a:latin typeface="Arial" panose="020B0604020202020204" pitchFamily="34" charset="0"/>
                <a:cs typeface="Arial" panose="020B0604020202020204" pitchFamily="34" charset="0"/>
                <a:hlinkClick r:id="rId84" action="ppaction://hlinksldjump"/>
              </a:rPr>
              <a:t>Ear </a:t>
            </a:r>
            <a:r>
              <a:rPr lang="en-US" altLang="en-US" sz="1200" b="1" dirty="0" err="1">
                <a:latin typeface="Arial" panose="020B0604020202020204" pitchFamily="34" charset="0"/>
                <a:cs typeface="Arial" panose="020B0604020202020204" pitchFamily="34" charset="0"/>
                <a:hlinkClick r:id="rId84" action="ppaction://hlinksldjump"/>
              </a:rPr>
              <a:t>Falas</a:t>
            </a:r>
            <a:endParaRPr lang="en-US" altLang="en-US" sz="1200" b="1" dirty="0">
              <a:latin typeface="Arial" panose="020B0604020202020204" pitchFamily="34" charset="0"/>
              <a:cs typeface="Arial" panose="020B0604020202020204" pitchFamily="34" charset="0"/>
            </a:endParaRPr>
          </a:p>
          <a:p>
            <a:pPr algn="ctr" eaLnBrk="1" hangingPunct="1">
              <a:spcBef>
                <a:spcPct val="0"/>
              </a:spcBef>
              <a:spcAft>
                <a:spcPct val="70000"/>
              </a:spcAft>
              <a:buFontTx/>
              <a:buNone/>
            </a:pPr>
            <a:r>
              <a:rPr lang="en-US" altLang="en-US" sz="1200" b="1" dirty="0">
                <a:latin typeface="Arial" panose="020B0604020202020204" pitchFamily="34" charset="0"/>
                <a:cs typeface="Arial" panose="020B0604020202020204" pitchFamily="34" charset="0"/>
                <a:hlinkClick r:id="rId85" action="ppaction://hlinksldjump"/>
              </a:rPr>
              <a:t>Enchanter’s Spell</a:t>
            </a:r>
            <a:endParaRPr lang="en-US" altLang="en-US" sz="1200" b="1" dirty="0">
              <a:latin typeface="Arial" panose="020B0604020202020204" pitchFamily="34" charset="0"/>
              <a:cs typeface="Arial" panose="020B0604020202020204" pitchFamily="34" charset="0"/>
            </a:endParaRPr>
          </a:p>
          <a:p>
            <a:pPr algn="ctr" eaLnBrk="1" hangingPunct="1">
              <a:spcBef>
                <a:spcPct val="0"/>
              </a:spcBef>
              <a:spcAft>
                <a:spcPct val="70000"/>
              </a:spcAft>
              <a:buFontTx/>
              <a:buNone/>
            </a:pPr>
            <a:r>
              <a:rPr lang="en-US" altLang="en-US" sz="1200" b="1" dirty="0">
                <a:latin typeface="Arial" panose="020B0604020202020204" pitchFamily="34" charset="0"/>
                <a:cs typeface="Arial" panose="020B0604020202020204" pitchFamily="34" charset="0"/>
                <a:hlinkClick r:id="rId86" action="ppaction://hlinksldjump"/>
              </a:rPr>
              <a:t>Fiesta Skirt</a:t>
            </a:r>
            <a:endParaRPr lang="en-US" altLang="en-US" sz="1200" b="1" dirty="0">
              <a:latin typeface="Arial" panose="020B0604020202020204" pitchFamily="34" charset="0"/>
              <a:cs typeface="Arial" panose="020B0604020202020204" pitchFamily="34" charset="0"/>
            </a:endParaRPr>
          </a:p>
          <a:p>
            <a:pPr algn="ctr" eaLnBrk="1" hangingPunct="1">
              <a:spcBef>
                <a:spcPct val="0"/>
              </a:spcBef>
              <a:spcAft>
                <a:spcPct val="70000"/>
              </a:spcAft>
              <a:buFontTx/>
              <a:buNone/>
            </a:pPr>
            <a:r>
              <a:rPr lang="en-US" altLang="en-US" sz="1200" b="1" dirty="0">
                <a:latin typeface="Arial" panose="020B0604020202020204" pitchFamily="34" charset="0"/>
                <a:cs typeface="Arial" panose="020B0604020202020204" pitchFamily="34" charset="0"/>
                <a:hlinkClick r:id="rId87" action="ppaction://hlinksldjump"/>
              </a:rPr>
              <a:t>Frank Rice</a:t>
            </a:r>
            <a:endParaRPr lang="en-US" altLang="en-US" sz="1200" b="1" dirty="0">
              <a:latin typeface="Arial" panose="020B0604020202020204" pitchFamily="34" charset="0"/>
              <a:cs typeface="Arial" panose="020B0604020202020204" pitchFamily="34" charset="0"/>
            </a:endParaRPr>
          </a:p>
          <a:p>
            <a:pPr algn="ctr" eaLnBrk="1" hangingPunct="1">
              <a:spcBef>
                <a:spcPct val="0"/>
              </a:spcBef>
              <a:spcAft>
                <a:spcPct val="70000"/>
              </a:spcAft>
              <a:buFontTx/>
              <a:buNone/>
            </a:pPr>
            <a:r>
              <a:rPr lang="en-US" altLang="en-US" sz="1200" b="1" dirty="0">
                <a:latin typeface="Arial" panose="020B0604020202020204" pitchFamily="34" charset="0"/>
                <a:cs typeface="Arial" panose="020B0604020202020204" pitchFamily="34" charset="0"/>
                <a:hlinkClick r:id="rId88" action="ppaction://hlinksldjump"/>
              </a:rPr>
              <a:t>Genetic Artist</a:t>
            </a:r>
            <a:endParaRPr lang="en-US" altLang="en-US" sz="1200" b="1" dirty="0">
              <a:latin typeface="Arial" panose="020B0604020202020204" pitchFamily="34" charset="0"/>
              <a:cs typeface="Arial" panose="020B0604020202020204" pitchFamily="34" charset="0"/>
            </a:endParaRPr>
          </a:p>
          <a:p>
            <a:pPr algn="ctr" eaLnBrk="1" hangingPunct="1">
              <a:spcBef>
                <a:spcPct val="0"/>
              </a:spcBef>
              <a:spcAft>
                <a:spcPct val="70000"/>
              </a:spcAft>
              <a:buFontTx/>
              <a:buNone/>
            </a:pPr>
            <a:r>
              <a:rPr lang="en-US" altLang="en-US" sz="1200" b="1" dirty="0">
                <a:latin typeface="Arial" panose="020B0604020202020204" pitchFamily="34" charset="0"/>
                <a:cs typeface="Arial" panose="020B0604020202020204" pitchFamily="34" charset="0"/>
                <a:hlinkClick r:id="rId89" action="ppaction://hlinksldjump"/>
              </a:rPr>
              <a:t>Go Big Red</a:t>
            </a:r>
            <a:endParaRPr lang="en-US" altLang="en-US" sz="1200" b="1" dirty="0">
              <a:latin typeface="Arial" panose="020B0604020202020204" pitchFamily="34" charset="0"/>
              <a:cs typeface="Arial" panose="020B0604020202020204" pitchFamily="34" charset="0"/>
            </a:endParaRPr>
          </a:p>
          <a:p>
            <a:pPr algn="ctr" eaLnBrk="1" hangingPunct="1">
              <a:spcBef>
                <a:spcPct val="0"/>
              </a:spcBef>
              <a:spcAft>
                <a:spcPct val="70000"/>
              </a:spcAft>
              <a:buFontTx/>
              <a:buNone/>
            </a:pPr>
            <a:r>
              <a:rPr lang="en-US" altLang="en-US" sz="1200" b="1" dirty="0">
                <a:latin typeface="Arial" panose="020B0604020202020204" pitchFamily="34" charset="0"/>
                <a:cs typeface="Arial" panose="020B0604020202020204" pitchFamily="34" charset="0"/>
                <a:hlinkClick r:id="rId90" action="ppaction://hlinksldjump"/>
              </a:rPr>
              <a:t>Golden Halo</a:t>
            </a:r>
            <a:endParaRPr lang="en-US" altLang="en-US" sz="1200" b="1" dirty="0">
              <a:latin typeface="Arial" panose="020B0604020202020204" pitchFamily="34" charset="0"/>
              <a:cs typeface="Arial" panose="020B0604020202020204" pitchFamily="34" charset="0"/>
            </a:endParaRPr>
          </a:p>
          <a:p>
            <a:pPr algn="ctr" eaLnBrk="1" hangingPunct="1">
              <a:spcBef>
                <a:spcPct val="0"/>
              </a:spcBef>
              <a:spcAft>
                <a:spcPct val="70000"/>
              </a:spcAft>
              <a:buFontTx/>
              <a:buNone/>
            </a:pPr>
            <a:r>
              <a:rPr lang="en-US" altLang="en-US" sz="1200" b="1" dirty="0" err="1">
                <a:latin typeface="Arial" panose="020B0604020202020204" pitchFamily="34" charset="0"/>
                <a:cs typeface="Arial" panose="020B0604020202020204" pitchFamily="34" charset="0"/>
                <a:hlinkClick r:id="rId91" action="ppaction://hlinksldjump"/>
              </a:rPr>
              <a:t>Hakuna</a:t>
            </a:r>
            <a:r>
              <a:rPr lang="en-US" altLang="en-US" sz="1200" b="1" dirty="0">
                <a:latin typeface="Arial" panose="020B0604020202020204" pitchFamily="34" charset="0"/>
                <a:cs typeface="Arial" panose="020B0604020202020204" pitchFamily="34" charset="0"/>
                <a:hlinkClick r:id="rId91" action="ppaction://hlinksldjump"/>
              </a:rPr>
              <a:t> </a:t>
            </a:r>
            <a:r>
              <a:rPr lang="en-US" altLang="en-US" sz="1200" b="1" dirty="0" err="1">
                <a:latin typeface="Arial" panose="020B0604020202020204" pitchFamily="34" charset="0"/>
                <a:cs typeface="Arial" panose="020B0604020202020204" pitchFamily="34" charset="0"/>
                <a:hlinkClick r:id="rId91" action="ppaction://hlinksldjump"/>
              </a:rPr>
              <a:t>Matata</a:t>
            </a:r>
            <a:endParaRPr lang="en-US" altLang="en-US" sz="1200" b="1" dirty="0">
              <a:latin typeface="Arial" panose="020B0604020202020204" pitchFamily="34" charset="0"/>
              <a:cs typeface="Arial" panose="020B0604020202020204" pitchFamily="34" charset="0"/>
            </a:endParaRPr>
          </a:p>
          <a:p>
            <a:pPr algn="ctr" eaLnBrk="1" hangingPunct="1">
              <a:spcBef>
                <a:spcPct val="0"/>
              </a:spcBef>
              <a:spcAft>
                <a:spcPct val="70000"/>
              </a:spcAft>
              <a:buFontTx/>
              <a:buNone/>
            </a:pPr>
            <a:r>
              <a:rPr lang="en-US" altLang="en-US" sz="1200" b="1" dirty="0">
                <a:latin typeface="Arial" panose="020B0604020202020204" pitchFamily="34" charset="0"/>
                <a:cs typeface="Arial" panose="020B0604020202020204" pitchFamily="34" charset="0"/>
                <a:hlinkClick r:id="rId92" action="ppaction://hlinksldjump"/>
              </a:rPr>
              <a:t>Hammurabi</a:t>
            </a:r>
            <a:endParaRPr lang="en-US" altLang="en-US" sz="1200" b="1" dirty="0">
              <a:latin typeface="Arial" panose="020B0604020202020204" pitchFamily="34" charset="0"/>
              <a:cs typeface="Arial" panose="020B0604020202020204" pitchFamily="34" charset="0"/>
            </a:endParaRPr>
          </a:p>
          <a:p>
            <a:pPr algn="ctr" eaLnBrk="1" hangingPunct="1">
              <a:spcBef>
                <a:spcPct val="0"/>
              </a:spcBef>
              <a:spcAft>
                <a:spcPct val="70000"/>
              </a:spcAft>
              <a:buFontTx/>
              <a:buNone/>
            </a:pPr>
            <a:r>
              <a:rPr lang="en-US" altLang="en-US" sz="1200" b="1" dirty="0">
                <a:latin typeface="Arial" panose="020B0604020202020204" pitchFamily="34" charset="0"/>
                <a:cs typeface="Arial" panose="020B0604020202020204" pitchFamily="34" charset="0"/>
                <a:hlinkClick r:id="rId93" action="ppaction://hlinksldjump"/>
              </a:rPr>
              <a:t>Hannah's Prayer</a:t>
            </a:r>
            <a:endParaRPr lang="en-US" altLang="en-US" sz="1200" b="1" dirty="0">
              <a:latin typeface="Arial" panose="020B0604020202020204" pitchFamily="34" charset="0"/>
              <a:cs typeface="Arial" panose="020B0604020202020204" pitchFamily="34" charset="0"/>
            </a:endParaRPr>
          </a:p>
          <a:p>
            <a:pPr algn="ctr" eaLnBrk="1" hangingPunct="1">
              <a:spcBef>
                <a:spcPct val="0"/>
              </a:spcBef>
              <a:spcAft>
                <a:spcPct val="70000"/>
              </a:spcAft>
              <a:buFontTx/>
              <a:buNone/>
            </a:pPr>
            <a:r>
              <a:rPr lang="en-US" altLang="en-US" sz="1200" b="1" dirty="0">
                <a:latin typeface="Arial" panose="020B0604020202020204" pitchFamily="34" charset="0"/>
                <a:cs typeface="Arial" panose="020B0604020202020204" pitchFamily="34" charset="0"/>
                <a:hlinkClick r:id="rId94" action="ppaction://hlinksldjump"/>
              </a:rPr>
              <a:t>Honey Not Tonight</a:t>
            </a:r>
            <a:endParaRPr lang="en-US" altLang="en-US" sz="1200" b="1" dirty="0">
              <a:latin typeface="Arial" panose="020B0604020202020204" pitchFamily="34" charset="0"/>
              <a:cs typeface="Arial" panose="020B0604020202020204" pitchFamily="34" charset="0"/>
            </a:endParaRPr>
          </a:p>
          <a:p>
            <a:pPr algn="ctr" eaLnBrk="1" hangingPunct="1">
              <a:spcBef>
                <a:spcPct val="0"/>
              </a:spcBef>
              <a:spcAft>
                <a:spcPct val="70000"/>
              </a:spcAft>
              <a:buFontTx/>
              <a:buNone/>
            </a:pPr>
            <a:r>
              <a:rPr lang="en-US" altLang="en-US" sz="1200" b="1" dirty="0">
                <a:latin typeface="Arial" panose="020B0604020202020204" pitchFamily="34" charset="0"/>
                <a:cs typeface="Arial" panose="020B0604020202020204" pitchFamily="34" charset="0"/>
                <a:hlinkClick r:id="rId95" action="ppaction://hlinksldjump"/>
              </a:rPr>
              <a:t>Hoopla</a:t>
            </a:r>
            <a:endParaRPr lang="en-US" altLang="en-US" sz="1200" b="1" dirty="0">
              <a:latin typeface="Arial" panose="020B0604020202020204" pitchFamily="34" charset="0"/>
              <a:cs typeface="Arial" panose="020B0604020202020204" pitchFamily="34" charset="0"/>
            </a:endParaRPr>
          </a:p>
          <a:p>
            <a:pPr algn="ctr" eaLnBrk="1" hangingPunct="1">
              <a:spcBef>
                <a:spcPct val="0"/>
              </a:spcBef>
              <a:spcAft>
                <a:spcPct val="70000"/>
              </a:spcAft>
              <a:buFontTx/>
              <a:buNone/>
            </a:pPr>
            <a:r>
              <a:rPr lang="en-US" altLang="en-US" sz="1200" b="1" dirty="0">
                <a:latin typeface="Arial" panose="020B0604020202020204" pitchFamily="34" charset="0"/>
                <a:cs typeface="Arial" panose="020B0604020202020204" pitchFamily="34" charset="0"/>
                <a:hlinkClick r:id="rId96" action="ppaction://hlinksldjump"/>
              </a:rPr>
              <a:t>Hot Ice</a:t>
            </a:r>
            <a:endParaRPr lang="en-US" altLang="en-US" sz="1200" b="1" dirty="0">
              <a:latin typeface="Arial" panose="020B0604020202020204" pitchFamily="34" charset="0"/>
              <a:cs typeface="Arial" panose="020B0604020202020204" pitchFamily="34" charset="0"/>
            </a:endParaRPr>
          </a:p>
          <a:p>
            <a:pPr algn="ctr" eaLnBrk="1" hangingPunct="1">
              <a:spcBef>
                <a:spcPct val="0"/>
              </a:spcBef>
              <a:spcAft>
                <a:spcPct val="70000"/>
              </a:spcAft>
              <a:buFontTx/>
              <a:buNone/>
            </a:pPr>
            <a:r>
              <a:rPr lang="en-US" altLang="en-US" sz="1200" b="1" dirty="0">
                <a:latin typeface="Arial" panose="020B0604020202020204" pitchFamily="34" charset="0"/>
                <a:cs typeface="Arial" panose="020B0604020202020204" pitchFamily="34" charset="0"/>
                <a:hlinkClick r:id="rId97" action="ppaction://hlinksldjump"/>
              </a:rPr>
              <a:t>Hunt's </a:t>
            </a:r>
            <a:r>
              <a:rPr lang="en-US" altLang="en-US" sz="1200" b="1" dirty="0" err="1">
                <a:latin typeface="Arial" panose="020B0604020202020204" pitchFamily="34" charset="0"/>
                <a:cs typeface="Arial" panose="020B0604020202020204" pitchFamily="34" charset="0"/>
                <a:hlinkClick r:id="rId97" action="ppaction://hlinksldjump"/>
              </a:rPr>
              <a:t>Dorcom</a:t>
            </a:r>
            <a:endParaRPr lang="en-US" altLang="en-US" sz="1200" b="1" dirty="0">
              <a:latin typeface="Arial" panose="020B0604020202020204" pitchFamily="34" charset="0"/>
              <a:cs typeface="Arial" panose="020B0604020202020204" pitchFamily="34" charset="0"/>
            </a:endParaRPr>
          </a:p>
          <a:p>
            <a:pPr algn="ctr" eaLnBrk="1" hangingPunct="1">
              <a:spcBef>
                <a:spcPct val="0"/>
              </a:spcBef>
              <a:spcAft>
                <a:spcPct val="70000"/>
              </a:spcAft>
              <a:buFontTx/>
              <a:buNone/>
            </a:pPr>
            <a:r>
              <a:rPr lang="en-US" altLang="en-US" sz="1200" b="1" dirty="0">
                <a:latin typeface="Arial" panose="020B0604020202020204" pitchFamily="34" charset="0"/>
                <a:cs typeface="Arial" panose="020B0604020202020204" pitchFamily="34" charset="0"/>
                <a:hlinkClick r:id="rId98" action="ppaction://hlinksldjump"/>
              </a:rPr>
              <a:t>I'm Still Here</a:t>
            </a:r>
            <a:endParaRPr lang="en-US" altLang="en-US" sz="1200" b="1" dirty="0">
              <a:latin typeface="Arial" panose="020B0604020202020204" pitchFamily="34" charset="0"/>
              <a:cs typeface="Arial" panose="020B0604020202020204" pitchFamily="34" charset="0"/>
            </a:endParaRPr>
          </a:p>
          <a:p>
            <a:pPr algn="ctr" eaLnBrk="1" hangingPunct="1">
              <a:spcBef>
                <a:spcPct val="0"/>
              </a:spcBef>
              <a:spcAft>
                <a:spcPct val="70000"/>
              </a:spcAft>
              <a:buFontTx/>
              <a:buNone/>
            </a:pPr>
            <a:r>
              <a:rPr lang="en-US" altLang="en-US" sz="1200" b="1" dirty="0">
                <a:latin typeface="Arial" panose="020B0604020202020204" pitchFamily="34" charset="0"/>
                <a:cs typeface="Arial" panose="020B0604020202020204" pitchFamily="34" charset="0"/>
                <a:hlinkClick r:id="rId99" action="ppaction://hlinksldjump"/>
              </a:rPr>
              <a:t>Invention </a:t>
            </a:r>
            <a:endParaRPr lang="en-US" altLang="en-US" sz="1200" b="1" dirty="0">
              <a:latin typeface="Arial" panose="020B0604020202020204" pitchFamily="34" charset="0"/>
              <a:cs typeface="Arial" panose="020B0604020202020204" pitchFamily="34" charset="0"/>
            </a:endParaRPr>
          </a:p>
        </p:txBody>
      </p:sp>
      <p:sp>
        <p:nvSpPr>
          <p:cNvPr id="9223" name="Text Box 7"/>
          <p:cNvSpPr txBox="1">
            <a:spLocks noChangeArrowheads="1"/>
          </p:cNvSpPr>
          <p:nvPr/>
        </p:nvSpPr>
        <p:spPr bwMode="auto">
          <a:xfrm>
            <a:off x="3352800" y="167929"/>
            <a:ext cx="3214150" cy="461665"/>
          </a:xfrm>
          <a:prstGeom prst="rect">
            <a:avLst/>
          </a:prstGeom>
          <a:noFill/>
          <a:ln>
            <a:noFill/>
          </a:ln>
          <a:effectLst/>
          <a:extLst>
            <a:ext uri="{909E8E84-426E-40DD-AFC4-6F175D3DCCD1}">
              <a14:hiddenFill xmlns:a14="http://schemas.microsoft.com/office/drawing/2010/main">
                <a:solidFill>
                  <a:srgbClr val="777777"/>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dirty="0">
                <a:solidFill>
                  <a:schemeClr val="accent2"/>
                </a:solidFill>
                <a:latin typeface="Arial" panose="020B0604020202020204" pitchFamily="34" charset="0"/>
                <a:cs typeface="Arial" panose="020B0604020202020204" pitchFamily="34" charset="0"/>
              </a:rPr>
              <a:t>Aril and Arilbred List</a:t>
            </a:r>
          </a:p>
        </p:txBody>
      </p:sp>
    </p:spTree>
  </p:cSld>
  <p:clrMapOvr>
    <a:masterClrMapping/>
  </p:clrMapOvr>
  <p:transition advClick="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3" descr="Hot 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4868863" cy="5791200"/>
          </a:xfrm>
          <a:prstGeom prst="rect">
            <a:avLst/>
          </a:prstGeom>
          <a:solidFill>
            <a:srgbClr val="CC66FF"/>
          </a:solid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1240B29-F687-4F45-9708-019B960494DF}">
              <a14:hiddenLine xmlns:a14="http://schemas.microsoft.com/office/drawing/2010/main" w="38100">
                <a:solidFill>
                  <a:srgbClr val="CC66FF"/>
                </a:solidFill>
                <a:miter lim="800000"/>
                <a:headEnd/>
                <a:tailEnd/>
              </a14:hiddenLine>
            </a:ext>
          </a:extLst>
        </p:spPr>
      </p:pic>
      <p:sp>
        <p:nvSpPr>
          <p:cNvPr id="82947" name="title"/>
          <p:cNvSpPr>
            <a:spLocks noGrp="1" noChangeArrowheads="1"/>
          </p:cNvSpPr>
          <p:nvPr>
            <p:ph type="title"/>
          </p:nvPr>
        </p:nvSpPr>
        <p:spPr>
          <a:xfrm>
            <a:off x="5886450" y="541338"/>
            <a:ext cx="2209800" cy="1371600"/>
          </a:xfrm>
        </p:spPr>
        <p:txBody>
          <a:bodyPr/>
          <a:lstStyle/>
          <a:p>
            <a:pPr eaLnBrk="1" hangingPunct="1"/>
            <a:r>
              <a:rPr lang="en-US" altLang="en-US"/>
              <a:t>Hot Ice OGB</a:t>
            </a:r>
          </a:p>
        </p:txBody>
      </p:sp>
      <p:pic>
        <p:nvPicPr>
          <p:cNvPr id="82948"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9"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82950"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1" name="TextBox 8"/>
          <p:cNvSpPr txBox="1">
            <a:spLocks noChangeArrowheads="1"/>
          </p:cNvSpPr>
          <p:nvPr/>
        </p:nvSpPr>
        <p:spPr bwMode="auto">
          <a:xfrm>
            <a:off x="5334000" y="2674938"/>
            <a:ext cx="38100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en-US" altLang="en-US" sz="2400"/>
              <a:t>Plant in early fall when they start to come out of summer-induced dormancy</a:t>
            </a:r>
          </a:p>
          <a:p>
            <a:pPr eaLnBrk="1" hangingPunct="1">
              <a:spcBef>
                <a:spcPct val="0"/>
              </a:spcBef>
            </a:pPr>
            <a:r>
              <a:rPr lang="en-US" altLang="en-US" sz="2400"/>
              <a:t>If acquired in the heat of the summer, plant in pots and keep in shade.</a:t>
            </a:r>
          </a:p>
        </p:txBody>
      </p:sp>
      <p:sp>
        <p:nvSpPr>
          <p:cNvPr id="82952" name="TextBox 9"/>
          <p:cNvSpPr txBox="1">
            <a:spLocks noChangeArrowheads="1"/>
          </p:cNvSpPr>
          <p:nvPr/>
        </p:nvSpPr>
        <p:spPr bwMode="auto">
          <a:xfrm>
            <a:off x="568325" y="6121400"/>
            <a:ext cx="419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dirty="0"/>
              <a:t>HOT ICE</a:t>
            </a:r>
            <a:br>
              <a:rPr lang="en-US" altLang="en-US" sz="1600" dirty="0"/>
            </a:br>
            <a:r>
              <a:rPr lang="en-US" altLang="en-US" sz="1600" dirty="0"/>
              <a:t>(Lois Rich by James Whitely, R. 1994), OGB</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3" descr="huntsdorcom 2006 SMc D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6019800" cy="5202238"/>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7C80"/>
                </a:solidFill>
                <a:miter lim="800000"/>
                <a:headEnd/>
                <a:tailEnd/>
              </a14:hiddenLine>
            </a:ext>
          </a:extLst>
        </p:spPr>
      </p:pic>
      <p:sp>
        <p:nvSpPr>
          <p:cNvPr id="84995" name="title"/>
          <p:cNvSpPr>
            <a:spLocks noGrp="1" noChangeArrowheads="1"/>
          </p:cNvSpPr>
          <p:nvPr>
            <p:ph type="title"/>
          </p:nvPr>
        </p:nvSpPr>
        <p:spPr>
          <a:xfrm>
            <a:off x="6146800" y="0"/>
            <a:ext cx="2087563" cy="1828800"/>
          </a:xfrm>
        </p:spPr>
        <p:txBody>
          <a:bodyPr/>
          <a:lstStyle/>
          <a:p>
            <a:pPr eaLnBrk="1" hangingPunct="1"/>
            <a:r>
              <a:rPr lang="en-US" altLang="en-US"/>
              <a:t>Hunt’s Dorcom OGB</a:t>
            </a:r>
          </a:p>
        </p:txBody>
      </p:sp>
      <p:pic>
        <p:nvPicPr>
          <p:cNvPr id="84996"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7"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84998"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TextBox 8"/>
          <p:cNvSpPr txBox="1">
            <a:spLocks noChangeArrowheads="1"/>
          </p:cNvSpPr>
          <p:nvPr/>
        </p:nvSpPr>
        <p:spPr bwMode="auto">
          <a:xfrm>
            <a:off x="6172200" y="1857375"/>
            <a:ext cx="29718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Aril and Arilbred rhizomes like to be planted a little deeper so  they don’t dry out.</a:t>
            </a:r>
          </a:p>
          <a:p>
            <a:pPr eaLnBrk="1" hangingPunct="1">
              <a:spcBef>
                <a:spcPct val="0"/>
              </a:spcBef>
              <a:buFontTx/>
              <a:buNone/>
            </a:pPr>
            <a:endParaRPr lang="en-US" altLang="en-US" sz="2400"/>
          </a:p>
          <a:p>
            <a:pPr eaLnBrk="1" hangingPunct="1">
              <a:spcBef>
                <a:spcPct val="0"/>
              </a:spcBef>
              <a:buFontTx/>
              <a:buNone/>
            </a:pPr>
            <a:r>
              <a:rPr lang="en-US" altLang="en-US" sz="2400"/>
              <a:t>Arilbred irises are subject to the same diseases and insects as the TBs in your area.</a:t>
            </a:r>
          </a:p>
        </p:txBody>
      </p:sp>
      <p:sp>
        <p:nvSpPr>
          <p:cNvPr id="85000" name="TextBox 9"/>
          <p:cNvSpPr txBox="1">
            <a:spLocks noChangeArrowheads="1"/>
          </p:cNvSpPr>
          <p:nvPr/>
        </p:nvSpPr>
        <p:spPr bwMode="auto">
          <a:xfrm>
            <a:off x="1295400" y="6121400"/>
            <a:ext cx="419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HUNT'S DORCOM</a:t>
            </a:r>
            <a:br>
              <a:rPr lang="en-US" altLang="en-US" sz="1600"/>
            </a:br>
            <a:r>
              <a:rPr lang="en-US" altLang="en-US" sz="1600"/>
              <a:t>Sharon McAllister, OGB, 2007</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3" descr="imstillhere 2006 SMc DB 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1000"/>
            <a:ext cx="5105400" cy="54864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0033"/>
                </a:solidFill>
                <a:miter lim="800000"/>
                <a:headEnd/>
                <a:tailEnd/>
              </a14:hiddenLine>
            </a:ext>
          </a:extLst>
        </p:spPr>
      </p:pic>
      <p:sp>
        <p:nvSpPr>
          <p:cNvPr id="87043" name="title"/>
          <p:cNvSpPr>
            <a:spLocks noGrp="1" noChangeArrowheads="1"/>
          </p:cNvSpPr>
          <p:nvPr>
            <p:ph type="title"/>
          </p:nvPr>
        </p:nvSpPr>
        <p:spPr>
          <a:xfrm>
            <a:off x="5527675" y="381000"/>
            <a:ext cx="2590800" cy="1981200"/>
          </a:xfrm>
        </p:spPr>
        <p:txBody>
          <a:bodyPr/>
          <a:lstStyle/>
          <a:p>
            <a:pPr eaLnBrk="1" hangingPunct="1"/>
            <a:r>
              <a:rPr lang="en-US" altLang="en-US"/>
              <a:t>I’m Still Here OGB-</a:t>
            </a:r>
          </a:p>
        </p:txBody>
      </p:sp>
      <p:pic>
        <p:nvPicPr>
          <p:cNvPr id="87044"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5"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87046"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7" name="TextBox 8"/>
          <p:cNvSpPr txBox="1">
            <a:spLocks noChangeArrowheads="1"/>
          </p:cNvSpPr>
          <p:nvPr/>
        </p:nvSpPr>
        <p:spPr bwMode="auto">
          <a:xfrm>
            <a:off x="5527675" y="2674938"/>
            <a:ext cx="361632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dirty="0"/>
              <a:t>Keep weeds to a minimum.  Arilbreds (like most irises) need air-circulation around the rhizomes so they can still be here next spring.  Also, sun on the rhizome in the spring triggers bloom.</a:t>
            </a:r>
          </a:p>
        </p:txBody>
      </p:sp>
      <p:sp>
        <p:nvSpPr>
          <p:cNvPr id="87048" name="TextBox 9"/>
          <p:cNvSpPr txBox="1">
            <a:spLocks noChangeArrowheads="1"/>
          </p:cNvSpPr>
          <p:nvPr/>
        </p:nvSpPr>
        <p:spPr bwMode="auto">
          <a:xfrm>
            <a:off x="762000" y="6121400"/>
            <a:ext cx="419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I’m Still Here</a:t>
            </a:r>
          </a:p>
          <a:p>
            <a:pPr algn="ctr" eaLnBrk="1" hangingPunct="1">
              <a:spcBef>
                <a:spcPct val="0"/>
              </a:spcBef>
              <a:buFontTx/>
              <a:buNone/>
            </a:pPr>
            <a:r>
              <a:rPr lang="en-US" altLang="en-US" sz="1600"/>
              <a:t>Sharon McAllister, OGB-, 2006</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3" descr="Inven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4648200" cy="5487988"/>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7C80"/>
                </a:solidFill>
                <a:miter lim="800000"/>
                <a:headEnd/>
                <a:tailEnd/>
              </a14:hiddenLine>
            </a:ext>
          </a:extLst>
        </p:spPr>
      </p:pic>
      <p:sp>
        <p:nvSpPr>
          <p:cNvPr id="89091" name="title"/>
          <p:cNvSpPr>
            <a:spLocks noGrp="1" noChangeArrowheads="1"/>
          </p:cNvSpPr>
          <p:nvPr>
            <p:ph type="title"/>
          </p:nvPr>
        </p:nvSpPr>
        <p:spPr>
          <a:xfrm>
            <a:off x="4800600" y="131763"/>
            <a:ext cx="3319463" cy="974725"/>
          </a:xfrm>
        </p:spPr>
        <p:txBody>
          <a:bodyPr/>
          <a:lstStyle/>
          <a:p>
            <a:pPr eaLnBrk="1" hangingPunct="1"/>
            <a:r>
              <a:rPr lang="en-US" altLang="en-US"/>
              <a:t>Invention OGB</a:t>
            </a:r>
          </a:p>
        </p:txBody>
      </p:sp>
      <p:pic>
        <p:nvPicPr>
          <p:cNvPr id="89092"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89094"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5" name="TextBox 8"/>
          <p:cNvSpPr txBox="1">
            <a:spLocks noChangeArrowheads="1"/>
          </p:cNvSpPr>
          <p:nvPr/>
        </p:nvSpPr>
        <p:spPr bwMode="auto">
          <a:xfrm>
            <a:off x="4824413" y="1381125"/>
            <a:ext cx="43434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dirty="0"/>
              <a:t>This iris is an attempt to develop a fully fertile Arilbred dwarf by developing amphidiploid crosses. Dwarf and median bearded irises whose chromosomes come in sets of 12, (I. </a:t>
            </a:r>
            <a:r>
              <a:rPr lang="en-US" altLang="en-US" sz="2400" dirty="0" err="1"/>
              <a:t>aphylla</a:t>
            </a:r>
            <a:r>
              <a:rPr lang="en-US" altLang="en-US" sz="2400" dirty="0"/>
              <a:t>, I. </a:t>
            </a:r>
            <a:r>
              <a:rPr lang="en-US" altLang="en-US" sz="2400" dirty="0" err="1"/>
              <a:t>reichenbachii</a:t>
            </a:r>
            <a:r>
              <a:rPr lang="en-US" altLang="en-US" sz="2400" dirty="0"/>
              <a:t>, and I. </a:t>
            </a:r>
            <a:r>
              <a:rPr lang="en-US" altLang="en-US" sz="2400" dirty="0" err="1"/>
              <a:t>suaveolens</a:t>
            </a:r>
            <a:r>
              <a:rPr lang="en-US" altLang="en-US" sz="2400" dirty="0"/>
              <a:t>) crossed with arilbreds may produce small, amphidiploid arilbreds.  This work was pioneered by Harald </a:t>
            </a:r>
            <a:r>
              <a:rPr lang="en-US" altLang="en-US" sz="2400" dirty="0" err="1"/>
              <a:t>Mathes</a:t>
            </a:r>
            <a:r>
              <a:rPr lang="en-US" altLang="en-US" sz="2400" dirty="0"/>
              <a:t> of Germany in the 1990’s.</a:t>
            </a:r>
          </a:p>
        </p:txBody>
      </p:sp>
      <p:sp>
        <p:nvSpPr>
          <p:cNvPr id="89096" name="TextBox 9"/>
          <p:cNvSpPr txBox="1">
            <a:spLocks noChangeArrowheads="1"/>
          </p:cNvSpPr>
          <p:nvPr/>
        </p:nvSpPr>
        <p:spPr bwMode="auto">
          <a:xfrm>
            <a:off x="381000" y="5929313"/>
            <a:ext cx="419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INVENTION</a:t>
            </a:r>
            <a:br>
              <a:rPr lang="en-US" altLang="en-US" sz="1600"/>
            </a:br>
            <a:r>
              <a:rPr lang="en-US" altLang="en-US" sz="1600"/>
              <a:t>(Harald Mathes, R. 1994), OGB</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3" descr="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5181600" cy="58039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CC66FF"/>
                </a:solidFill>
                <a:miter lim="800000"/>
                <a:headEnd/>
                <a:tailEnd/>
              </a14:hiddenLine>
            </a:ext>
          </a:extLst>
        </p:spPr>
      </p:pic>
      <p:sp>
        <p:nvSpPr>
          <p:cNvPr id="91139" name="title"/>
          <p:cNvSpPr>
            <a:spLocks noGrp="1" noChangeArrowheads="1"/>
          </p:cNvSpPr>
          <p:nvPr>
            <p:ph type="title"/>
          </p:nvPr>
        </p:nvSpPr>
        <p:spPr>
          <a:xfrm>
            <a:off x="5908675" y="342900"/>
            <a:ext cx="2397125" cy="685800"/>
          </a:xfrm>
        </p:spPr>
        <p:txBody>
          <a:bodyPr/>
          <a:lstStyle/>
          <a:p>
            <a:pPr eaLnBrk="1" hangingPunct="1"/>
            <a:r>
              <a:rPr lang="en-US" altLang="en-US"/>
              <a:t>I. barnumae</a:t>
            </a:r>
          </a:p>
        </p:txBody>
      </p:sp>
      <p:pic>
        <p:nvPicPr>
          <p:cNvPr id="91140"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1"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91142"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3" name="TextBox 8"/>
          <p:cNvSpPr txBox="1">
            <a:spLocks noChangeArrowheads="1"/>
          </p:cNvSpPr>
          <p:nvPr/>
        </p:nvSpPr>
        <p:spPr bwMode="auto">
          <a:xfrm>
            <a:off x="5715000" y="1371600"/>
            <a:ext cx="3386138"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Extensive variation exists within the oncocyclus section, not only from one species to another, but among clones of a given species.  However, all Oncos bloom on single flower stems that can be quite short as to make the plant true dwarfs.</a:t>
            </a:r>
          </a:p>
        </p:txBody>
      </p:sp>
      <p:sp>
        <p:nvSpPr>
          <p:cNvPr id="91144" name="TextBox 9"/>
          <p:cNvSpPr txBox="1">
            <a:spLocks noChangeArrowheads="1"/>
          </p:cNvSpPr>
          <p:nvPr/>
        </p:nvSpPr>
        <p:spPr bwMode="auto">
          <a:xfrm>
            <a:off x="838200" y="6121400"/>
            <a:ext cx="4191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a:t>I. Barnumae, ONCO</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4" descr="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4800"/>
            <a:ext cx="4953000" cy="5832475"/>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CC66FF"/>
                </a:solidFill>
                <a:miter lim="800000"/>
                <a:headEnd/>
                <a:tailEnd/>
              </a14:hiddenLine>
            </a:ext>
          </a:extLst>
        </p:spPr>
      </p:pic>
      <p:sp>
        <p:nvSpPr>
          <p:cNvPr id="93187" name="title"/>
          <p:cNvSpPr>
            <a:spLocks noGrp="1" noChangeArrowheads="1"/>
          </p:cNvSpPr>
          <p:nvPr>
            <p:ph type="title"/>
          </p:nvPr>
        </p:nvSpPr>
        <p:spPr>
          <a:xfrm>
            <a:off x="5630863" y="152400"/>
            <a:ext cx="2401887" cy="1371600"/>
          </a:xfrm>
        </p:spPr>
        <p:txBody>
          <a:bodyPr/>
          <a:lstStyle/>
          <a:p>
            <a:pPr eaLnBrk="1" hangingPunct="1"/>
            <a:r>
              <a:rPr lang="en-US" altLang="en-US"/>
              <a:t>I. hayneii</a:t>
            </a:r>
          </a:p>
        </p:txBody>
      </p:sp>
      <p:pic>
        <p:nvPicPr>
          <p:cNvPr id="93188" name="Picture 5"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9"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93190"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1" name="TextBox 9"/>
          <p:cNvSpPr txBox="1">
            <a:spLocks noChangeArrowheads="1"/>
          </p:cNvSpPr>
          <p:nvPr/>
        </p:nvSpPr>
        <p:spPr bwMode="auto">
          <a:xfrm>
            <a:off x="5187950" y="1484313"/>
            <a:ext cx="3956050"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 Arils are some of the most extravagantly colored flowers in the plant world.  Unfortunately they are difficult to grow in all but the warmest and driest regions of the US.  They can rot if they receive rain in the summer time.  However people have invented ways to keep the rain off of the Arils</a:t>
            </a:r>
          </a:p>
        </p:txBody>
      </p:sp>
      <p:sp>
        <p:nvSpPr>
          <p:cNvPr id="93192" name="TextBox 10"/>
          <p:cNvSpPr txBox="1">
            <a:spLocks noChangeArrowheads="1"/>
          </p:cNvSpPr>
          <p:nvPr/>
        </p:nvSpPr>
        <p:spPr bwMode="auto">
          <a:xfrm>
            <a:off x="609600" y="6248400"/>
            <a:ext cx="4191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a:t>I. hayneii, onco</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3" descr="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4800"/>
            <a:ext cx="5370513" cy="57150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66"/>
                </a:solidFill>
                <a:miter lim="800000"/>
                <a:headEnd/>
                <a:tailEnd/>
              </a14:hiddenLine>
            </a:ext>
          </a:extLst>
        </p:spPr>
      </p:pic>
      <p:sp>
        <p:nvSpPr>
          <p:cNvPr id="95235" name="title"/>
          <p:cNvSpPr>
            <a:spLocks noGrp="1" noChangeArrowheads="1"/>
          </p:cNvSpPr>
          <p:nvPr>
            <p:ph type="title"/>
          </p:nvPr>
        </p:nvSpPr>
        <p:spPr>
          <a:xfrm>
            <a:off x="5889625" y="381000"/>
            <a:ext cx="2209800" cy="914400"/>
          </a:xfrm>
        </p:spPr>
        <p:txBody>
          <a:bodyPr/>
          <a:lstStyle/>
          <a:p>
            <a:pPr eaLnBrk="1" hangingPunct="1"/>
            <a:r>
              <a:rPr lang="en-US" altLang="en-US"/>
              <a:t>I. iberica</a:t>
            </a:r>
          </a:p>
        </p:txBody>
      </p:sp>
      <p:pic>
        <p:nvPicPr>
          <p:cNvPr id="95236"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95238"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9" name="Rectangle 1"/>
          <p:cNvSpPr>
            <a:spLocks noChangeArrowheads="1"/>
          </p:cNvSpPr>
          <p:nvPr/>
        </p:nvSpPr>
        <p:spPr bwMode="auto">
          <a:xfrm>
            <a:off x="5715000" y="1438275"/>
            <a:ext cx="34290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This is a native species of the Oncocyclus section. It has dwarf habit but a gigantic flower.  Note the exaggerated style arms that stick out past the standards. It is a native of the Iberian provinces of the Caucasus inhabiting mountains 6500 feet high.</a:t>
            </a:r>
          </a:p>
        </p:txBody>
      </p:sp>
      <p:sp>
        <p:nvSpPr>
          <p:cNvPr id="95240" name="TextBox 10"/>
          <p:cNvSpPr txBox="1">
            <a:spLocks noChangeArrowheads="1"/>
          </p:cNvSpPr>
          <p:nvPr/>
        </p:nvSpPr>
        <p:spPr bwMode="auto">
          <a:xfrm>
            <a:off x="819150" y="6172200"/>
            <a:ext cx="4191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a:t>I. Iberica, Onco</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3" descr="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5308600" cy="550545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accent2"/>
                </a:solidFill>
                <a:miter lim="800000"/>
                <a:headEnd/>
                <a:tailEnd/>
              </a14:hiddenLine>
            </a:ext>
          </a:extLst>
        </p:spPr>
      </p:pic>
      <p:sp>
        <p:nvSpPr>
          <p:cNvPr id="97283" name="title"/>
          <p:cNvSpPr>
            <a:spLocks noGrp="1" noChangeArrowheads="1"/>
          </p:cNvSpPr>
          <p:nvPr>
            <p:ph type="title"/>
          </p:nvPr>
        </p:nvSpPr>
        <p:spPr>
          <a:xfrm>
            <a:off x="5537200" y="34925"/>
            <a:ext cx="2743200" cy="1773238"/>
          </a:xfrm>
        </p:spPr>
        <p:txBody>
          <a:bodyPr/>
          <a:lstStyle/>
          <a:p>
            <a:pPr eaLnBrk="1" hangingPunct="1"/>
            <a:r>
              <a:rPr lang="en-US" altLang="en-US"/>
              <a:t>I. paradoxa var. Choschab</a:t>
            </a:r>
          </a:p>
        </p:txBody>
      </p:sp>
      <p:pic>
        <p:nvPicPr>
          <p:cNvPr id="97284"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5"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97286"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7" name="TextBox 8"/>
          <p:cNvSpPr txBox="1">
            <a:spLocks noChangeArrowheads="1"/>
          </p:cNvSpPr>
          <p:nvPr/>
        </p:nvSpPr>
        <p:spPr bwMode="auto">
          <a:xfrm>
            <a:off x="5557838" y="1878013"/>
            <a:ext cx="348615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The disproportion between the standards and the falls found in many oncocycli reaches its extreme here.  It occurs in a region where the winters are long and severe.  Found in Russian Armenia, and in the Iranian province Aderleidsjan</a:t>
            </a:r>
          </a:p>
        </p:txBody>
      </p:sp>
      <p:sp>
        <p:nvSpPr>
          <p:cNvPr id="97288" name="TextBox 9"/>
          <p:cNvSpPr txBox="1">
            <a:spLocks noChangeArrowheads="1"/>
          </p:cNvSpPr>
          <p:nvPr/>
        </p:nvSpPr>
        <p:spPr bwMode="auto">
          <a:xfrm>
            <a:off x="809625" y="6121400"/>
            <a:ext cx="41481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I. </a:t>
            </a:r>
            <a:r>
              <a:rPr lang="en-US" altLang="en-US" sz="1600"/>
              <a:t>Paradoxa var. Choschab, ONCO</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3" descr="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5105400" cy="5680075"/>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CC00"/>
                </a:solidFill>
                <a:miter lim="800000"/>
                <a:headEnd/>
                <a:tailEnd/>
              </a14:hiddenLine>
            </a:ext>
          </a:extLst>
        </p:spPr>
      </p:pic>
      <p:sp>
        <p:nvSpPr>
          <p:cNvPr id="99331" name="title"/>
          <p:cNvSpPr>
            <a:spLocks noGrp="1" noChangeArrowheads="1"/>
          </p:cNvSpPr>
          <p:nvPr>
            <p:ph type="title"/>
          </p:nvPr>
        </p:nvSpPr>
        <p:spPr>
          <a:xfrm>
            <a:off x="5411788" y="-76200"/>
            <a:ext cx="2822575" cy="1247775"/>
          </a:xfrm>
        </p:spPr>
        <p:txBody>
          <a:bodyPr/>
          <a:lstStyle/>
          <a:p>
            <a:pPr eaLnBrk="1" hangingPunct="1"/>
            <a:r>
              <a:rPr lang="en-US" altLang="en-US"/>
              <a:t>I. Stolonifera</a:t>
            </a:r>
          </a:p>
        </p:txBody>
      </p:sp>
      <p:pic>
        <p:nvPicPr>
          <p:cNvPr id="99332"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99334"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5" name="Rectangle 8"/>
          <p:cNvSpPr>
            <a:spLocks noChangeArrowheads="1"/>
          </p:cNvSpPr>
          <p:nvPr/>
        </p:nvSpPr>
        <p:spPr bwMode="auto">
          <a:xfrm>
            <a:off x="5356225" y="1247775"/>
            <a:ext cx="3810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This is of the Regelia section.  Stolons, aka runners, are horizontal stems that grow just below ground level.  </a:t>
            </a:r>
          </a:p>
          <a:p>
            <a:pPr eaLnBrk="1" hangingPunct="1">
              <a:spcBef>
                <a:spcPct val="0"/>
              </a:spcBef>
              <a:buFontTx/>
              <a:buNone/>
            </a:pPr>
            <a:r>
              <a:rPr lang="en-US" altLang="en-US" sz="2400"/>
              <a:t>This aril is so named because of its habit of producing inches long stolons from the rhizomes. New plants form at the end. In the wild, it occurs in Soviet Central Asia in the Pamir-Alai range in a dry rocky environment.</a:t>
            </a:r>
          </a:p>
        </p:txBody>
      </p:sp>
      <p:sp>
        <p:nvSpPr>
          <p:cNvPr id="99336" name="TextBox 9"/>
          <p:cNvSpPr txBox="1">
            <a:spLocks noChangeArrowheads="1"/>
          </p:cNvSpPr>
          <p:nvPr/>
        </p:nvSpPr>
        <p:spPr bwMode="auto">
          <a:xfrm>
            <a:off x="685800" y="6121400"/>
            <a:ext cx="4191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I. Stolonifera, Regelia</a:t>
            </a:r>
            <a:endParaRPr lang="en-US" altLang="en-US" sz="160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3" descr="Jacobs We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675" y="304800"/>
            <a:ext cx="5111750" cy="57150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CC00"/>
                </a:solidFill>
                <a:miter lim="800000"/>
                <a:headEnd/>
                <a:tailEnd/>
              </a14:hiddenLine>
            </a:ext>
          </a:extLst>
        </p:spPr>
      </p:pic>
      <p:sp>
        <p:nvSpPr>
          <p:cNvPr id="101379" name="title"/>
          <p:cNvSpPr>
            <a:spLocks noGrp="1" noChangeArrowheads="1"/>
          </p:cNvSpPr>
          <p:nvPr>
            <p:ph type="title"/>
          </p:nvPr>
        </p:nvSpPr>
        <p:spPr>
          <a:xfrm>
            <a:off x="5943600" y="1066800"/>
            <a:ext cx="2971800" cy="1752600"/>
          </a:xfrm>
        </p:spPr>
        <p:txBody>
          <a:bodyPr/>
          <a:lstStyle/>
          <a:p>
            <a:pPr eaLnBrk="1" hangingPunct="1"/>
            <a:r>
              <a:rPr lang="en-US" altLang="en-US"/>
              <a:t>Jacobs Well OGB-</a:t>
            </a:r>
          </a:p>
        </p:txBody>
      </p:sp>
      <p:pic>
        <p:nvPicPr>
          <p:cNvPr id="101380"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1"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101382"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3" name="TextBox 8"/>
          <p:cNvSpPr txBox="1">
            <a:spLocks noChangeArrowheads="1"/>
          </p:cNvSpPr>
          <p:nvPr/>
        </p:nvSpPr>
        <p:spPr bwMode="auto">
          <a:xfrm>
            <a:off x="5486400" y="2473325"/>
            <a:ext cx="3657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Aril species are native to the Middle East, ranging from near-desert climates to mountainous ones.  Their flowers have patterns, forms and color combinations not found in the more common TBs</a:t>
            </a:r>
          </a:p>
        </p:txBody>
      </p:sp>
      <p:sp>
        <p:nvSpPr>
          <p:cNvPr id="101384" name="TextBox 9"/>
          <p:cNvSpPr txBox="1">
            <a:spLocks noChangeArrowheads="1"/>
          </p:cNvSpPr>
          <p:nvPr/>
        </p:nvSpPr>
        <p:spPr bwMode="auto">
          <a:xfrm>
            <a:off x="654050" y="6121400"/>
            <a:ext cx="419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JACOB'S WELL</a:t>
            </a:r>
            <a:br>
              <a:rPr lang="en-US" altLang="en-US" sz="1600"/>
            </a:br>
            <a:r>
              <a:rPr lang="en-US" altLang="en-US" sz="1600"/>
              <a:t>(M. Brizendine by J. &amp; L. Fry, R. 1986), OGB-</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descr="Afrosiab group 2001Intro cr 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33338"/>
            <a:ext cx="4097337" cy="5986462"/>
          </a:xfrm>
          <a:prstGeom prst="rect">
            <a:avLst/>
          </a:prstGeom>
          <a:solidFill>
            <a:srgbClr val="CC66FF"/>
          </a:solid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1240B29-F687-4F45-9708-019B960494DF}">
              <a14:hiddenLine xmlns:a14="http://schemas.microsoft.com/office/drawing/2010/main" w="38100">
                <a:solidFill>
                  <a:srgbClr val="CC66FF"/>
                </a:solidFill>
                <a:miter lim="800000"/>
                <a:headEnd/>
                <a:tailEnd/>
              </a14:hiddenLine>
            </a:ext>
          </a:extLst>
        </p:spPr>
      </p:pic>
      <p:sp>
        <p:nvSpPr>
          <p:cNvPr id="11267" name="title"/>
          <p:cNvSpPr>
            <a:spLocks noGrp="1" noChangeArrowheads="1"/>
          </p:cNvSpPr>
          <p:nvPr>
            <p:ph type="title"/>
          </p:nvPr>
        </p:nvSpPr>
        <p:spPr>
          <a:xfrm>
            <a:off x="5113338" y="0"/>
            <a:ext cx="2743200" cy="1295400"/>
          </a:xfrm>
        </p:spPr>
        <p:txBody>
          <a:bodyPr/>
          <a:lstStyle/>
          <a:p>
            <a:pPr eaLnBrk="1" hangingPunct="1"/>
            <a:r>
              <a:rPr lang="en-US" altLang="en-US"/>
              <a:t>Afrosiab RB</a:t>
            </a:r>
          </a:p>
        </p:txBody>
      </p:sp>
      <p:sp>
        <p:nvSpPr>
          <p:cNvPr id="11268" name="AutoShape 13" descr="Pink tissue paper">
            <a:hlinkClick r:id="rId4"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11269" name="sh_ArilList" descr="aril_logo2">
            <a:hlinkClick r:id="" action="ppaction://macro?name=CheckIfGameStarted"/>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4648200" y="1371600"/>
            <a:ext cx="4495800" cy="4154488"/>
          </a:xfrm>
          <a:prstGeom prst="rect">
            <a:avLst/>
          </a:prstGeom>
          <a:noFill/>
        </p:spPr>
        <p:txBody>
          <a:bodyPr>
            <a:spAutoFit/>
          </a:bodyPr>
          <a:lstStyle/>
          <a:p>
            <a:pPr eaLnBrk="1" hangingPunct="1">
              <a:defRPr/>
            </a:pPr>
            <a:r>
              <a:rPr lang="en-US" b="1" dirty="0"/>
              <a:t>RB</a:t>
            </a:r>
            <a:r>
              <a:rPr lang="en-US" dirty="0"/>
              <a:t> </a:t>
            </a:r>
            <a:r>
              <a:rPr lang="en-US" b="1" dirty="0" err="1"/>
              <a:t>R</a:t>
            </a:r>
            <a:r>
              <a:rPr lang="en-US" dirty="0" err="1"/>
              <a:t>egelia</a:t>
            </a:r>
            <a:r>
              <a:rPr lang="en-US" b="1" dirty="0" err="1"/>
              <a:t>b</a:t>
            </a:r>
            <a:r>
              <a:rPr lang="en-US" dirty="0" err="1"/>
              <a:t>red</a:t>
            </a:r>
            <a:r>
              <a:rPr lang="en-US" dirty="0"/>
              <a:t>.  This is a regelia bred with a bearded eupogon iris. ½ aril heritage.</a:t>
            </a:r>
          </a:p>
          <a:p>
            <a:pPr eaLnBrk="1" hangingPunct="1">
              <a:defRPr/>
            </a:pPr>
            <a:r>
              <a:rPr lang="en-US" dirty="0"/>
              <a:t>The regelia irises are typically more tailored in form, with narrow petals and long, slender stems. Some are veined, others have smooth, solid coloring. Regelias usually have two flowers per stalk</a:t>
            </a:r>
            <a:r>
              <a:rPr lang="en-US" dirty="0">
                <a:effectLst>
                  <a:outerShdw blurRad="38100" dist="38100" dir="2700000" algn="tl">
                    <a:srgbClr val="000000">
                      <a:alpha val="43137"/>
                    </a:srgbClr>
                  </a:outerShdw>
                </a:effectLst>
              </a:rPr>
              <a:t>. </a:t>
            </a:r>
            <a:r>
              <a:rPr lang="en-US" dirty="0"/>
              <a:t>In Regelia, beards can occur on standards as well as falls.</a:t>
            </a:r>
          </a:p>
        </p:txBody>
      </p:sp>
      <p:sp>
        <p:nvSpPr>
          <p:cNvPr id="11271" name="Rectangle 3"/>
          <p:cNvSpPr>
            <a:spLocks noChangeArrowheads="1"/>
          </p:cNvSpPr>
          <p:nvPr/>
        </p:nvSpPr>
        <p:spPr bwMode="auto">
          <a:xfrm>
            <a:off x="119063" y="6059488"/>
            <a:ext cx="45720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AFROSIAB</a:t>
            </a:r>
            <a:br>
              <a:rPr lang="en-US" altLang="en-US" sz="1600"/>
            </a:br>
            <a:r>
              <a:rPr lang="en-US" altLang="en-US" sz="1600"/>
              <a:t>(Adolf Volfovich-Moler, R. 1998), RB</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3" descr="Jonnye's Mag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63" y="152400"/>
            <a:ext cx="4486275" cy="59817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CC66FF"/>
                </a:solidFill>
                <a:miter lim="800000"/>
                <a:headEnd/>
                <a:tailEnd/>
              </a14:hiddenLine>
            </a:ext>
          </a:extLst>
        </p:spPr>
      </p:pic>
      <p:sp>
        <p:nvSpPr>
          <p:cNvPr id="103427" name="title"/>
          <p:cNvSpPr>
            <a:spLocks noGrp="1" noChangeArrowheads="1"/>
          </p:cNvSpPr>
          <p:nvPr>
            <p:ph type="title"/>
          </p:nvPr>
        </p:nvSpPr>
        <p:spPr>
          <a:xfrm>
            <a:off x="4953000" y="19050"/>
            <a:ext cx="3043238" cy="1123950"/>
          </a:xfrm>
        </p:spPr>
        <p:txBody>
          <a:bodyPr/>
          <a:lstStyle/>
          <a:p>
            <a:pPr eaLnBrk="1" hangingPunct="1"/>
            <a:r>
              <a:rPr lang="en-US" altLang="en-US"/>
              <a:t>Jonneye’s Magic OGB</a:t>
            </a:r>
          </a:p>
        </p:txBody>
      </p:sp>
      <p:pic>
        <p:nvPicPr>
          <p:cNvPr id="103428"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9"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103430"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2"/>
          <p:cNvSpPr>
            <a:spLocks noChangeArrowheads="1"/>
          </p:cNvSpPr>
          <p:nvPr/>
        </p:nvSpPr>
        <p:spPr bwMode="auto">
          <a:xfrm>
            <a:off x="4757738" y="1200912"/>
            <a:ext cx="4386262"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pPr algn="l" eaLnBrk="1" hangingPunct="1">
              <a:defRPr/>
            </a:pPr>
            <a:r>
              <a:rPr lang="en-US" altLang="en-US" sz="2300" b="1" dirty="0">
                <a:solidFill>
                  <a:schemeClr val="tx1"/>
                </a:solidFill>
              </a:rPr>
              <a:t>OGB</a:t>
            </a:r>
            <a:r>
              <a:rPr lang="en-US" altLang="en-US" sz="2300" dirty="0">
                <a:solidFill>
                  <a:schemeClr val="tx1"/>
                </a:solidFill>
              </a:rPr>
              <a:t> </a:t>
            </a:r>
            <a:r>
              <a:rPr lang="en-US" altLang="en-US" sz="2300" b="1" dirty="0" err="1">
                <a:solidFill>
                  <a:schemeClr val="tx1"/>
                </a:solidFill>
              </a:rPr>
              <a:t>O</a:t>
            </a:r>
            <a:r>
              <a:rPr lang="en-US" altLang="en-US" sz="2300" dirty="0" err="1">
                <a:solidFill>
                  <a:schemeClr val="tx1"/>
                </a:solidFill>
              </a:rPr>
              <a:t>nco</a:t>
            </a:r>
            <a:r>
              <a:rPr lang="en-US" altLang="en-US" sz="2300" b="1" dirty="0" err="1">
                <a:solidFill>
                  <a:schemeClr val="tx1"/>
                </a:solidFill>
              </a:rPr>
              <a:t>g</a:t>
            </a:r>
            <a:r>
              <a:rPr lang="en-US" altLang="en-US" sz="2300" dirty="0" err="1">
                <a:solidFill>
                  <a:schemeClr val="tx1"/>
                </a:solidFill>
              </a:rPr>
              <a:t>elio</a:t>
            </a:r>
            <a:r>
              <a:rPr lang="en-US" altLang="en-US" sz="2300" b="1" dirty="0" err="1">
                <a:solidFill>
                  <a:schemeClr val="tx1"/>
                </a:solidFill>
              </a:rPr>
              <a:t>b</a:t>
            </a:r>
            <a:r>
              <a:rPr lang="en-US" altLang="en-US" sz="2300" dirty="0" err="1">
                <a:solidFill>
                  <a:schemeClr val="tx1"/>
                </a:solidFill>
              </a:rPr>
              <a:t>red</a:t>
            </a:r>
            <a:endParaRPr lang="en-US" altLang="en-US" sz="2300" dirty="0">
              <a:solidFill>
                <a:schemeClr val="tx1"/>
              </a:solidFill>
            </a:endParaRPr>
          </a:p>
          <a:p>
            <a:pPr algn="l" eaLnBrk="1" hangingPunct="1">
              <a:defRPr/>
            </a:pPr>
            <a:r>
              <a:rPr lang="en-US" altLang="en-US" sz="2300" dirty="0">
                <a:solidFill>
                  <a:schemeClr val="tx1"/>
                </a:solidFill>
              </a:rPr>
              <a:t>Half aril content needs 3 aril traits.  The traits include:  </a:t>
            </a:r>
          </a:p>
          <a:p>
            <a:pPr marL="342900" indent="-342900" algn="l" eaLnBrk="1" hangingPunct="1">
              <a:buFont typeface="Arial" panose="020B0604020202020204" pitchFamily="34" charset="0"/>
              <a:buChar char="•"/>
              <a:defRPr/>
            </a:pPr>
            <a:r>
              <a:rPr lang="en-US" altLang="en-US" sz="2300" dirty="0">
                <a:solidFill>
                  <a:schemeClr val="tx1"/>
                </a:solidFill>
              </a:rPr>
              <a:t>Signal at the end of beard</a:t>
            </a:r>
          </a:p>
          <a:p>
            <a:pPr marL="342900" indent="-342900" algn="l" eaLnBrk="1" hangingPunct="1">
              <a:buFont typeface="Arial" panose="020B0604020202020204" pitchFamily="34" charset="0"/>
              <a:buChar char="•"/>
              <a:defRPr/>
            </a:pPr>
            <a:r>
              <a:rPr lang="en-US" altLang="en-US" sz="2300" dirty="0">
                <a:solidFill>
                  <a:schemeClr val="tx1"/>
                </a:solidFill>
              </a:rPr>
              <a:t>Exotic veining, dotting</a:t>
            </a:r>
          </a:p>
          <a:p>
            <a:pPr marL="342900" indent="-342900" algn="l" eaLnBrk="1" hangingPunct="1">
              <a:buFont typeface="Arial" panose="020B0604020202020204" pitchFamily="34" charset="0"/>
              <a:buChar char="•"/>
              <a:defRPr/>
            </a:pPr>
            <a:r>
              <a:rPr lang="en-US" altLang="en-US" sz="2300" dirty="0">
                <a:solidFill>
                  <a:schemeClr val="tx1"/>
                </a:solidFill>
              </a:rPr>
              <a:t>Recurved falls</a:t>
            </a:r>
          </a:p>
          <a:p>
            <a:pPr marL="342900" indent="-342900" algn="l" eaLnBrk="1" hangingPunct="1">
              <a:buFont typeface="Arial" panose="020B0604020202020204" pitchFamily="34" charset="0"/>
              <a:buChar char="•"/>
              <a:defRPr/>
            </a:pPr>
            <a:r>
              <a:rPr lang="en-US" altLang="en-US" sz="2300" dirty="0">
                <a:solidFill>
                  <a:schemeClr val="tx1"/>
                </a:solidFill>
              </a:rPr>
              <a:t>Globular form</a:t>
            </a:r>
          </a:p>
          <a:p>
            <a:pPr marL="342900" indent="-342900" algn="l" eaLnBrk="1" hangingPunct="1">
              <a:buFont typeface="Arial" panose="020B0604020202020204" pitchFamily="34" charset="0"/>
              <a:buChar char="•"/>
              <a:defRPr/>
            </a:pPr>
            <a:r>
              <a:rPr lang="en-US" altLang="en-US" sz="2300" dirty="0">
                <a:solidFill>
                  <a:schemeClr val="tx1"/>
                </a:solidFill>
              </a:rPr>
              <a:t>Aril shape with elongate upright standards </a:t>
            </a:r>
          </a:p>
          <a:p>
            <a:pPr marL="342900" indent="-342900" algn="l" eaLnBrk="1" hangingPunct="1">
              <a:buFont typeface="Arial" panose="020B0604020202020204" pitchFamily="34" charset="0"/>
              <a:buChar char="•"/>
              <a:defRPr/>
            </a:pPr>
            <a:r>
              <a:rPr lang="en-US" altLang="en-US" sz="2300" dirty="0">
                <a:solidFill>
                  <a:schemeClr val="tx1"/>
                </a:solidFill>
              </a:rPr>
              <a:t>Wide variety in form</a:t>
            </a:r>
          </a:p>
          <a:p>
            <a:pPr marL="342900" indent="-342900" algn="l" eaLnBrk="1" hangingPunct="1">
              <a:buFont typeface="Arial" panose="020B0604020202020204" pitchFamily="34" charset="0"/>
              <a:buChar char="•"/>
              <a:defRPr/>
            </a:pPr>
            <a:r>
              <a:rPr lang="en-US" altLang="en-US" sz="2300" dirty="0">
                <a:solidFill>
                  <a:schemeClr val="tx1"/>
                </a:solidFill>
              </a:rPr>
              <a:t>Unusual colors and combinations</a:t>
            </a:r>
          </a:p>
        </p:txBody>
      </p:sp>
      <p:sp>
        <p:nvSpPr>
          <p:cNvPr id="103432" name="TextBox 9"/>
          <p:cNvSpPr txBox="1">
            <a:spLocks noChangeArrowheads="1"/>
          </p:cNvSpPr>
          <p:nvPr/>
        </p:nvSpPr>
        <p:spPr bwMode="auto">
          <a:xfrm>
            <a:off x="419100" y="6161088"/>
            <a:ext cx="419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dirty="0"/>
              <a:t>JONNYE'S MAGIC</a:t>
            </a:r>
            <a:br>
              <a:rPr lang="en-US" altLang="en-US" sz="1600" dirty="0"/>
            </a:br>
            <a:r>
              <a:rPr lang="en-US" altLang="en-US" sz="1600" dirty="0"/>
              <a:t>(Lois Rich by James Whitely, R. 1992), OGB</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4" descr="Judean Magic clump 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3" y="533400"/>
            <a:ext cx="5392737" cy="50292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CC00"/>
                </a:solidFill>
                <a:miter lim="800000"/>
                <a:headEnd/>
                <a:tailEnd/>
              </a14:hiddenLine>
            </a:ext>
          </a:extLst>
        </p:spPr>
      </p:pic>
      <p:sp>
        <p:nvSpPr>
          <p:cNvPr id="105475" name="title"/>
          <p:cNvSpPr>
            <a:spLocks noGrp="1" noChangeArrowheads="1"/>
          </p:cNvSpPr>
          <p:nvPr>
            <p:ph type="title"/>
          </p:nvPr>
        </p:nvSpPr>
        <p:spPr>
          <a:xfrm>
            <a:off x="5600700" y="1392238"/>
            <a:ext cx="3581400" cy="1371600"/>
          </a:xfrm>
        </p:spPr>
        <p:txBody>
          <a:bodyPr/>
          <a:lstStyle/>
          <a:p>
            <a:pPr eaLnBrk="1" hangingPunct="1"/>
            <a:r>
              <a:rPr lang="en-US" altLang="en-US">
                <a:solidFill>
                  <a:schemeClr val="tx1"/>
                </a:solidFill>
              </a:rPr>
              <a:t>Judean Magic OG</a:t>
            </a:r>
          </a:p>
        </p:txBody>
      </p:sp>
      <p:pic>
        <p:nvPicPr>
          <p:cNvPr id="105476" name="Picture 5"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7"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105478"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9" name="rect2"/>
          <p:cNvSpPr>
            <a:spLocks noChangeArrowheads="1"/>
          </p:cNvSpPr>
          <p:nvPr/>
        </p:nvSpPr>
        <p:spPr bwMode="auto">
          <a:xfrm>
            <a:off x="5607050" y="2286000"/>
            <a:ext cx="35052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a:t>OG-O</a:t>
            </a:r>
            <a:r>
              <a:rPr lang="en-US" altLang="en-US" sz="2400"/>
              <a:t>nco</a:t>
            </a:r>
            <a:r>
              <a:rPr lang="en-US" altLang="en-US" sz="2400" b="1"/>
              <a:t>g</a:t>
            </a:r>
            <a:r>
              <a:rPr lang="en-US" altLang="en-US" sz="2400"/>
              <a:t>elia</a:t>
            </a:r>
            <a:r>
              <a:rPr lang="en-US" altLang="en-US" sz="2400" b="1"/>
              <a:t> </a:t>
            </a:r>
            <a:r>
              <a:rPr lang="en-US" altLang="en-US" sz="2400"/>
              <a:t>Contains both Regelia and Oncocyclus in its heritage.   Onco is listed first means that it more oncocyclus in appearance or is the first-generation pod parent. </a:t>
            </a:r>
          </a:p>
        </p:txBody>
      </p:sp>
      <p:sp>
        <p:nvSpPr>
          <p:cNvPr id="105480" name="TextBox 10"/>
          <p:cNvSpPr txBox="1">
            <a:spLocks noChangeArrowheads="1"/>
          </p:cNvSpPr>
          <p:nvPr/>
        </p:nvSpPr>
        <p:spPr bwMode="auto">
          <a:xfrm>
            <a:off x="739775" y="6121400"/>
            <a:ext cx="419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JUDEAN MAGIC</a:t>
            </a:r>
            <a:br>
              <a:rPr lang="en-US" altLang="en-US" sz="1600"/>
            </a:br>
            <a:r>
              <a:rPr lang="en-US" altLang="en-US" sz="1600"/>
              <a:t>(H. Shockey, R. 1986), OG</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3" descr="Kalifa's Cape 2003 Annand LB 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304800"/>
            <a:ext cx="4849813" cy="5646738"/>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6699"/>
                </a:solidFill>
                <a:miter lim="800000"/>
                <a:headEnd/>
                <a:tailEnd/>
              </a14:hiddenLine>
            </a:ext>
          </a:extLst>
        </p:spPr>
      </p:pic>
      <p:sp>
        <p:nvSpPr>
          <p:cNvPr id="107523" name="title"/>
          <p:cNvSpPr>
            <a:spLocks noGrp="1" noChangeArrowheads="1"/>
          </p:cNvSpPr>
          <p:nvPr>
            <p:ph type="title"/>
          </p:nvPr>
        </p:nvSpPr>
        <p:spPr>
          <a:xfrm>
            <a:off x="5078413" y="0"/>
            <a:ext cx="2998787" cy="1447800"/>
          </a:xfrm>
        </p:spPr>
        <p:txBody>
          <a:bodyPr/>
          <a:lstStyle/>
          <a:p>
            <a:pPr eaLnBrk="1" hangingPunct="1"/>
            <a:r>
              <a:rPr lang="en-US" altLang="en-US"/>
              <a:t>Kalifa’s Cape OGB+</a:t>
            </a:r>
          </a:p>
        </p:txBody>
      </p:sp>
      <p:pic>
        <p:nvPicPr>
          <p:cNvPr id="107524"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5"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107526"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7" name="TextBox 8"/>
          <p:cNvSpPr txBox="1">
            <a:spLocks noChangeArrowheads="1"/>
          </p:cNvSpPr>
          <p:nvPr/>
        </p:nvSpPr>
        <p:spPr bwMode="auto">
          <a:xfrm>
            <a:off x="5257800" y="1427163"/>
            <a:ext cx="376237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dirty="0"/>
              <a:t>Aril seeds like to be planted 4-6 inches deep.  Aril irises get their name from the white collar (or "aril") on the seeds which contains nutrition that ants like.  The ants pull the seeds into their colony and eat the aril collar.  The seed then germinates! </a:t>
            </a:r>
          </a:p>
        </p:txBody>
      </p:sp>
      <p:pic>
        <p:nvPicPr>
          <p:cNvPr id="107528" name="Picture 4" descr="http://www.arilsociety.org/Iris-hoogiana-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4953000"/>
            <a:ext cx="1773238" cy="1838325"/>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FF00"/>
                </a:solidFill>
                <a:miter lim="800000"/>
                <a:headEnd/>
                <a:tailEnd/>
              </a14:hiddenLine>
            </a:ext>
          </a:extLst>
        </p:spPr>
      </p:pic>
      <p:sp>
        <p:nvSpPr>
          <p:cNvPr id="107529" name="TextBox 10"/>
          <p:cNvSpPr txBox="1">
            <a:spLocks noChangeArrowheads="1"/>
          </p:cNvSpPr>
          <p:nvPr/>
        </p:nvSpPr>
        <p:spPr bwMode="auto">
          <a:xfrm>
            <a:off x="547688" y="6121400"/>
            <a:ext cx="419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KALIFA'S CAPE</a:t>
            </a:r>
            <a:br>
              <a:rPr lang="en-US" altLang="en-US" sz="1600"/>
            </a:br>
            <a:r>
              <a:rPr lang="en-US" altLang="en-US" sz="1600"/>
              <a:t>(Robert Annand, R. 2003), OGB+</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p:cNvSpPr>
            <a:spLocks noGrp="1" noChangeArrowheads="1"/>
          </p:cNvSpPr>
          <p:nvPr>
            <p:ph type="title"/>
          </p:nvPr>
        </p:nvSpPr>
        <p:spPr>
          <a:xfrm>
            <a:off x="5715000" y="609600"/>
            <a:ext cx="2667000" cy="1600200"/>
          </a:xfrm>
        </p:spPr>
        <p:txBody>
          <a:bodyPr/>
          <a:lstStyle/>
          <a:p>
            <a:pPr eaLnBrk="1" hangingPunct="1"/>
            <a:r>
              <a:rPr lang="en-US" altLang="en-US"/>
              <a:t>Kedesh OGB</a:t>
            </a:r>
          </a:p>
        </p:txBody>
      </p:sp>
      <p:pic>
        <p:nvPicPr>
          <p:cNvPr id="109571" name="Picture 4" descr="Kede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4800"/>
            <a:ext cx="4876800" cy="5621338"/>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66"/>
                </a:solidFill>
                <a:miter lim="800000"/>
                <a:headEnd/>
                <a:tailEnd/>
              </a14:hiddenLine>
            </a:ext>
          </a:extLst>
        </p:spPr>
      </p:pic>
      <p:pic>
        <p:nvPicPr>
          <p:cNvPr id="109572" name="Picture 5"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3"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109574"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5" name="TextBox 1"/>
          <p:cNvSpPr txBox="1">
            <a:spLocks noChangeArrowheads="1"/>
          </p:cNvSpPr>
          <p:nvPr/>
        </p:nvSpPr>
        <p:spPr bwMode="auto">
          <a:xfrm>
            <a:off x="5257800" y="2438400"/>
            <a:ext cx="38862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Depending on their growing conditions, half-breds can remain green-dormant in the summer or go completely dormant like their aril ancestors in order to conserve strength</a:t>
            </a:r>
          </a:p>
        </p:txBody>
      </p:sp>
      <p:sp>
        <p:nvSpPr>
          <p:cNvPr id="109576" name="TextBox 9"/>
          <p:cNvSpPr txBox="1">
            <a:spLocks noChangeArrowheads="1"/>
          </p:cNvSpPr>
          <p:nvPr/>
        </p:nvSpPr>
        <p:spPr bwMode="auto">
          <a:xfrm>
            <a:off x="571500" y="6121400"/>
            <a:ext cx="419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dirty="0"/>
              <a:t>KEDESH</a:t>
            </a:r>
            <a:br>
              <a:rPr lang="en-US" altLang="en-US" sz="1600" dirty="0"/>
            </a:br>
            <a:r>
              <a:rPr lang="en-US" altLang="en-US" sz="1600" dirty="0"/>
              <a:t>(James Whitely, R. 2001), OGB</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3" descr="Khyber Pa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 y="320675"/>
            <a:ext cx="4494213" cy="5318125"/>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0033"/>
                </a:solidFill>
                <a:miter lim="800000"/>
                <a:headEnd/>
                <a:tailEnd/>
              </a14:hiddenLine>
            </a:ext>
          </a:extLst>
        </p:spPr>
      </p:pic>
      <p:sp>
        <p:nvSpPr>
          <p:cNvPr id="111619" name="title"/>
          <p:cNvSpPr>
            <a:spLocks noGrp="1" noChangeArrowheads="1"/>
          </p:cNvSpPr>
          <p:nvPr>
            <p:ph type="title"/>
          </p:nvPr>
        </p:nvSpPr>
        <p:spPr>
          <a:xfrm>
            <a:off x="5143500" y="166688"/>
            <a:ext cx="2781300" cy="1204912"/>
          </a:xfrm>
        </p:spPr>
        <p:txBody>
          <a:bodyPr/>
          <a:lstStyle/>
          <a:p>
            <a:pPr eaLnBrk="1" hangingPunct="1"/>
            <a:r>
              <a:rPr lang="en-US" altLang="en-US"/>
              <a:t>Khyber Pass OGB</a:t>
            </a:r>
          </a:p>
        </p:txBody>
      </p:sp>
      <p:pic>
        <p:nvPicPr>
          <p:cNvPr id="111620"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1" name="Rectangle 5"/>
          <p:cNvSpPr>
            <a:spLocks noChangeArrowheads="1"/>
          </p:cNvSpPr>
          <p:nvPr/>
        </p:nvSpPr>
        <p:spPr bwMode="auto">
          <a:xfrm>
            <a:off x="5943600" y="2743200"/>
            <a:ext cx="29718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solidFill>
                <a:schemeClr val="tx2"/>
              </a:solidFill>
            </a:endParaRPr>
          </a:p>
        </p:txBody>
      </p:sp>
      <p:sp>
        <p:nvSpPr>
          <p:cNvPr id="111622"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111623"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1624" name="Group 9"/>
          <p:cNvGrpSpPr>
            <a:grpSpLocks/>
          </p:cNvGrpSpPr>
          <p:nvPr/>
        </p:nvGrpSpPr>
        <p:grpSpPr bwMode="auto">
          <a:xfrm>
            <a:off x="4957763" y="5549900"/>
            <a:ext cx="1066800" cy="1244600"/>
            <a:chOff x="4810495" y="5695688"/>
            <a:chExt cx="1066800" cy="1244022"/>
          </a:xfrm>
        </p:grpSpPr>
        <p:pic>
          <p:nvPicPr>
            <p:cNvPr id="111627" name="Picture 12" descr="CookDouglasMed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7935" y="5695688"/>
              <a:ext cx="971920" cy="953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8" name="TextBox 11"/>
            <p:cNvSpPr txBox="1">
              <a:spLocks noChangeArrowheads="1"/>
            </p:cNvSpPr>
            <p:nvPr/>
          </p:nvSpPr>
          <p:spPr bwMode="auto">
            <a:xfrm>
              <a:off x="4810495" y="6539600"/>
              <a:ext cx="1066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000"/>
                <a:t>1986</a:t>
              </a:r>
            </a:p>
          </p:txBody>
        </p:sp>
      </p:grpSp>
      <p:sp>
        <p:nvSpPr>
          <p:cNvPr id="111625" name="Rectangle 1"/>
          <p:cNvSpPr>
            <a:spLocks noChangeArrowheads="1"/>
          </p:cNvSpPr>
          <p:nvPr/>
        </p:nvSpPr>
        <p:spPr bwMode="auto">
          <a:xfrm>
            <a:off x="4951770" y="1406339"/>
            <a:ext cx="4183062"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dirty="0"/>
              <a:t>Before 1993, the Clarence. G. White award was equivalent to an award of merit (AM). Arilbreds must now earn an AM before they can qualify for the Clarence G. White medal. This medal is awarded to irises with equal or greater aril content.  William Mohr medal is awarded for less aril content.  Remember Mohr </a:t>
            </a:r>
            <a:r>
              <a:rPr lang="en-US" altLang="en-US" sz="2400"/>
              <a:t>is less</a:t>
            </a:r>
            <a:r>
              <a:rPr lang="en-US" altLang="en-US" sz="2400" dirty="0"/>
              <a:t>.  </a:t>
            </a:r>
            <a:endParaRPr lang="en-US" altLang="en-US" sz="2300" dirty="0"/>
          </a:p>
        </p:txBody>
      </p:sp>
      <p:sp>
        <p:nvSpPr>
          <p:cNvPr id="111626" name="TextBox 13"/>
          <p:cNvSpPr txBox="1">
            <a:spLocks noChangeArrowheads="1"/>
          </p:cNvSpPr>
          <p:nvPr/>
        </p:nvSpPr>
        <p:spPr bwMode="auto">
          <a:xfrm>
            <a:off x="571500" y="5845175"/>
            <a:ext cx="4191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KHYBER PASS</a:t>
            </a:r>
            <a:br>
              <a:rPr lang="en-US" altLang="en-US" sz="1600"/>
            </a:br>
            <a:r>
              <a:rPr lang="en-US" altLang="en-US" sz="1600"/>
              <a:t> (K. Kidd, R. 1983), OGB</a:t>
            </a:r>
          </a:p>
          <a:p>
            <a:pPr algn="ctr" eaLnBrk="1" hangingPunct="1">
              <a:spcBef>
                <a:spcPct val="0"/>
              </a:spcBef>
              <a:buFontTx/>
              <a:buNone/>
            </a:pPr>
            <a:r>
              <a:rPr lang="en-US" altLang="en-US" sz="1600"/>
              <a:t>Clarence G. White Medal, 1986</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3" descr="Kios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788" y="381000"/>
            <a:ext cx="4627562" cy="52578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CC00"/>
                </a:solidFill>
                <a:miter lim="800000"/>
                <a:headEnd/>
                <a:tailEnd/>
              </a14:hiddenLine>
            </a:ext>
          </a:extLst>
        </p:spPr>
      </p:pic>
      <p:sp>
        <p:nvSpPr>
          <p:cNvPr id="113667" name="title"/>
          <p:cNvSpPr>
            <a:spLocks noGrp="1" noChangeArrowheads="1"/>
          </p:cNvSpPr>
          <p:nvPr>
            <p:ph type="title"/>
          </p:nvPr>
        </p:nvSpPr>
        <p:spPr>
          <a:xfrm>
            <a:off x="5791200" y="-15875"/>
            <a:ext cx="2044700" cy="1219200"/>
          </a:xfrm>
        </p:spPr>
        <p:txBody>
          <a:bodyPr/>
          <a:lstStyle/>
          <a:p>
            <a:pPr eaLnBrk="1" hangingPunct="1"/>
            <a:r>
              <a:rPr lang="en-US" altLang="en-US"/>
              <a:t>Kiosk OGB</a:t>
            </a:r>
          </a:p>
        </p:txBody>
      </p:sp>
      <p:pic>
        <p:nvPicPr>
          <p:cNvPr id="113668"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9"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113670"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71" name="TextBox 8"/>
          <p:cNvSpPr txBox="1">
            <a:spLocks noChangeArrowheads="1"/>
          </p:cNvSpPr>
          <p:nvPr/>
        </p:nvSpPr>
        <p:spPr bwMode="auto">
          <a:xfrm>
            <a:off x="4856163" y="1166813"/>
            <a:ext cx="4287837"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 typeface="Wingdings" panose="05000000000000000000" pitchFamily="2" charset="2"/>
              <a:buNone/>
            </a:pPr>
            <a:r>
              <a:rPr lang="en-US" altLang="en-US" sz="2400"/>
              <a:t>Although, Arils have beards, they are not classified with the bearded irises because they are so different. Aril beards are rather sparse, being long and straggly on the Regelias, and nothing more than a wide "fuzzy" patch on the Oncos. The arils show dark signal spots below the beards with much veining and speckling, in a large range of colors.</a:t>
            </a:r>
          </a:p>
        </p:txBody>
      </p:sp>
      <p:sp>
        <p:nvSpPr>
          <p:cNvPr id="113672" name="TextBox 9"/>
          <p:cNvSpPr txBox="1">
            <a:spLocks noChangeArrowheads="1"/>
          </p:cNvSpPr>
          <p:nvPr/>
        </p:nvSpPr>
        <p:spPr bwMode="auto">
          <a:xfrm>
            <a:off x="422275" y="6096000"/>
            <a:ext cx="419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KIOSK</a:t>
            </a:r>
            <a:br>
              <a:rPr lang="en-US" altLang="en-US" sz="1600"/>
            </a:br>
            <a:r>
              <a:rPr lang="en-US" altLang="en-US" sz="1600"/>
              <a:t>(Ben Hager, R. 1985), OGB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3" descr="Kuza Na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4648200" cy="59055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CC00"/>
                </a:solidFill>
                <a:miter lim="800000"/>
                <a:headEnd/>
                <a:tailEnd/>
              </a14:hiddenLine>
            </a:ext>
          </a:extLst>
        </p:spPr>
      </p:pic>
      <p:sp>
        <p:nvSpPr>
          <p:cNvPr id="115715" name="title"/>
          <p:cNvSpPr>
            <a:spLocks noGrp="1" noChangeArrowheads="1"/>
          </p:cNvSpPr>
          <p:nvPr>
            <p:ph type="title"/>
          </p:nvPr>
        </p:nvSpPr>
        <p:spPr>
          <a:xfrm>
            <a:off x="5391150" y="-152400"/>
            <a:ext cx="2933700" cy="1677988"/>
          </a:xfrm>
        </p:spPr>
        <p:txBody>
          <a:bodyPr/>
          <a:lstStyle/>
          <a:p>
            <a:pPr eaLnBrk="1" hangingPunct="1"/>
            <a:r>
              <a:rPr lang="en-US" altLang="en-US"/>
              <a:t>Kuza-Nama OGB-</a:t>
            </a:r>
          </a:p>
        </p:txBody>
      </p:sp>
      <p:pic>
        <p:nvPicPr>
          <p:cNvPr id="115716"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7"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115718"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9" name="TextBox 8"/>
          <p:cNvSpPr txBox="1">
            <a:spLocks noChangeArrowheads="1"/>
          </p:cNvSpPr>
          <p:nvPr/>
        </p:nvSpPr>
        <p:spPr bwMode="auto">
          <a:xfrm>
            <a:off x="5029200" y="1525588"/>
            <a:ext cx="4114800" cy="415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A flower has to have at least ¼ aril heritage in order to be classified as an Arilbred.  The heritage has to be from the Oncocyclus and/or Regelia sections of the iris world.  The greater the content of the bearded (eupogon) irises the more the likelihood of increased branching and bud counts.</a:t>
            </a:r>
          </a:p>
        </p:txBody>
      </p:sp>
      <p:sp>
        <p:nvSpPr>
          <p:cNvPr id="115720" name="TextBox 9"/>
          <p:cNvSpPr txBox="1">
            <a:spLocks noChangeArrowheads="1"/>
          </p:cNvSpPr>
          <p:nvPr/>
        </p:nvSpPr>
        <p:spPr bwMode="auto">
          <a:xfrm>
            <a:off x="457200" y="6127750"/>
            <a:ext cx="419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KUZA-NAMA</a:t>
            </a:r>
            <a:br>
              <a:rPr lang="en-US" altLang="en-US" sz="1600"/>
            </a:br>
            <a:r>
              <a:rPr lang="en-US" altLang="en-US" sz="1600"/>
              <a:t>(Ben Hager, R. 1982), OGB-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3" descr="LancerShockey199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4743450" cy="57150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CC66FF"/>
                </a:solidFill>
                <a:miter lim="800000"/>
                <a:headEnd/>
                <a:tailEnd/>
              </a14:hiddenLine>
            </a:ext>
          </a:extLst>
        </p:spPr>
      </p:pic>
      <p:sp>
        <p:nvSpPr>
          <p:cNvPr id="117763" name="title"/>
          <p:cNvSpPr>
            <a:spLocks noGrp="1" noChangeArrowheads="1"/>
          </p:cNvSpPr>
          <p:nvPr>
            <p:ph type="title"/>
          </p:nvPr>
        </p:nvSpPr>
        <p:spPr>
          <a:xfrm>
            <a:off x="5540375" y="76200"/>
            <a:ext cx="2536825" cy="1371600"/>
          </a:xfrm>
        </p:spPr>
        <p:txBody>
          <a:bodyPr/>
          <a:lstStyle/>
          <a:p>
            <a:pPr eaLnBrk="1" hangingPunct="1"/>
            <a:r>
              <a:rPr lang="en-US" altLang="en-US"/>
              <a:t>Lancer OGB</a:t>
            </a:r>
          </a:p>
        </p:txBody>
      </p:sp>
      <p:pic>
        <p:nvPicPr>
          <p:cNvPr id="117764"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5"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117766"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7767" name="Group 8"/>
          <p:cNvGrpSpPr>
            <a:grpSpLocks/>
          </p:cNvGrpSpPr>
          <p:nvPr/>
        </p:nvGrpSpPr>
        <p:grpSpPr bwMode="auto">
          <a:xfrm>
            <a:off x="5943600" y="5391150"/>
            <a:ext cx="1066800" cy="1244600"/>
            <a:chOff x="4810495" y="5695688"/>
            <a:chExt cx="1066800" cy="1244022"/>
          </a:xfrm>
        </p:grpSpPr>
        <p:pic>
          <p:nvPicPr>
            <p:cNvPr id="117770" name="Picture 12" descr="CookDouglasMed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7935" y="5695688"/>
              <a:ext cx="971920" cy="953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71" name="TextBox 10"/>
            <p:cNvSpPr txBox="1">
              <a:spLocks noChangeArrowheads="1"/>
            </p:cNvSpPr>
            <p:nvPr/>
          </p:nvSpPr>
          <p:spPr bwMode="auto">
            <a:xfrm>
              <a:off x="4810495" y="6539600"/>
              <a:ext cx="1066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000"/>
                <a:t>2002</a:t>
              </a:r>
            </a:p>
          </p:txBody>
        </p:sp>
      </p:grpSp>
      <p:sp>
        <p:nvSpPr>
          <p:cNvPr id="117768" name="TextBox 11"/>
          <p:cNvSpPr txBox="1">
            <a:spLocks noChangeArrowheads="1"/>
          </p:cNvSpPr>
          <p:nvPr/>
        </p:nvSpPr>
        <p:spPr bwMode="auto">
          <a:xfrm>
            <a:off x="5140325" y="1527175"/>
            <a:ext cx="388620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 typeface="Wingdings" panose="05000000000000000000" pitchFamily="2" charset="2"/>
              <a:buNone/>
            </a:pPr>
            <a:r>
              <a:rPr lang="en-US" altLang="en-US" sz="2400"/>
              <a:t>Howard Shockey was a well-known Arilbred hybridizer from Albuquerque, NM who specialized in producing beautiful clear-colored arilbreds with amazing signals. Howard Shockey was honored by the American Iris Society with the Hybridizer Award in 2000.</a:t>
            </a:r>
          </a:p>
        </p:txBody>
      </p:sp>
      <p:sp>
        <p:nvSpPr>
          <p:cNvPr id="117769" name="TextBox 12"/>
          <p:cNvSpPr txBox="1">
            <a:spLocks noChangeArrowheads="1"/>
          </p:cNvSpPr>
          <p:nvPr/>
        </p:nvSpPr>
        <p:spPr bwMode="auto">
          <a:xfrm>
            <a:off x="504825" y="6019800"/>
            <a:ext cx="4191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LANCER</a:t>
            </a:r>
            <a:br>
              <a:rPr lang="en-US" altLang="en-US" sz="1600"/>
            </a:br>
            <a:r>
              <a:rPr lang="en-US" altLang="en-US" sz="1600"/>
              <a:t>(Howard Shockey, R. 1994), OGB</a:t>
            </a:r>
          </a:p>
          <a:p>
            <a:pPr algn="ctr" eaLnBrk="1" hangingPunct="1">
              <a:spcBef>
                <a:spcPct val="0"/>
              </a:spcBef>
              <a:buFontTx/>
              <a:buNone/>
            </a:pPr>
            <a:r>
              <a:rPr lang="en-US" altLang="en-US" sz="1600"/>
              <a:t>Clarence G. White Medal, 2002 </a:t>
            </a:r>
          </a:p>
          <a:p>
            <a:pPr algn="ctr" eaLnBrk="1" hangingPunct="1">
              <a:spcBef>
                <a:spcPct val="0"/>
              </a:spcBef>
              <a:buFontTx/>
              <a:buNone/>
            </a:pPr>
            <a:endParaRPr lang="en-US" altLang="en-US" sz="16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3" descr="Little Brown Ju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5260975" cy="57150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CC00"/>
                </a:solidFill>
                <a:miter lim="800000"/>
                <a:headEnd/>
                <a:tailEnd/>
              </a14:hiddenLine>
            </a:ext>
          </a:extLst>
        </p:spPr>
      </p:pic>
      <p:sp>
        <p:nvSpPr>
          <p:cNvPr id="119811" name="title"/>
          <p:cNvSpPr>
            <a:spLocks noGrp="1" noChangeArrowheads="1"/>
          </p:cNvSpPr>
          <p:nvPr>
            <p:ph type="title"/>
          </p:nvPr>
        </p:nvSpPr>
        <p:spPr>
          <a:xfrm>
            <a:off x="5548313" y="-152400"/>
            <a:ext cx="2779712" cy="2895600"/>
          </a:xfrm>
        </p:spPr>
        <p:txBody>
          <a:bodyPr/>
          <a:lstStyle/>
          <a:p>
            <a:pPr eaLnBrk="1" hangingPunct="1"/>
            <a:r>
              <a:rPr lang="en-US" altLang="en-US" dirty="0"/>
              <a:t>Little Brown Jug OGB-</a:t>
            </a:r>
          </a:p>
        </p:txBody>
      </p:sp>
      <p:pic>
        <p:nvPicPr>
          <p:cNvPr id="119812"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3"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119814"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5" name="TextBox 8"/>
          <p:cNvSpPr txBox="1">
            <a:spLocks noChangeArrowheads="1"/>
          </p:cNvSpPr>
          <p:nvPr/>
        </p:nvSpPr>
        <p:spPr bwMode="auto">
          <a:xfrm>
            <a:off x="5802313" y="2514600"/>
            <a:ext cx="325755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dirty="0"/>
              <a:t>The minuses are easier to grow.  Then work upwards to the half Arilbred (no “+” or “-”).  Then try the pluses.  If you are successful with the pluses then move to the pure arils.</a:t>
            </a:r>
          </a:p>
        </p:txBody>
      </p:sp>
      <p:sp>
        <p:nvSpPr>
          <p:cNvPr id="119816" name="TextBox 9"/>
          <p:cNvSpPr txBox="1">
            <a:spLocks noChangeArrowheads="1"/>
          </p:cNvSpPr>
          <p:nvPr/>
        </p:nvSpPr>
        <p:spPr bwMode="auto">
          <a:xfrm>
            <a:off x="839788" y="6121400"/>
            <a:ext cx="419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LITTLE BROWN JUG</a:t>
            </a:r>
            <a:br>
              <a:rPr lang="en-US" altLang="en-US" sz="1600"/>
            </a:br>
            <a:r>
              <a:rPr lang="en-US" altLang="en-US" sz="1600"/>
              <a:t>(D. Meek, R. 1988), OGB</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3" descr="Loudmou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4800600" cy="5511800"/>
          </a:xfrm>
          <a:prstGeom prst="rect">
            <a:avLst/>
          </a:prstGeom>
          <a:solidFill>
            <a:srgbClr val="CC66FF"/>
          </a:solid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1240B29-F687-4F45-9708-019B960494DF}">
              <a14:hiddenLine xmlns:a14="http://schemas.microsoft.com/office/drawing/2010/main" w="38100">
                <a:solidFill>
                  <a:srgbClr val="CC66FF"/>
                </a:solidFill>
                <a:miter lim="800000"/>
                <a:headEnd/>
                <a:tailEnd/>
              </a14:hiddenLine>
            </a:ext>
          </a:extLst>
        </p:spPr>
      </p:pic>
      <p:sp>
        <p:nvSpPr>
          <p:cNvPr id="121859" name="title"/>
          <p:cNvSpPr>
            <a:spLocks noGrp="1" noChangeArrowheads="1"/>
          </p:cNvSpPr>
          <p:nvPr>
            <p:ph type="title"/>
          </p:nvPr>
        </p:nvSpPr>
        <p:spPr>
          <a:xfrm>
            <a:off x="5334000" y="25400"/>
            <a:ext cx="2819400" cy="1574800"/>
          </a:xfrm>
        </p:spPr>
        <p:txBody>
          <a:bodyPr/>
          <a:lstStyle/>
          <a:p>
            <a:pPr eaLnBrk="1" hangingPunct="1"/>
            <a:r>
              <a:rPr lang="en-US" altLang="en-US"/>
              <a:t>Loudmouth OB</a:t>
            </a:r>
          </a:p>
        </p:txBody>
      </p:sp>
      <p:pic>
        <p:nvPicPr>
          <p:cNvPr id="121860"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1"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121862"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3" name="TextBox 8"/>
          <p:cNvSpPr txBox="1">
            <a:spLocks noChangeArrowheads="1"/>
          </p:cNvSpPr>
          <p:nvPr/>
        </p:nvSpPr>
        <p:spPr bwMode="auto">
          <a:xfrm>
            <a:off x="5153025" y="1381125"/>
            <a:ext cx="4067175" cy="415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Arilbreds can be diploids, tetraploids or triploids.   This triploid  (APT) has one set of chromosomes from the aril parent, one set from a dwarf bearded (probably I. pumila) and one set of chromosomes from the bearded iris (probably TB).  This makes it 1/3 aril by chromosome count, even if a parent is pure aril. </a:t>
            </a:r>
          </a:p>
        </p:txBody>
      </p:sp>
      <p:grpSp>
        <p:nvGrpSpPr>
          <p:cNvPr id="121864" name="Group 9"/>
          <p:cNvGrpSpPr>
            <a:grpSpLocks/>
          </p:cNvGrpSpPr>
          <p:nvPr/>
        </p:nvGrpSpPr>
        <p:grpSpPr bwMode="auto">
          <a:xfrm>
            <a:off x="5130800" y="5549900"/>
            <a:ext cx="1066800" cy="1244600"/>
            <a:chOff x="4810495" y="5695688"/>
            <a:chExt cx="1066800" cy="1244022"/>
          </a:xfrm>
        </p:grpSpPr>
        <p:pic>
          <p:nvPicPr>
            <p:cNvPr id="121866" name="Picture 12" descr="CookDouglasMed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7935" y="5695688"/>
              <a:ext cx="971920" cy="953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7" name="TextBox 11"/>
            <p:cNvSpPr txBox="1">
              <a:spLocks noChangeArrowheads="1"/>
            </p:cNvSpPr>
            <p:nvPr/>
          </p:nvSpPr>
          <p:spPr bwMode="auto">
            <a:xfrm>
              <a:off x="4810495" y="6539600"/>
              <a:ext cx="1066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000"/>
                <a:t>1976</a:t>
              </a:r>
            </a:p>
          </p:txBody>
        </p:sp>
      </p:grpSp>
      <p:sp>
        <p:nvSpPr>
          <p:cNvPr id="121865" name="TextBox 12"/>
          <p:cNvSpPr txBox="1">
            <a:spLocks noChangeArrowheads="1"/>
          </p:cNvSpPr>
          <p:nvPr/>
        </p:nvSpPr>
        <p:spPr bwMode="auto">
          <a:xfrm>
            <a:off x="609600" y="5791200"/>
            <a:ext cx="4191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LOUDMOUTH</a:t>
            </a:r>
            <a:br>
              <a:rPr lang="en-US" altLang="en-US" sz="1600"/>
            </a:br>
            <a:r>
              <a:rPr lang="en-US" altLang="en-US" sz="1600"/>
              <a:t>(J. Rich, R. 1970), OB</a:t>
            </a:r>
          </a:p>
          <a:p>
            <a:pPr algn="ctr" eaLnBrk="1" hangingPunct="1">
              <a:spcBef>
                <a:spcPct val="0"/>
              </a:spcBef>
              <a:buFontTx/>
              <a:buNone/>
            </a:pPr>
            <a:r>
              <a:rPr lang="en-US" altLang="en-US" sz="1600"/>
              <a:t>Clarence G. White Medal, 1976</a:t>
            </a:r>
          </a:p>
          <a:p>
            <a:pPr algn="ctr" eaLnBrk="1" hangingPunct="1">
              <a:spcBef>
                <a:spcPct val="0"/>
              </a:spcBef>
              <a:buFontTx/>
              <a:buNone/>
            </a:pPr>
            <a:r>
              <a:rPr lang="en-US" altLang="en-US" sz="1600"/>
              <a:t>Triploid APT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descr="Alladin's GemLB003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4038600" cy="5637213"/>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CC00"/>
                </a:solidFill>
                <a:miter lim="800000"/>
                <a:headEnd/>
                <a:tailEnd/>
              </a14:hiddenLine>
            </a:ext>
          </a:extLst>
        </p:spPr>
      </p:pic>
      <p:sp>
        <p:nvSpPr>
          <p:cNvPr id="13315" name="title"/>
          <p:cNvSpPr>
            <a:spLocks noGrp="1" noChangeArrowheads="1"/>
          </p:cNvSpPr>
          <p:nvPr>
            <p:ph type="title"/>
          </p:nvPr>
        </p:nvSpPr>
        <p:spPr>
          <a:xfrm>
            <a:off x="4684713" y="0"/>
            <a:ext cx="3429000" cy="1981200"/>
          </a:xfrm>
        </p:spPr>
        <p:txBody>
          <a:bodyPr/>
          <a:lstStyle/>
          <a:p>
            <a:pPr eaLnBrk="1" hangingPunct="1"/>
            <a:r>
              <a:rPr lang="en-US" altLang="en-US"/>
              <a:t>Aladdin’s Gem OGB Arilpum</a:t>
            </a:r>
          </a:p>
        </p:txBody>
      </p:sp>
      <p:sp>
        <p:nvSpPr>
          <p:cNvPr id="13316" name="AutoShape 15" descr="Pink tissue paper">
            <a:hlinkClick r:id="rId4"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13317" name="sh_ArilList" descr="aril_logo2">
            <a:hlinkClick r:id="" action="ppaction://macro?name=CheckIfGameStarted"/>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343400" y="1981200"/>
            <a:ext cx="4667250" cy="3046413"/>
          </a:xfrm>
          <a:prstGeom prst="rect">
            <a:avLst/>
          </a:prstGeom>
        </p:spPr>
        <p:txBody>
          <a:bodyPr>
            <a:spAutoFit/>
          </a:bodyPr>
          <a:lstStyle/>
          <a:p>
            <a:pPr eaLnBrk="1" hangingPunct="1">
              <a:defRPr/>
            </a:pPr>
            <a:r>
              <a:rPr lang="en-US" dirty="0"/>
              <a:t>This iris has an AAPP chromosome configuration.</a:t>
            </a:r>
          </a:p>
          <a:p>
            <a:pPr marL="342900" indent="-342900" eaLnBrk="1" hangingPunct="1">
              <a:buFont typeface="Arial" panose="020B0604020202020204" pitchFamily="34" charset="0"/>
              <a:buChar char="•"/>
              <a:defRPr/>
            </a:pPr>
            <a:r>
              <a:rPr lang="en-US" dirty="0"/>
              <a:t>A - set of 10 or 11 aril chromosomes (oncocyclus or regelia) </a:t>
            </a:r>
          </a:p>
          <a:p>
            <a:pPr marL="342900" indent="-342900" eaLnBrk="1" hangingPunct="1">
              <a:buFont typeface="Arial" panose="020B0604020202020204" pitchFamily="34" charset="0"/>
              <a:buChar char="•"/>
              <a:defRPr/>
            </a:pPr>
            <a:r>
              <a:rPr lang="en-US" dirty="0"/>
              <a:t>P - set of 8 dwarf bearded chromosomes (usually from I. </a:t>
            </a:r>
            <a:r>
              <a:rPr lang="en-US" dirty="0" err="1"/>
              <a:t>pumila</a:t>
            </a:r>
            <a:r>
              <a:rPr lang="en-US" dirty="0"/>
              <a:t>) </a:t>
            </a:r>
          </a:p>
        </p:txBody>
      </p:sp>
      <p:sp>
        <p:nvSpPr>
          <p:cNvPr id="13319" name="TextBox 8"/>
          <p:cNvSpPr txBox="1">
            <a:spLocks noChangeArrowheads="1"/>
          </p:cNvSpPr>
          <p:nvPr/>
        </p:nvSpPr>
        <p:spPr bwMode="auto">
          <a:xfrm>
            <a:off x="228600" y="6019800"/>
            <a:ext cx="419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ALADDIN'S GEM</a:t>
            </a:r>
            <a:br>
              <a:rPr lang="en-US" altLang="en-US" sz="1600"/>
            </a:br>
            <a:r>
              <a:rPr lang="en-US" altLang="en-US" sz="1600"/>
              <a:t>(Francesca Thoolen, R. 2001), OGB</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3" descr="MasadasGloryWhitely2002 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4800"/>
            <a:ext cx="5424488" cy="57150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66"/>
                </a:solidFill>
                <a:miter lim="800000"/>
                <a:headEnd/>
                <a:tailEnd/>
              </a14:hiddenLine>
            </a:ext>
          </a:extLst>
        </p:spPr>
      </p:pic>
      <p:sp>
        <p:nvSpPr>
          <p:cNvPr id="123907" name="title"/>
          <p:cNvSpPr>
            <a:spLocks noGrp="1" noChangeArrowheads="1"/>
          </p:cNvSpPr>
          <p:nvPr>
            <p:ph type="title"/>
          </p:nvPr>
        </p:nvSpPr>
        <p:spPr>
          <a:xfrm>
            <a:off x="5683250" y="38100"/>
            <a:ext cx="2514600" cy="2209800"/>
          </a:xfrm>
        </p:spPr>
        <p:txBody>
          <a:bodyPr/>
          <a:lstStyle/>
          <a:p>
            <a:pPr eaLnBrk="1" hangingPunct="1"/>
            <a:r>
              <a:rPr lang="en-US" altLang="en-US"/>
              <a:t>Masada’s Glory OGB+</a:t>
            </a:r>
          </a:p>
        </p:txBody>
      </p:sp>
      <p:pic>
        <p:nvPicPr>
          <p:cNvPr id="123908"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9"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123910"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1" name="TextBox 8"/>
          <p:cNvSpPr txBox="1">
            <a:spLocks noChangeArrowheads="1"/>
          </p:cNvSpPr>
          <p:nvPr/>
        </p:nvSpPr>
        <p:spPr bwMode="auto">
          <a:xfrm>
            <a:off x="5791200" y="2351088"/>
            <a:ext cx="30495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Pluses (&gt; ½ aril heritage) tend to go completely dormant in the summer, dropping all of its leaves like its aril ancestors</a:t>
            </a:r>
          </a:p>
        </p:txBody>
      </p:sp>
      <p:sp>
        <p:nvSpPr>
          <p:cNvPr id="123912" name="TextBox 9"/>
          <p:cNvSpPr txBox="1">
            <a:spLocks noChangeArrowheads="1"/>
          </p:cNvSpPr>
          <p:nvPr/>
        </p:nvSpPr>
        <p:spPr bwMode="auto">
          <a:xfrm>
            <a:off x="844550" y="6121400"/>
            <a:ext cx="419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MASADA'S GLORY</a:t>
            </a:r>
            <a:br>
              <a:rPr lang="en-US" altLang="en-US" sz="1600"/>
            </a:br>
            <a:r>
              <a:rPr lang="en-US" altLang="en-US" sz="1600"/>
              <a:t>(James Whitely, R. 2001), OGB+</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8575"/>
            <a:ext cx="4551363" cy="6067425"/>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6" name="sh_ArilList" descr="Pink tissue paper">
            <a:hlinkClick r:id="rId4"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125957" name="sh_ArilList" descr="aril_logo2">
            <a:hlinkClick r:id="" action="ppaction://macro?name=CheckIfGameStarted"/>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8" name="TextBox 5"/>
          <p:cNvSpPr txBox="1">
            <a:spLocks noChangeArrowheads="1"/>
          </p:cNvSpPr>
          <p:nvPr/>
        </p:nvSpPr>
        <p:spPr bwMode="auto">
          <a:xfrm>
            <a:off x="4876800" y="2286000"/>
            <a:ext cx="42672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dirty="0"/>
              <a:t>The best time to show an Arilbred bloom is 8-24 hours after it first opens for maximum points at a show.  When it first opens, their may be extensive swirling of standards and it needs time to relax a bit.</a:t>
            </a:r>
          </a:p>
        </p:txBody>
      </p:sp>
      <p:sp>
        <p:nvSpPr>
          <p:cNvPr id="125959" name="TextBox 6"/>
          <p:cNvSpPr txBox="1">
            <a:spLocks noChangeArrowheads="1"/>
          </p:cNvSpPr>
          <p:nvPr/>
        </p:nvSpPr>
        <p:spPr bwMode="auto">
          <a:xfrm>
            <a:off x="407988" y="6237288"/>
            <a:ext cx="419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Mean Mr. Mustard</a:t>
            </a:r>
          </a:p>
          <a:p>
            <a:pPr algn="ctr" eaLnBrk="1" hangingPunct="1">
              <a:spcBef>
                <a:spcPct val="0"/>
              </a:spcBef>
              <a:buFontTx/>
              <a:buNone/>
            </a:pPr>
            <a:r>
              <a:rPr lang="en-US" altLang="en-US" sz="1600"/>
              <a:t>Pete McGrath, 2010, OGB+</a:t>
            </a:r>
          </a:p>
        </p:txBody>
      </p:sp>
      <p:sp>
        <p:nvSpPr>
          <p:cNvPr id="3" name="title"/>
          <p:cNvSpPr>
            <a:spLocks noGrp="1"/>
          </p:cNvSpPr>
          <p:nvPr>
            <p:ph type="title"/>
          </p:nvPr>
        </p:nvSpPr>
        <p:spPr>
          <a:xfrm>
            <a:off x="4876800" y="609600"/>
            <a:ext cx="3581400" cy="1600200"/>
          </a:xfrm>
        </p:spPr>
        <p:txBody>
          <a:bodyPr/>
          <a:lstStyle/>
          <a:p>
            <a:r>
              <a:rPr lang="en-US" dirty="0"/>
              <a:t>Mean Mr. Mustard OGB+</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p:cNvSpPr>
            <a:spLocks noGrp="1" noChangeArrowheads="1"/>
          </p:cNvSpPr>
          <p:nvPr>
            <p:ph type="title"/>
          </p:nvPr>
        </p:nvSpPr>
        <p:spPr>
          <a:xfrm>
            <a:off x="4656138" y="87313"/>
            <a:ext cx="3548062" cy="1524000"/>
          </a:xfrm>
        </p:spPr>
        <p:txBody>
          <a:bodyPr/>
          <a:lstStyle/>
          <a:p>
            <a:pPr eaLnBrk="1" hangingPunct="1"/>
            <a:r>
              <a:rPr lang="en-US" altLang="en-US" dirty="0"/>
              <a:t>Mixed Messages OGB+</a:t>
            </a:r>
          </a:p>
        </p:txBody>
      </p:sp>
      <p:pic>
        <p:nvPicPr>
          <p:cNvPr id="128003" name="Picture 4" descr="aril_logo2">
            <a:hlinkClick r:id="" action="ppaction://macro?name=PullFlower"/>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4" name="sh_ArilList" descr="Pink tissue paper">
            <a:hlinkClick r:id="rId4"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128005" name="sh_ArilList" descr="aril_logo2">
            <a:hlinkClick r:id="" action="ppaction://macro?name=CheckIfGameStarted"/>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9" name="TextBox 8"/>
          <p:cNvSpPr txBox="1">
            <a:spLocks noChangeArrowheads="1"/>
          </p:cNvSpPr>
          <p:nvPr/>
        </p:nvSpPr>
        <p:spPr bwMode="auto">
          <a:xfrm>
            <a:off x="4724400" y="1671638"/>
            <a:ext cx="4419600" cy="407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defRPr/>
            </a:pPr>
            <a:r>
              <a:rPr lang="en-US" altLang="en-US" sz="2300" dirty="0"/>
              <a:t>When judging an Arilbred of over ½ Aril that do not normally have branching, the point scale for Arils should be used and not the point scale for Arilbreds.</a:t>
            </a:r>
          </a:p>
          <a:p>
            <a:pPr eaLnBrk="1" hangingPunct="1">
              <a:spcBef>
                <a:spcPct val="0"/>
              </a:spcBef>
              <a:buFontTx/>
              <a:buNone/>
              <a:defRPr/>
            </a:pPr>
            <a:r>
              <a:rPr lang="en-US" altLang="en-US" sz="1600" dirty="0">
                <a:solidFill>
                  <a:schemeClr val="accent6">
                    <a:lumMod val="75000"/>
                  </a:schemeClr>
                </a:solidFill>
              </a:rPr>
              <a:t>FLOWER</a:t>
            </a:r>
          </a:p>
          <a:p>
            <a:pPr marL="457200" indent="-457200" eaLnBrk="1" hangingPunct="1">
              <a:spcBef>
                <a:spcPct val="0"/>
              </a:spcBef>
              <a:buFontTx/>
              <a:buAutoNum type="alphaLcPeriod"/>
              <a:defRPr/>
            </a:pPr>
            <a:r>
              <a:rPr lang="en-US" altLang="en-US" sz="1600" dirty="0">
                <a:solidFill>
                  <a:schemeClr val="accent6">
                    <a:lumMod val="75000"/>
                  </a:schemeClr>
                </a:solidFill>
              </a:rPr>
              <a:t>Form			20	15</a:t>
            </a:r>
          </a:p>
          <a:p>
            <a:pPr marL="457200" indent="-457200" eaLnBrk="1" hangingPunct="1">
              <a:spcBef>
                <a:spcPct val="0"/>
              </a:spcBef>
              <a:buFontTx/>
              <a:buAutoNum type="alphaLcPeriod"/>
              <a:defRPr/>
            </a:pPr>
            <a:r>
              <a:rPr lang="en-US" altLang="en-US" sz="1600" dirty="0">
                <a:solidFill>
                  <a:schemeClr val="accent6">
                    <a:lumMod val="75000"/>
                  </a:schemeClr>
                </a:solidFill>
              </a:rPr>
              <a:t>Color		25	15</a:t>
            </a:r>
          </a:p>
          <a:p>
            <a:pPr marL="457200" indent="-457200" eaLnBrk="1" hangingPunct="1">
              <a:spcBef>
                <a:spcPct val="0"/>
              </a:spcBef>
              <a:buFontTx/>
              <a:buAutoNum type="alphaLcPeriod"/>
              <a:defRPr/>
            </a:pPr>
            <a:r>
              <a:rPr lang="en-US" altLang="en-US" sz="1600" dirty="0">
                <a:solidFill>
                  <a:schemeClr val="accent6">
                    <a:lumMod val="75000"/>
                  </a:schemeClr>
                </a:solidFill>
              </a:rPr>
              <a:t>Size			10	10</a:t>
            </a:r>
          </a:p>
          <a:p>
            <a:pPr marL="457200" indent="-457200" eaLnBrk="1" hangingPunct="1">
              <a:spcBef>
                <a:spcPct val="0"/>
              </a:spcBef>
              <a:buFontTx/>
              <a:buAutoNum type="alphaLcPeriod"/>
              <a:defRPr/>
            </a:pPr>
            <a:r>
              <a:rPr lang="en-US" altLang="en-US" sz="1600" dirty="0">
                <a:solidFill>
                  <a:schemeClr val="accent6">
                    <a:lumMod val="75000"/>
                  </a:schemeClr>
                </a:solidFill>
              </a:rPr>
              <a:t>Substance		10	10</a:t>
            </a:r>
          </a:p>
          <a:p>
            <a:pPr eaLnBrk="1" hangingPunct="1">
              <a:spcBef>
                <a:spcPct val="0"/>
              </a:spcBef>
              <a:buFontTx/>
              <a:buNone/>
              <a:defRPr/>
            </a:pPr>
            <a:r>
              <a:rPr lang="en-US" altLang="en-US" sz="1600" dirty="0">
                <a:solidFill>
                  <a:schemeClr val="accent6">
                    <a:lumMod val="75000"/>
                  </a:schemeClr>
                </a:solidFill>
              </a:rPr>
              <a:t>STEM</a:t>
            </a:r>
          </a:p>
          <a:p>
            <a:pPr marL="342900" indent="-342900" eaLnBrk="1" hangingPunct="1">
              <a:spcBef>
                <a:spcPct val="0"/>
              </a:spcBef>
              <a:buFontTx/>
              <a:buAutoNum type="alphaLcPeriod"/>
              <a:defRPr/>
            </a:pPr>
            <a:r>
              <a:rPr lang="en-US" altLang="en-US" sz="1600" dirty="0">
                <a:solidFill>
                  <a:schemeClr val="accent6">
                    <a:lumMod val="75000"/>
                  </a:schemeClr>
                </a:solidFill>
              </a:rPr>
              <a:t>Height and Straightness…………….…..10</a:t>
            </a:r>
          </a:p>
          <a:p>
            <a:pPr marL="342900" indent="-342900" eaLnBrk="1" hangingPunct="1">
              <a:spcBef>
                <a:spcPct val="0"/>
              </a:spcBef>
              <a:buFontTx/>
              <a:buAutoNum type="alphaLcPeriod"/>
              <a:defRPr/>
            </a:pPr>
            <a:r>
              <a:rPr lang="en-US" altLang="en-US" sz="1600" dirty="0">
                <a:solidFill>
                  <a:schemeClr val="accent6">
                    <a:lumMod val="75000"/>
                  </a:schemeClr>
                </a:solidFill>
              </a:rPr>
              <a:t>Branches and bud placement	10	10</a:t>
            </a:r>
          </a:p>
          <a:p>
            <a:pPr marL="342900" indent="-342900" eaLnBrk="1" hangingPunct="1">
              <a:spcBef>
                <a:spcPct val="0"/>
              </a:spcBef>
              <a:buFontTx/>
              <a:buAutoNum type="alphaLcPeriod"/>
              <a:defRPr/>
            </a:pPr>
            <a:r>
              <a:rPr lang="en-US" altLang="en-US" sz="1600" dirty="0">
                <a:solidFill>
                  <a:schemeClr val="accent6">
                    <a:lumMod val="75000"/>
                  </a:schemeClr>
                </a:solidFill>
              </a:rPr>
              <a:t>Typical Number of buds…………………5</a:t>
            </a:r>
          </a:p>
        </p:txBody>
      </p:sp>
      <p:sp>
        <p:nvSpPr>
          <p:cNvPr id="128007" name="TextBox 9"/>
          <p:cNvSpPr txBox="1">
            <a:spLocks noChangeArrowheads="1"/>
          </p:cNvSpPr>
          <p:nvPr/>
        </p:nvSpPr>
        <p:spPr bwMode="auto">
          <a:xfrm>
            <a:off x="390525" y="5880100"/>
            <a:ext cx="419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Mixed Messages</a:t>
            </a:r>
          </a:p>
          <a:p>
            <a:pPr algn="ctr" eaLnBrk="1" hangingPunct="1">
              <a:spcBef>
                <a:spcPct val="0"/>
              </a:spcBef>
              <a:buFontTx/>
              <a:buNone/>
            </a:pPr>
            <a:r>
              <a:rPr lang="en-US" altLang="en-US" sz="1600"/>
              <a:t>Sharon McAllister, OGB+, 2007</a:t>
            </a:r>
          </a:p>
        </p:txBody>
      </p:sp>
      <p:pic>
        <p:nvPicPr>
          <p:cNvPr id="128008" name="Picture 1"/>
          <p:cNvPicPr>
            <a:picLocks noChangeAspect="1"/>
          </p:cNvPicPr>
          <p:nvPr/>
        </p:nvPicPr>
        <p:blipFill>
          <a:blip r:embed="rId5">
            <a:extLst>
              <a:ext uri="{28A0092B-C50C-407E-A947-70E740481C1C}">
                <a14:useLocalDpi xmlns:a14="http://schemas.microsoft.com/office/drawing/2010/main" val="0"/>
              </a:ext>
            </a:extLst>
          </a:blip>
          <a:srcRect l="11852" t="10001" r="6573" b="7591"/>
          <a:stretch>
            <a:fillRect/>
          </a:stretch>
        </p:blipFill>
        <p:spPr bwMode="auto">
          <a:xfrm>
            <a:off x="388938" y="228600"/>
            <a:ext cx="4195762" cy="56515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CC66FF"/>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3" descr="Old Fashioned Gir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4914900" cy="5470525"/>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66"/>
                </a:solidFill>
                <a:miter lim="800000"/>
                <a:headEnd/>
                <a:tailEnd/>
              </a14:hiddenLine>
            </a:ext>
          </a:extLst>
        </p:spPr>
      </p:pic>
      <p:sp>
        <p:nvSpPr>
          <p:cNvPr id="130051" name="title"/>
          <p:cNvSpPr>
            <a:spLocks noGrp="1" noChangeArrowheads="1"/>
          </p:cNvSpPr>
          <p:nvPr>
            <p:ph type="title"/>
          </p:nvPr>
        </p:nvSpPr>
        <p:spPr>
          <a:xfrm>
            <a:off x="5259388" y="0"/>
            <a:ext cx="2971800" cy="1955800"/>
          </a:xfrm>
        </p:spPr>
        <p:txBody>
          <a:bodyPr/>
          <a:lstStyle/>
          <a:p>
            <a:pPr eaLnBrk="1" hangingPunct="1"/>
            <a:r>
              <a:rPr lang="en-US" altLang="en-US" dirty="0"/>
              <a:t>Old Fashioned Girl OGB-</a:t>
            </a:r>
          </a:p>
        </p:txBody>
      </p:sp>
      <p:pic>
        <p:nvPicPr>
          <p:cNvPr id="130052"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3"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130054"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5" name="TextBox 8"/>
          <p:cNvSpPr txBox="1">
            <a:spLocks noChangeArrowheads="1"/>
          </p:cNvSpPr>
          <p:nvPr/>
        </p:nvSpPr>
        <p:spPr bwMode="auto">
          <a:xfrm>
            <a:off x="5181600" y="1851025"/>
            <a:ext cx="40386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200"/>
              <a:t>Iris enthusiasts in the late nineteenth century wanted to cross an aril with bearded iris to create a more gardenable iris that had the beauty and unusual traits of the arils.  Without knowledge of genetics, early hybridizers used an experimental approach.  Early attempts to improve the arilbreds were plagued by hybrid sterility and poor germination.</a:t>
            </a:r>
          </a:p>
        </p:txBody>
      </p:sp>
      <p:sp>
        <p:nvSpPr>
          <p:cNvPr id="130056" name="TextBox 9"/>
          <p:cNvSpPr txBox="1">
            <a:spLocks noChangeArrowheads="1"/>
          </p:cNvSpPr>
          <p:nvPr/>
        </p:nvSpPr>
        <p:spPr bwMode="auto">
          <a:xfrm>
            <a:off x="666750" y="6121400"/>
            <a:ext cx="419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OLD FASHIONED GIRL</a:t>
            </a:r>
            <a:br>
              <a:rPr lang="en-US" altLang="en-US" sz="1600"/>
            </a:br>
            <a:r>
              <a:rPr lang="en-US" altLang="en-US" sz="1600"/>
              <a:t>(Sharon McAllister, R. 1993), OGB-</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3" descr="OmarsEyeBoswell2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93688"/>
            <a:ext cx="5075238" cy="4964112"/>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CC66FF"/>
                </a:solidFill>
                <a:miter lim="800000"/>
                <a:headEnd/>
                <a:tailEnd/>
              </a14:hiddenLine>
            </a:ext>
          </a:extLst>
        </p:spPr>
      </p:pic>
      <p:sp>
        <p:nvSpPr>
          <p:cNvPr id="132099" name="title"/>
          <p:cNvSpPr>
            <a:spLocks noGrp="1" noChangeArrowheads="1"/>
          </p:cNvSpPr>
          <p:nvPr>
            <p:ph type="title"/>
          </p:nvPr>
        </p:nvSpPr>
        <p:spPr>
          <a:xfrm>
            <a:off x="5410200" y="-17463"/>
            <a:ext cx="2816225" cy="1236663"/>
          </a:xfrm>
        </p:spPr>
        <p:txBody>
          <a:bodyPr/>
          <a:lstStyle/>
          <a:p>
            <a:pPr eaLnBrk="1" hangingPunct="1"/>
            <a:r>
              <a:rPr lang="en-US" altLang="en-US"/>
              <a:t>Omar’s Eye OGB</a:t>
            </a:r>
          </a:p>
        </p:txBody>
      </p:sp>
      <p:pic>
        <p:nvPicPr>
          <p:cNvPr id="132100"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1"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132102"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3" name="TextBox 8"/>
          <p:cNvSpPr txBox="1">
            <a:spLocks noChangeArrowheads="1"/>
          </p:cNvSpPr>
          <p:nvPr/>
        </p:nvSpPr>
        <p:spPr bwMode="auto">
          <a:xfrm>
            <a:off x="5486400" y="1490663"/>
            <a:ext cx="365760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Omar’s Eye is a triploid ((I. atropurpurea x (I. mariae x Judean Cream)) x (I. stolonifera x ((I. lortetii x I. susiana) x I. nazarena))).  It chromozone designation is APT where A means Aril, P usually mean Pumila and T means any of the bearded irises (probably TB)</a:t>
            </a:r>
          </a:p>
        </p:txBody>
      </p:sp>
      <p:grpSp>
        <p:nvGrpSpPr>
          <p:cNvPr id="132104" name="Group 9"/>
          <p:cNvGrpSpPr>
            <a:grpSpLocks/>
          </p:cNvGrpSpPr>
          <p:nvPr/>
        </p:nvGrpSpPr>
        <p:grpSpPr bwMode="auto">
          <a:xfrm>
            <a:off x="6286500" y="5410200"/>
            <a:ext cx="1066800" cy="1243013"/>
            <a:chOff x="4810495" y="5695688"/>
            <a:chExt cx="1066800" cy="1244022"/>
          </a:xfrm>
        </p:grpSpPr>
        <p:pic>
          <p:nvPicPr>
            <p:cNvPr id="132106" name="Picture 12" descr="CookDouglasMed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7935" y="5695688"/>
              <a:ext cx="971920" cy="953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7" name="TextBox 11"/>
            <p:cNvSpPr txBox="1">
              <a:spLocks noChangeArrowheads="1"/>
            </p:cNvSpPr>
            <p:nvPr/>
          </p:nvSpPr>
          <p:spPr bwMode="auto">
            <a:xfrm>
              <a:off x="4810495" y="6539600"/>
              <a:ext cx="1066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000"/>
                <a:t>2007</a:t>
              </a:r>
            </a:p>
          </p:txBody>
        </p:sp>
      </p:grpSp>
      <p:sp>
        <p:nvSpPr>
          <p:cNvPr id="132105" name="TextBox 12"/>
          <p:cNvSpPr txBox="1">
            <a:spLocks noChangeArrowheads="1"/>
          </p:cNvSpPr>
          <p:nvPr/>
        </p:nvSpPr>
        <p:spPr bwMode="auto">
          <a:xfrm>
            <a:off x="747713" y="5638800"/>
            <a:ext cx="4191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OMAR'S EYE</a:t>
            </a:r>
            <a:br>
              <a:rPr lang="en-US" altLang="en-US" sz="1600"/>
            </a:br>
            <a:r>
              <a:rPr lang="en-US" altLang="en-US" sz="1600"/>
              <a:t>(Carl Boswell, R. 1995), OGB</a:t>
            </a:r>
          </a:p>
          <a:p>
            <a:pPr algn="ctr" eaLnBrk="1" hangingPunct="1">
              <a:spcBef>
                <a:spcPct val="0"/>
              </a:spcBef>
              <a:buFontTx/>
              <a:buNone/>
            </a:pPr>
            <a:r>
              <a:rPr lang="en-US" altLang="en-US" sz="1600"/>
              <a:t>Clarence G. White Medal, 2007</a:t>
            </a:r>
          </a:p>
          <a:p>
            <a:pPr algn="ctr" eaLnBrk="1" hangingPunct="1">
              <a:spcBef>
                <a:spcPct val="0"/>
              </a:spcBef>
              <a:buFontTx/>
              <a:buNone/>
            </a:pPr>
            <a:r>
              <a:rPr lang="en-US" altLang="en-US" sz="1600"/>
              <a:t>Triploid (APT) </a:t>
            </a:r>
          </a:p>
          <a:p>
            <a:pPr algn="ctr" eaLnBrk="1" hangingPunct="1">
              <a:spcBef>
                <a:spcPct val="0"/>
              </a:spcBef>
              <a:buFontTx/>
              <a:buNone/>
            </a:pPr>
            <a:endParaRPr lang="en-US" altLang="en-US" sz="160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3" descr="OmarsGoldBoswell1996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81000"/>
            <a:ext cx="5106988" cy="48006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CC00"/>
                </a:solidFill>
                <a:miter lim="800000"/>
                <a:headEnd/>
                <a:tailEnd/>
              </a14:hiddenLine>
            </a:ext>
          </a:extLst>
        </p:spPr>
      </p:pic>
      <p:sp>
        <p:nvSpPr>
          <p:cNvPr id="134147" name="title"/>
          <p:cNvSpPr>
            <a:spLocks noGrp="1" noChangeArrowheads="1"/>
          </p:cNvSpPr>
          <p:nvPr>
            <p:ph type="title"/>
          </p:nvPr>
        </p:nvSpPr>
        <p:spPr>
          <a:xfrm>
            <a:off x="5297488" y="57150"/>
            <a:ext cx="2936875" cy="1252538"/>
          </a:xfrm>
        </p:spPr>
        <p:txBody>
          <a:bodyPr/>
          <a:lstStyle/>
          <a:p>
            <a:pPr eaLnBrk="1" hangingPunct="1"/>
            <a:r>
              <a:rPr lang="en-US" altLang="en-US"/>
              <a:t>Omar’s Gold OGB-</a:t>
            </a:r>
          </a:p>
        </p:txBody>
      </p:sp>
      <p:pic>
        <p:nvPicPr>
          <p:cNvPr id="134148"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9"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134150"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1" name="TextBox 8"/>
          <p:cNvSpPr txBox="1">
            <a:spLocks noChangeArrowheads="1"/>
          </p:cNvSpPr>
          <p:nvPr/>
        </p:nvSpPr>
        <p:spPr bwMode="auto">
          <a:xfrm>
            <a:off x="5562600" y="1960563"/>
            <a:ext cx="3581400"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The American Iris Society (AIS) has a Encyclopedia that provides info and pictures of irises (including arils and arilbreds).  Here is the link to Omar’s Gold:</a:t>
            </a:r>
          </a:p>
          <a:p>
            <a:pPr eaLnBrk="1" hangingPunct="1">
              <a:spcBef>
                <a:spcPct val="0"/>
              </a:spcBef>
              <a:buFontTx/>
              <a:buNone/>
            </a:pPr>
            <a:r>
              <a:rPr lang="en-US" altLang="en-US" sz="2400">
                <a:hlinkClick r:id="rId6"/>
              </a:rPr>
              <a:t>http://wiki.irises.org/bin/view/Ab/AbOmarsGold</a:t>
            </a:r>
            <a:endParaRPr lang="en-US" altLang="en-US" sz="2400"/>
          </a:p>
        </p:txBody>
      </p:sp>
      <p:grpSp>
        <p:nvGrpSpPr>
          <p:cNvPr id="134152" name="Group 9"/>
          <p:cNvGrpSpPr>
            <a:grpSpLocks/>
          </p:cNvGrpSpPr>
          <p:nvPr/>
        </p:nvGrpSpPr>
        <p:grpSpPr bwMode="auto">
          <a:xfrm>
            <a:off x="6477000" y="5584825"/>
            <a:ext cx="977900" cy="1349375"/>
            <a:chOff x="6477000" y="5584988"/>
            <a:chExt cx="977453" cy="1349416"/>
          </a:xfrm>
        </p:grpSpPr>
        <p:pic>
          <p:nvPicPr>
            <p:cNvPr id="134154" name="Picture 9" descr="William Mohr Meda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7000" y="5584988"/>
              <a:ext cx="977453" cy="949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5" name="TextBox 11"/>
            <p:cNvSpPr txBox="1">
              <a:spLocks noChangeArrowheads="1"/>
            </p:cNvSpPr>
            <p:nvPr/>
          </p:nvSpPr>
          <p:spPr bwMode="auto">
            <a:xfrm>
              <a:off x="6477000" y="6534294"/>
              <a:ext cx="9774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000"/>
                <a:t>2002</a:t>
              </a:r>
            </a:p>
          </p:txBody>
        </p:sp>
      </p:grpSp>
      <p:sp>
        <p:nvSpPr>
          <p:cNvPr id="134153" name="TextBox 12"/>
          <p:cNvSpPr txBox="1">
            <a:spLocks noChangeArrowheads="1"/>
          </p:cNvSpPr>
          <p:nvPr/>
        </p:nvSpPr>
        <p:spPr bwMode="auto">
          <a:xfrm>
            <a:off x="685800" y="5767388"/>
            <a:ext cx="4191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dirty="0"/>
              <a:t>OMAR'S Gold</a:t>
            </a:r>
            <a:br>
              <a:rPr lang="en-US" altLang="en-US" sz="1600" dirty="0"/>
            </a:br>
            <a:r>
              <a:rPr lang="en-US" altLang="en-US" sz="1600" dirty="0"/>
              <a:t>(Carl Boswell, R. 1995), OGB-</a:t>
            </a:r>
          </a:p>
          <a:p>
            <a:pPr algn="ctr" eaLnBrk="1" hangingPunct="1">
              <a:spcBef>
                <a:spcPct val="0"/>
              </a:spcBef>
              <a:buFontTx/>
              <a:buNone/>
            </a:pPr>
            <a:r>
              <a:rPr lang="en-US" altLang="en-US" sz="1600" dirty="0"/>
              <a:t>William Mohr Medal, 2002 </a:t>
            </a:r>
          </a:p>
          <a:p>
            <a:pPr algn="ctr" eaLnBrk="1" hangingPunct="1">
              <a:spcBef>
                <a:spcPct val="0"/>
              </a:spcBef>
              <a:buFontTx/>
              <a:buNone/>
            </a:pPr>
            <a:r>
              <a:rPr lang="en-US" altLang="en-US" sz="1600" dirty="0"/>
              <a:t>Tetraploid A?TT</a:t>
            </a:r>
          </a:p>
          <a:p>
            <a:pPr algn="ctr" eaLnBrk="1" hangingPunct="1">
              <a:spcBef>
                <a:spcPct val="0"/>
              </a:spcBef>
              <a:buFontTx/>
              <a:buNone/>
            </a:pPr>
            <a:endParaRPr lang="en-US" altLang="en-US" sz="1600"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3" descr="Omar's Stitchery L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663" y="241300"/>
            <a:ext cx="6037262" cy="55626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accent2"/>
                </a:solidFill>
                <a:miter lim="800000"/>
                <a:headEnd/>
                <a:tailEnd/>
              </a14:hiddenLine>
            </a:ext>
          </a:extLst>
        </p:spPr>
      </p:pic>
      <p:sp>
        <p:nvSpPr>
          <p:cNvPr id="136195" name="title"/>
          <p:cNvSpPr>
            <a:spLocks noGrp="1" noChangeArrowheads="1"/>
          </p:cNvSpPr>
          <p:nvPr>
            <p:ph type="title"/>
          </p:nvPr>
        </p:nvSpPr>
        <p:spPr>
          <a:xfrm>
            <a:off x="6240463" y="822325"/>
            <a:ext cx="2247900" cy="1985963"/>
          </a:xfrm>
        </p:spPr>
        <p:txBody>
          <a:bodyPr/>
          <a:lstStyle/>
          <a:p>
            <a:pPr eaLnBrk="1" hangingPunct="1"/>
            <a:r>
              <a:rPr lang="en-US" altLang="en-US"/>
              <a:t>Omar’s Stitchery OGB</a:t>
            </a:r>
          </a:p>
        </p:txBody>
      </p:sp>
      <p:pic>
        <p:nvPicPr>
          <p:cNvPr id="136196"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7"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136198"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9" name="TextBox 8"/>
          <p:cNvSpPr txBox="1">
            <a:spLocks noChangeArrowheads="1"/>
          </p:cNvSpPr>
          <p:nvPr/>
        </p:nvSpPr>
        <p:spPr bwMode="auto">
          <a:xfrm>
            <a:off x="6334125" y="2946400"/>
            <a:ext cx="28098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Once an iris has won the Clarence G. White medal, it is eligible for 3 years to win the Dykes medal ( iris superbowl).</a:t>
            </a:r>
          </a:p>
        </p:txBody>
      </p:sp>
      <p:grpSp>
        <p:nvGrpSpPr>
          <p:cNvPr id="136200" name="Group 9"/>
          <p:cNvGrpSpPr>
            <a:grpSpLocks/>
          </p:cNvGrpSpPr>
          <p:nvPr/>
        </p:nvGrpSpPr>
        <p:grpSpPr bwMode="auto">
          <a:xfrm>
            <a:off x="6286500" y="5410200"/>
            <a:ext cx="1066800" cy="1243013"/>
            <a:chOff x="4810495" y="5695688"/>
            <a:chExt cx="1066800" cy="1244022"/>
          </a:xfrm>
        </p:grpSpPr>
        <p:pic>
          <p:nvPicPr>
            <p:cNvPr id="136202" name="Picture 12" descr="CookDouglasMed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7935" y="5695688"/>
              <a:ext cx="971920" cy="953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03" name="TextBox 11"/>
            <p:cNvSpPr txBox="1">
              <a:spLocks noChangeArrowheads="1"/>
            </p:cNvSpPr>
            <p:nvPr/>
          </p:nvSpPr>
          <p:spPr bwMode="auto">
            <a:xfrm>
              <a:off x="4810495" y="6539600"/>
              <a:ext cx="1066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000"/>
                <a:t>2006</a:t>
              </a:r>
            </a:p>
          </p:txBody>
        </p:sp>
      </p:grpSp>
      <p:sp>
        <p:nvSpPr>
          <p:cNvPr id="136201" name="TextBox 12"/>
          <p:cNvSpPr txBox="1">
            <a:spLocks noChangeArrowheads="1"/>
          </p:cNvSpPr>
          <p:nvPr/>
        </p:nvSpPr>
        <p:spPr bwMode="auto">
          <a:xfrm>
            <a:off x="1144588" y="5803900"/>
            <a:ext cx="4191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OMAR'S STITCHERY</a:t>
            </a:r>
            <a:br>
              <a:rPr lang="en-US" altLang="en-US" sz="1600"/>
            </a:br>
            <a:r>
              <a:rPr lang="en-US" altLang="en-US" sz="1600"/>
              <a:t>(Carl Boswell, R. 2000), OGB</a:t>
            </a:r>
          </a:p>
          <a:p>
            <a:pPr algn="ctr" eaLnBrk="1" hangingPunct="1">
              <a:spcBef>
                <a:spcPct val="0"/>
              </a:spcBef>
              <a:buFontTx/>
              <a:buNone/>
            </a:pPr>
            <a:r>
              <a:rPr lang="en-US" altLang="en-US" sz="1600"/>
              <a:t>Clarence G. White Medal, 2006</a:t>
            </a:r>
          </a:p>
          <a:p>
            <a:pPr algn="ctr" eaLnBrk="1" hangingPunct="1">
              <a:spcBef>
                <a:spcPct val="0"/>
              </a:spcBef>
              <a:buFontTx/>
              <a:buNone/>
            </a:pPr>
            <a:r>
              <a:rPr lang="en-US" altLang="en-US" sz="1600"/>
              <a:t>Triploid (APT) </a:t>
            </a:r>
          </a:p>
          <a:p>
            <a:pPr algn="ctr" eaLnBrk="1" hangingPunct="1">
              <a:spcBef>
                <a:spcPct val="0"/>
              </a:spcBef>
              <a:buFontTx/>
              <a:buNone/>
            </a:pPr>
            <a:endParaRPr lang="en-US" altLang="en-US" sz="160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3" descr="OnBendedKneeMcAllister199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5535613" cy="59182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CC66FF"/>
                </a:solidFill>
                <a:miter lim="800000"/>
                <a:headEnd/>
                <a:tailEnd/>
              </a14:hiddenLine>
            </a:ext>
          </a:extLst>
        </p:spPr>
      </p:pic>
      <p:sp>
        <p:nvSpPr>
          <p:cNvPr id="138243" name="title"/>
          <p:cNvSpPr>
            <a:spLocks noGrp="1" noChangeArrowheads="1"/>
          </p:cNvSpPr>
          <p:nvPr>
            <p:ph type="title"/>
          </p:nvPr>
        </p:nvSpPr>
        <p:spPr>
          <a:xfrm>
            <a:off x="5792788" y="-76200"/>
            <a:ext cx="2360612" cy="2819400"/>
          </a:xfrm>
        </p:spPr>
        <p:txBody>
          <a:bodyPr/>
          <a:lstStyle/>
          <a:p>
            <a:pPr eaLnBrk="1" hangingPunct="1"/>
            <a:r>
              <a:rPr lang="en-US" altLang="en-US"/>
              <a:t>On Bended Knee OGB</a:t>
            </a:r>
          </a:p>
        </p:txBody>
      </p:sp>
      <p:pic>
        <p:nvPicPr>
          <p:cNvPr id="138244"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5"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138246"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7" name="TextBox 8"/>
          <p:cNvSpPr txBox="1">
            <a:spLocks noChangeArrowheads="1"/>
          </p:cNvSpPr>
          <p:nvPr/>
        </p:nvSpPr>
        <p:spPr bwMode="auto">
          <a:xfrm>
            <a:off x="5845175" y="2773363"/>
            <a:ext cx="330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The largest of the Arilbred classes is the Oncogeliabreds (OGB)</a:t>
            </a:r>
          </a:p>
        </p:txBody>
      </p:sp>
      <p:sp>
        <p:nvSpPr>
          <p:cNvPr id="138248" name="TextBox 9"/>
          <p:cNvSpPr txBox="1">
            <a:spLocks noChangeArrowheads="1"/>
          </p:cNvSpPr>
          <p:nvPr/>
        </p:nvSpPr>
        <p:spPr bwMode="auto">
          <a:xfrm>
            <a:off x="900113" y="6121400"/>
            <a:ext cx="419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ON BENDED KNEE</a:t>
            </a:r>
            <a:br>
              <a:rPr lang="en-US" altLang="en-US" sz="1600"/>
            </a:br>
            <a:r>
              <a:rPr lang="en-US" altLang="en-US" sz="1600"/>
              <a:t>(Sharon McAllister, R. 1998), OGB</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p:cNvSpPr>
            <a:spLocks noGrp="1" noChangeArrowheads="1"/>
          </p:cNvSpPr>
          <p:nvPr>
            <p:ph type="title"/>
          </p:nvPr>
        </p:nvSpPr>
        <p:spPr>
          <a:xfrm>
            <a:off x="5403850" y="125413"/>
            <a:ext cx="3124200" cy="1679575"/>
          </a:xfrm>
        </p:spPr>
        <p:txBody>
          <a:bodyPr/>
          <a:lstStyle/>
          <a:p>
            <a:pPr eaLnBrk="1" hangingPunct="1"/>
            <a:r>
              <a:rPr lang="en-US" altLang="en-US"/>
              <a:t>Patriot’s Gem OGB-</a:t>
            </a:r>
          </a:p>
        </p:txBody>
      </p:sp>
      <p:pic>
        <p:nvPicPr>
          <p:cNvPr id="140291" name="Picture 4" descr="aril_logo2">
            <a:hlinkClick r:id="" action="ppaction://macro?name=PullFlower"/>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2" name="sh_ArilList" descr="Pink tissue paper">
            <a:hlinkClick r:id="rId4"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140293" name="sh_ArilList" descr="aril_logo2">
            <a:hlinkClick r:id="" action="ppaction://macro?name=CheckIfGameStarted"/>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4" name="TextBox 8"/>
          <p:cNvSpPr txBox="1">
            <a:spLocks noChangeArrowheads="1"/>
          </p:cNvSpPr>
          <p:nvPr/>
        </p:nvSpPr>
        <p:spPr bwMode="auto">
          <a:xfrm>
            <a:off x="5265738" y="1676400"/>
            <a:ext cx="374015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t>William Mohr was tragically killed in 1923 in an auto accident.  He never knew the fame his irises would ultimately achieve. His wonderful new irises could have been lost had it not been for his friend, Professor Sydney B. Mitchell.  The two greatest achievements of William Mohr's hybridizing programs are probably his </a:t>
            </a:r>
            <a:r>
              <a:rPr lang="en-US" altLang="en-US" sz="2000" dirty="0" err="1"/>
              <a:t>plicatas</a:t>
            </a:r>
            <a:r>
              <a:rPr lang="en-US" altLang="en-US" sz="2000" dirty="0"/>
              <a:t> and his innovative and beautiful </a:t>
            </a:r>
            <a:r>
              <a:rPr lang="en-US" altLang="en-US" sz="2000" dirty="0" err="1"/>
              <a:t>arilbreds</a:t>
            </a:r>
            <a:r>
              <a:rPr lang="en-US" altLang="en-US" sz="2000" dirty="0"/>
              <a:t>.</a:t>
            </a:r>
          </a:p>
        </p:txBody>
      </p:sp>
      <p:grpSp>
        <p:nvGrpSpPr>
          <p:cNvPr id="140295" name="Group 9"/>
          <p:cNvGrpSpPr>
            <a:grpSpLocks/>
          </p:cNvGrpSpPr>
          <p:nvPr/>
        </p:nvGrpSpPr>
        <p:grpSpPr bwMode="auto">
          <a:xfrm>
            <a:off x="6477000" y="5584825"/>
            <a:ext cx="977900" cy="1349375"/>
            <a:chOff x="6477000" y="5584988"/>
            <a:chExt cx="977453" cy="1349416"/>
          </a:xfrm>
        </p:grpSpPr>
        <p:pic>
          <p:nvPicPr>
            <p:cNvPr id="140298" name="Picture 9" descr="William Mohr Med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5584988"/>
              <a:ext cx="977453" cy="949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9" name="TextBox 11"/>
            <p:cNvSpPr txBox="1">
              <a:spLocks noChangeArrowheads="1"/>
            </p:cNvSpPr>
            <p:nvPr/>
          </p:nvSpPr>
          <p:spPr bwMode="auto">
            <a:xfrm>
              <a:off x="6477000" y="6534294"/>
              <a:ext cx="9774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000"/>
                <a:t>1999</a:t>
              </a:r>
            </a:p>
          </p:txBody>
        </p:sp>
      </p:grpSp>
      <p:sp>
        <p:nvSpPr>
          <p:cNvPr id="140296" name="TextBox 12"/>
          <p:cNvSpPr txBox="1">
            <a:spLocks noChangeArrowheads="1"/>
          </p:cNvSpPr>
          <p:nvPr/>
        </p:nvSpPr>
        <p:spPr bwMode="auto">
          <a:xfrm>
            <a:off x="585788" y="5368925"/>
            <a:ext cx="4191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dirty="0"/>
              <a:t>PATRIOT'S GEM</a:t>
            </a:r>
            <a:br>
              <a:rPr lang="en-US" altLang="en-US" sz="1600" dirty="0"/>
            </a:br>
            <a:r>
              <a:rPr lang="en-US" altLang="en-US" sz="1600" dirty="0"/>
              <a:t>(F. Gadd, R. 1988), OGB-</a:t>
            </a:r>
          </a:p>
          <a:p>
            <a:pPr algn="ctr" eaLnBrk="1" hangingPunct="1">
              <a:spcBef>
                <a:spcPct val="0"/>
              </a:spcBef>
              <a:buFontTx/>
              <a:buNone/>
            </a:pPr>
            <a:r>
              <a:rPr lang="en-US" altLang="en-US" sz="1600" dirty="0"/>
              <a:t>William Mohr Medal, 1999</a:t>
            </a:r>
          </a:p>
          <a:p>
            <a:pPr algn="ctr" eaLnBrk="1" hangingPunct="1">
              <a:spcBef>
                <a:spcPct val="0"/>
              </a:spcBef>
              <a:buFontTx/>
              <a:buNone/>
            </a:pPr>
            <a:r>
              <a:rPr lang="en-US" altLang="en-US" sz="1600" dirty="0"/>
              <a:t>Tetraploid (APTT)</a:t>
            </a:r>
          </a:p>
        </p:txBody>
      </p:sp>
      <p:pic>
        <p:nvPicPr>
          <p:cNvPr id="140297" name="Picture 1"/>
          <p:cNvPicPr>
            <a:picLocks noChangeAspect="1"/>
          </p:cNvPicPr>
          <p:nvPr/>
        </p:nvPicPr>
        <p:blipFill>
          <a:blip r:embed="rId6">
            <a:extLst>
              <a:ext uri="{28A0092B-C50C-407E-A947-70E740481C1C}">
                <a14:useLocalDpi xmlns:a14="http://schemas.microsoft.com/office/drawing/2010/main" val="0"/>
              </a:ext>
            </a:extLst>
          </a:blip>
          <a:srcRect l="13335" t="24722" r="8148" b="20831"/>
          <a:stretch>
            <a:fillRect/>
          </a:stretch>
        </p:blipFill>
        <p:spPr bwMode="auto">
          <a:xfrm>
            <a:off x="152400" y="304800"/>
            <a:ext cx="5056188" cy="4675188"/>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CC00FF"/>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3" descr="Penninah's Provocation 2004 Mc  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81000"/>
            <a:ext cx="4495800" cy="5662613"/>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CC66FF"/>
                </a:solidFill>
                <a:miter lim="800000"/>
                <a:headEnd/>
                <a:tailEnd/>
              </a14:hiddenLine>
            </a:ext>
          </a:extLst>
        </p:spPr>
      </p:pic>
      <p:sp>
        <p:nvSpPr>
          <p:cNvPr id="142339" name="title"/>
          <p:cNvSpPr>
            <a:spLocks noGrp="1" noChangeArrowheads="1"/>
          </p:cNvSpPr>
          <p:nvPr>
            <p:ph type="title"/>
          </p:nvPr>
        </p:nvSpPr>
        <p:spPr>
          <a:xfrm>
            <a:off x="5168900" y="0"/>
            <a:ext cx="2895600" cy="1905000"/>
          </a:xfrm>
        </p:spPr>
        <p:txBody>
          <a:bodyPr/>
          <a:lstStyle/>
          <a:p>
            <a:pPr eaLnBrk="1" hangingPunct="1"/>
            <a:r>
              <a:rPr lang="en-US" altLang="en-US"/>
              <a:t>Penninah’s Provocation OGB</a:t>
            </a:r>
          </a:p>
        </p:txBody>
      </p:sp>
      <p:pic>
        <p:nvPicPr>
          <p:cNvPr id="142340"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1"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142342"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5029200" y="1905000"/>
            <a:ext cx="4148138" cy="4154984"/>
          </a:xfrm>
          <a:prstGeom prst="rect">
            <a:avLst/>
          </a:prstGeom>
          <a:noFill/>
        </p:spPr>
        <p:txBody>
          <a:bodyPr>
            <a:spAutoFit/>
          </a:bodyPr>
          <a:lstStyle/>
          <a:p>
            <a:pPr eaLnBrk="1" hangingPunct="1">
              <a:defRPr/>
            </a:pPr>
            <a:r>
              <a:rPr lang="en-US" dirty="0"/>
              <a:t>You can tell this is an </a:t>
            </a:r>
            <a:r>
              <a:rPr lang="en-US" dirty="0" err="1"/>
              <a:t>arilbred</a:t>
            </a:r>
            <a:r>
              <a:rPr lang="en-US" dirty="0"/>
              <a:t> from the following characteristics (needs 3 for half or more): </a:t>
            </a:r>
          </a:p>
          <a:p>
            <a:pPr marL="342900" indent="-342900" eaLnBrk="1" hangingPunct="1">
              <a:buFont typeface="Arial" panose="020B0604020202020204" pitchFamily="34" charset="0"/>
              <a:buChar char="•"/>
              <a:defRPr/>
            </a:pPr>
            <a:r>
              <a:rPr lang="en-US" dirty="0"/>
              <a:t>Delicate veining</a:t>
            </a:r>
          </a:p>
          <a:p>
            <a:pPr marL="342900" indent="-342900" eaLnBrk="1" hangingPunct="1">
              <a:buFont typeface="Arial" panose="020B0604020202020204" pitchFamily="34" charset="0"/>
              <a:buChar char="•"/>
              <a:defRPr/>
            </a:pPr>
            <a:r>
              <a:rPr lang="en-US" dirty="0"/>
              <a:t>Large pronounced signal and color spot</a:t>
            </a:r>
          </a:p>
          <a:p>
            <a:pPr marL="342900" indent="-342900" eaLnBrk="1" hangingPunct="1">
              <a:buFont typeface="Arial" panose="020B0604020202020204" pitchFamily="34" charset="0"/>
              <a:buChar char="•"/>
              <a:defRPr/>
            </a:pPr>
            <a:r>
              <a:rPr lang="en-US" dirty="0"/>
              <a:t>Globular form</a:t>
            </a:r>
          </a:p>
          <a:p>
            <a:pPr marL="342900" indent="-342900" eaLnBrk="1" hangingPunct="1">
              <a:buFont typeface="Arial" panose="020B0604020202020204" pitchFamily="34" charset="0"/>
              <a:buChar char="•"/>
              <a:defRPr/>
            </a:pPr>
            <a:r>
              <a:rPr lang="en-US" dirty="0"/>
              <a:t>Recurved falls</a:t>
            </a:r>
          </a:p>
          <a:p>
            <a:pPr marL="342900" indent="-342900" eaLnBrk="1" hangingPunct="1">
              <a:buFont typeface="Arial" panose="020B0604020202020204" pitchFamily="34" charset="0"/>
              <a:buChar char="•"/>
              <a:defRPr/>
            </a:pPr>
            <a:r>
              <a:rPr lang="en-US" dirty="0"/>
              <a:t>Size of the falls </a:t>
            </a:r>
            <a:r>
              <a:rPr lang="en-US" dirty="0" err="1"/>
              <a:t>wrt</a:t>
            </a:r>
            <a:r>
              <a:rPr lang="en-US" dirty="0"/>
              <a:t> the standards.</a:t>
            </a:r>
          </a:p>
        </p:txBody>
      </p:sp>
      <p:sp>
        <p:nvSpPr>
          <p:cNvPr id="142344" name="TextBox 9"/>
          <p:cNvSpPr txBox="1">
            <a:spLocks noChangeArrowheads="1"/>
          </p:cNvSpPr>
          <p:nvPr/>
        </p:nvSpPr>
        <p:spPr bwMode="auto">
          <a:xfrm>
            <a:off x="381000" y="6121400"/>
            <a:ext cx="419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PENNINAH'S PROVOCATION</a:t>
            </a:r>
            <a:br>
              <a:rPr lang="en-US" altLang="en-US" sz="1600"/>
            </a:br>
            <a:r>
              <a:rPr lang="en-US" altLang="en-US" sz="1600"/>
              <a:t>(Pete McGrath, R. 2004), OGB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Andromach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988" y="228600"/>
            <a:ext cx="4748212" cy="5726113"/>
          </a:xfrm>
          <a:prstGeom prst="rect">
            <a:avLst/>
          </a:prstGeom>
          <a:solidFill>
            <a:schemeClr val="hlink"/>
          </a:solidFill>
          <a:ln w="38100">
            <a:noFill/>
            <a:miter lim="800000"/>
            <a:headEnd/>
            <a:tailEnd/>
          </a:ln>
          <a:effectLst>
            <a:outerShdw blurRad="50800" dist="38100" dir="2700000" algn="tl" rotWithShape="0">
              <a:prstClr val="black">
                <a:alpha val="40000"/>
              </a:prstClr>
            </a:outerShdw>
          </a:effectLst>
          <a:scene3d>
            <a:camera prst="orthographicFront"/>
            <a:lightRig rig="threePt" dir="tr"/>
          </a:scene3d>
          <a:sp3d>
            <a:bevelT/>
          </a:sp3d>
          <a:extLst>
            <a:ext uri="{91240B29-F687-4F45-9708-019B960494DF}">
              <a14:hiddenLine xmlns:a14="http://schemas.microsoft.com/office/drawing/2010/main" w="38100">
                <a:solidFill>
                  <a:srgbClr val="990033"/>
                </a:solidFill>
                <a:miter lim="800000"/>
                <a:headEnd/>
                <a:tailEnd/>
              </a14:hiddenLine>
            </a:ext>
          </a:extLst>
        </p:spPr>
      </p:pic>
      <p:sp>
        <p:nvSpPr>
          <p:cNvPr id="15363" name="title"/>
          <p:cNvSpPr>
            <a:spLocks noGrp="1" noChangeArrowheads="1"/>
          </p:cNvSpPr>
          <p:nvPr>
            <p:ph type="title"/>
          </p:nvPr>
        </p:nvSpPr>
        <p:spPr>
          <a:xfrm>
            <a:off x="5254085" y="567531"/>
            <a:ext cx="3429000" cy="2833688"/>
          </a:xfrm>
          <a:noFill/>
        </p:spPr>
        <p:txBody>
          <a:bodyPr/>
          <a:lstStyle/>
          <a:p>
            <a:pPr eaLnBrk="1" hangingPunct="1"/>
            <a:r>
              <a:rPr lang="en-US" altLang="en-US" dirty="0">
                <a:solidFill>
                  <a:schemeClr val="tx1"/>
                </a:solidFill>
              </a:rPr>
              <a:t>Andromache RC</a:t>
            </a:r>
          </a:p>
        </p:txBody>
      </p:sp>
      <p:pic>
        <p:nvPicPr>
          <p:cNvPr id="15364"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rect2"/>
          <p:cNvSpPr>
            <a:spLocks noChangeArrowheads="1"/>
          </p:cNvSpPr>
          <p:nvPr/>
        </p:nvSpPr>
        <p:spPr bwMode="auto">
          <a:xfrm>
            <a:off x="5299075" y="2597150"/>
            <a:ext cx="3756025" cy="304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dirty="0"/>
              <a:t>RC </a:t>
            </a:r>
            <a:r>
              <a:rPr lang="en-US" altLang="en-US" sz="2400" dirty="0"/>
              <a:t>is a </a:t>
            </a:r>
            <a:r>
              <a:rPr lang="en-US" altLang="en-US" sz="2400" b="1" dirty="0" err="1"/>
              <a:t>Regeliocyclus</a:t>
            </a:r>
            <a:r>
              <a:rPr lang="en-US" altLang="en-US" sz="2400" dirty="0"/>
              <a:t> It contains both </a:t>
            </a:r>
            <a:r>
              <a:rPr lang="en-US" altLang="en-US" sz="2400" b="1" dirty="0"/>
              <a:t>R</a:t>
            </a:r>
            <a:r>
              <a:rPr lang="en-US" altLang="en-US" sz="2400" dirty="0"/>
              <a:t>egelia and Onco</a:t>
            </a:r>
            <a:r>
              <a:rPr lang="en-US" altLang="en-US" sz="2400" b="1" dirty="0"/>
              <a:t>c</a:t>
            </a:r>
            <a:r>
              <a:rPr lang="en-US" altLang="en-US" sz="2400" dirty="0"/>
              <a:t>yclus in its heritage.   Regelia is listed first which means that it more regelia in appearance or is the first-generation pod parent. </a:t>
            </a:r>
          </a:p>
        </p:txBody>
      </p:sp>
      <p:sp>
        <p:nvSpPr>
          <p:cNvPr id="15366" name="AutoShape 15"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sp>
        <p:nvSpPr>
          <p:cNvPr id="15367" name="TextBox 8"/>
          <p:cNvSpPr txBox="1">
            <a:spLocks noChangeArrowheads="1"/>
          </p:cNvSpPr>
          <p:nvPr/>
        </p:nvSpPr>
        <p:spPr bwMode="auto">
          <a:xfrm>
            <a:off x="609600" y="6118225"/>
            <a:ext cx="419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Andromache</a:t>
            </a:r>
            <a:endParaRPr lang="en-US" altLang="en-US" sz="1600"/>
          </a:p>
          <a:p>
            <a:pPr algn="ctr" eaLnBrk="1" hangingPunct="1">
              <a:spcBef>
                <a:spcPct val="0"/>
              </a:spcBef>
              <a:buFontTx/>
              <a:buNone/>
            </a:pPr>
            <a:r>
              <a:rPr lang="en-US" altLang="en-US" sz="1600"/>
              <a:t> RC, Van Tubergen,  BRS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3" descr="Persian La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5129213" cy="54102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CC00"/>
                </a:solidFill>
                <a:miter lim="800000"/>
                <a:headEnd/>
                <a:tailEnd/>
              </a14:hiddenLine>
            </a:ext>
          </a:extLst>
        </p:spPr>
      </p:pic>
      <p:sp>
        <p:nvSpPr>
          <p:cNvPr id="144387" name="title"/>
          <p:cNvSpPr>
            <a:spLocks noGrp="1" noChangeArrowheads="1"/>
          </p:cNvSpPr>
          <p:nvPr>
            <p:ph type="title"/>
          </p:nvPr>
        </p:nvSpPr>
        <p:spPr>
          <a:xfrm>
            <a:off x="5357813" y="26988"/>
            <a:ext cx="2490787" cy="1433512"/>
          </a:xfrm>
        </p:spPr>
        <p:txBody>
          <a:bodyPr/>
          <a:lstStyle/>
          <a:p>
            <a:pPr eaLnBrk="1" hangingPunct="1"/>
            <a:r>
              <a:rPr lang="en-US" altLang="en-US"/>
              <a:t>Persian Lass OH</a:t>
            </a:r>
          </a:p>
        </p:txBody>
      </p:sp>
      <p:pic>
        <p:nvPicPr>
          <p:cNvPr id="144388"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9"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144390"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5394325" y="1643063"/>
            <a:ext cx="3784600" cy="3417887"/>
          </a:xfrm>
          <a:prstGeom prst="rect">
            <a:avLst/>
          </a:prstGeom>
          <a:noFill/>
        </p:spPr>
        <p:txBody>
          <a:bodyPr>
            <a:spAutoFit/>
          </a:bodyPr>
          <a:lstStyle/>
          <a:p>
            <a:pPr eaLnBrk="1" hangingPunct="1">
              <a:defRPr/>
            </a:pPr>
            <a:r>
              <a:rPr lang="en-US" b="1" dirty="0"/>
              <a:t>OH</a:t>
            </a:r>
            <a:r>
              <a:rPr lang="en-US" dirty="0"/>
              <a:t> </a:t>
            </a:r>
            <a:r>
              <a:rPr lang="en-US" b="1" dirty="0"/>
              <a:t>O</a:t>
            </a:r>
            <a:r>
              <a:rPr lang="en-US" dirty="0"/>
              <a:t>ncocyclus </a:t>
            </a:r>
            <a:r>
              <a:rPr lang="en-US" b="1" dirty="0"/>
              <a:t>H</a:t>
            </a:r>
            <a:r>
              <a:rPr lang="en-US" dirty="0"/>
              <a:t>ybrids can have extremely varied forms</a:t>
            </a:r>
          </a:p>
          <a:p>
            <a:pPr marL="342900" indent="-342900" eaLnBrk="1" hangingPunct="1">
              <a:buFont typeface="Arial" panose="020B0604020202020204" pitchFamily="34" charset="0"/>
              <a:buChar char="•"/>
              <a:defRPr/>
            </a:pPr>
            <a:r>
              <a:rPr lang="en-US" dirty="0"/>
              <a:t>Globular falls </a:t>
            </a:r>
          </a:p>
          <a:p>
            <a:pPr marL="342900" indent="-342900" eaLnBrk="1" hangingPunct="1">
              <a:buFont typeface="Arial" panose="020B0604020202020204" pitchFamily="34" charset="0"/>
              <a:buChar char="•"/>
              <a:defRPr/>
            </a:pPr>
            <a:r>
              <a:rPr lang="en-US" dirty="0"/>
              <a:t>Extremely broad falls</a:t>
            </a:r>
          </a:p>
          <a:p>
            <a:pPr marL="342900" indent="-342900" eaLnBrk="1" hangingPunct="1">
              <a:buFont typeface="Arial" panose="020B0604020202020204" pitchFamily="34" charset="0"/>
              <a:buChar char="•"/>
              <a:defRPr/>
            </a:pPr>
            <a:r>
              <a:rPr lang="en-US" dirty="0"/>
              <a:t>Recurved falls</a:t>
            </a:r>
          </a:p>
          <a:p>
            <a:pPr marL="342900" indent="-342900" eaLnBrk="1" hangingPunct="1">
              <a:buFont typeface="Arial" panose="020B0604020202020204" pitchFamily="34" charset="0"/>
              <a:buChar char="•"/>
              <a:defRPr/>
            </a:pPr>
            <a:r>
              <a:rPr lang="en-US" dirty="0" err="1"/>
              <a:t>Lancelate</a:t>
            </a:r>
            <a:r>
              <a:rPr lang="en-US" dirty="0"/>
              <a:t> and flaring falls</a:t>
            </a:r>
          </a:p>
          <a:p>
            <a:pPr marL="342900" indent="-342900" eaLnBrk="1" hangingPunct="1">
              <a:buFont typeface="Arial" panose="020B0604020202020204" pitchFamily="34" charset="0"/>
              <a:buChar char="•"/>
              <a:defRPr/>
            </a:pPr>
            <a:r>
              <a:rPr lang="en-US" dirty="0"/>
              <a:t>Almost no falls</a:t>
            </a:r>
          </a:p>
          <a:p>
            <a:pPr marL="342900" indent="-342900" eaLnBrk="1" hangingPunct="1">
              <a:buFont typeface="Arial" panose="020B0604020202020204" pitchFamily="34" charset="0"/>
              <a:buChar char="•"/>
              <a:defRPr/>
            </a:pPr>
            <a:r>
              <a:rPr lang="en-US" dirty="0"/>
              <a:t>Domed standards</a:t>
            </a:r>
          </a:p>
          <a:p>
            <a:pPr marL="342900" indent="-342900" eaLnBrk="1" hangingPunct="1">
              <a:buFont typeface="Arial" panose="020B0604020202020204" pitchFamily="34" charset="0"/>
              <a:buChar char="•"/>
              <a:defRPr/>
            </a:pPr>
            <a:r>
              <a:rPr lang="en-US" dirty="0"/>
              <a:t>Relaxed standards</a:t>
            </a:r>
          </a:p>
        </p:txBody>
      </p:sp>
      <p:sp>
        <p:nvSpPr>
          <p:cNvPr id="144392" name="TextBox 9"/>
          <p:cNvSpPr txBox="1">
            <a:spLocks noChangeArrowheads="1"/>
          </p:cNvSpPr>
          <p:nvPr/>
        </p:nvSpPr>
        <p:spPr bwMode="auto">
          <a:xfrm>
            <a:off x="698500" y="6121400"/>
            <a:ext cx="419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PERSIAN LASS</a:t>
            </a:r>
            <a:br>
              <a:rPr lang="en-US" altLang="en-US" sz="1600"/>
            </a:br>
            <a:r>
              <a:rPr lang="en-US" altLang="en-US" sz="1600"/>
              <a:t>(H. Shockey, R. 1979), OH</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p:cNvSpPr>
            <a:spLocks noGrp="1" noChangeArrowheads="1"/>
          </p:cNvSpPr>
          <p:nvPr>
            <p:ph type="title"/>
          </p:nvPr>
        </p:nvSpPr>
        <p:spPr>
          <a:xfrm>
            <a:off x="5257800" y="0"/>
            <a:ext cx="2514600" cy="1919288"/>
          </a:xfrm>
        </p:spPr>
        <p:txBody>
          <a:bodyPr/>
          <a:lstStyle/>
          <a:p>
            <a:pPr eaLnBrk="1" hangingPunct="1"/>
            <a:r>
              <a:rPr lang="en-US" altLang="en-US"/>
              <a:t>Persian Padishah OGB+</a:t>
            </a:r>
          </a:p>
        </p:txBody>
      </p:sp>
      <p:pic>
        <p:nvPicPr>
          <p:cNvPr id="146435" name="Picture 4" descr="aril_logo2">
            <a:hlinkClick r:id="" action="ppaction://macro?name=PullFlower"/>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6" name="sh_ArilList" descr="Pink tissue paper">
            <a:hlinkClick r:id="rId4"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146437" name="sh_ArilList" descr="aril_logo2">
            <a:hlinkClick r:id="" action="ppaction://macro?name=CheckIfGameStarted"/>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8" name="TextBox 8"/>
          <p:cNvSpPr txBox="1">
            <a:spLocks noChangeArrowheads="1"/>
          </p:cNvSpPr>
          <p:nvPr/>
        </p:nvSpPr>
        <p:spPr bwMode="auto">
          <a:xfrm>
            <a:off x="4953000" y="1893888"/>
            <a:ext cx="40005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Note that the flower appears too large for the stalk.  This is typical of the onco heritage and should not be counted as a fault when judging the iris in a show or garden.  Note that this stalk won Best in Show in 2003 defeating many multi-branched, multi-flowered TBs.</a:t>
            </a:r>
          </a:p>
        </p:txBody>
      </p:sp>
      <p:pic>
        <p:nvPicPr>
          <p:cNvPr id="146439" name="Picture 4" descr="C:\Users\sayres\Pictures\MVIS\MVIS 2006 Sale\MVIS 2005 Show Apr 15-16\Persian Padashaw-2005 MVIS Show.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088" y="33338"/>
            <a:ext cx="4376737" cy="5834062"/>
          </a:xfrm>
          <a:prstGeom prst="rect">
            <a:avLst/>
          </a:prstGeom>
          <a:noFill/>
          <a:ln w="41275">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1275">
                <a:solidFill>
                  <a:srgbClr val="FFFF66"/>
                </a:solidFill>
                <a:miter lim="800000"/>
                <a:headEnd/>
                <a:tailEnd/>
              </a14:hiddenLine>
            </a:ext>
          </a:extLst>
        </p:spPr>
      </p:pic>
      <p:grpSp>
        <p:nvGrpSpPr>
          <p:cNvPr id="146440" name="Group 10"/>
          <p:cNvGrpSpPr>
            <a:grpSpLocks/>
          </p:cNvGrpSpPr>
          <p:nvPr/>
        </p:nvGrpSpPr>
        <p:grpSpPr bwMode="auto">
          <a:xfrm>
            <a:off x="5686425" y="5461000"/>
            <a:ext cx="1066800" cy="1244600"/>
            <a:chOff x="4810495" y="5695688"/>
            <a:chExt cx="1066800" cy="1244022"/>
          </a:xfrm>
        </p:grpSpPr>
        <p:pic>
          <p:nvPicPr>
            <p:cNvPr id="146442" name="Picture 12" descr="CookDouglasMed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7935" y="5695688"/>
              <a:ext cx="971920" cy="953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43" name="TextBox 12"/>
            <p:cNvSpPr txBox="1">
              <a:spLocks noChangeArrowheads="1"/>
            </p:cNvSpPr>
            <p:nvPr/>
          </p:nvSpPr>
          <p:spPr bwMode="auto">
            <a:xfrm>
              <a:off x="4810495" y="6539600"/>
              <a:ext cx="1066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000"/>
                <a:t>1995</a:t>
              </a:r>
            </a:p>
          </p:txBody>
        </p:sp>
      </p:grpSp>
      <p:sp>
        <p:nvSpPr>
          <p:cNvPr id="146441" name="TextBox 13"/>
          <p:cNvSpPr txBox="1">
            <a:spLocks noChangeArrowheads="1"/>
          </p:cNvSpPr>
          <p:nvPr/>
        </p:nvSpPr>
        <p:spPr bwMode="auto">
          <a:xfrm>
            <a:off x="633413" y="5867400"/>
            <a:ext cx="4191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PERSIAN PADISHAH</a:t>
            </a:r>
            <a:br>
              <a:rPr lang="en-US" altLang="en-US" sz="1600"/>
            </a:br>
            <a:r>
              <a:rPr lang="en-US" altLang="en-US" sz="1600"/>
              <a:t>(H. Shockey, R. 1987), OGB+</a:t>
            </a:r>
          </a:p>
          <a:p>
            <a:pPr algn="ctr" eaLnBrk="1" hangingPunct="1">
              <a:spcBef>
                <a:spcPct val="0"/>
              </a:spcBef>
              <a:buFontTx/>
              <a:buNone/>
            </a:pPr>
            <a:r>
              <a:rPr lang="en-US" altLang="en-US" sz="1600"/>
              <a:t>Honorable Mention 1990; Award of Merit 1993 Clarence G. White Medal 1995.</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3" descr="Persian Sapphire 2005 LB 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3" y="177800"/>
            <a:ext cx="5748337" cy="5164138"/>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CC00"/>
                </a:solidFill>
                <a:miter lim="800000"/>
                <a:headEnd/>
                <a:tailEnd/>
              </a14:hiddenLine>
            </a:ext>
          </a:extLst>
        </p:spPr>
      </p:pic>
      <p:sp>
        <p:nvSpPr>
          <p:cNvPr id="148483" name="title"/>
          <p:cNvSpPr>
            <a:spLocks noGrp="1" noChangeArrowheads="1"/>
          </p:cNvSpPr>
          <p:nvPr>
            <p:ph type="title"/>
          </p:nvPr>
        </p:nvSpPr>
        <p:spPr>
          <a:xfrm>
            <a:off x="5795963" y="-65088"/>
            <a:ext cx="2438400" cy="1933576"/>
          </a:xfrm>
        </p:spPr>
        <p:txBody>
          <a:bodyPr/>
          <a:lstStyle/>
          <a:p>
            <a:pPr eaLnBrk="1" hangingPunct="1"/>
            <a:r>
              <a:rPr lang="en-US" altLang="en-US"/>
              <a:t>Persian Sapphire OGB-</a:t>
            </a:r>
          </a:p>
        </p:txBody>
      </p:sp>
      <p:pic>
        <p:nvPicPr>
          <p:cNvPr id="148484"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5"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148486"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7" name="TextBox 8"/>
          <p:cNvSpPr txBox="1">
            <a:spLocks noChangeArrowheads="1"/>
          </p:cNvSpPr>
          <p:nvPr/>
        </p:nvSpPr>
        <p:spPr bwMode="auto">
          <a:xfrm>
            <a:off x="5943600" y="1925638"/>
            <a:ext cx="32004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This a tetraploid (4 sets of chromosomes) APPT.  One set is Aril, one set is from the bearded iris and two sets are probably from I. pumula making this a short iris sometimes referred to as an Arilmed.</a:t>
            </a:r>
          </a:p>
        </p:txBody>
      </p:sp>
      <p:grpSp>
        <p:nvGrpSpPr>
          <p:cNvPr id="148488" name="Group 2"/>
          <p:cNvGrpSpPr>
            <a:grpSpLocks/>
          </p:cNvGrpSpPr>
          <p:nvPr/>
        </p:nvGrpSpPr>
        <p:grpSpPr bwMode="auto">
          <a:xfrm>
            <a:off x="6477000" y="5584825"/>
            <a:ext cx="977900" cy="1349375"/>
            <a:chOff x="6477000" y="5584988"/>
            <a:chExt cx="977453" cy="1349416"/>
          </a:xfrm>
        </p:grpSpPr>
        <p:pic>
          <p:nvPicPr>
            <p:cNvPr id="148490" name="Picture 9" descr="William Mohr Med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5584988"/>
              <a:ext cx="977453" cy="949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91" name="TextBox 1"/>
            <p:cNvSpPr txBox="1">
              <a:spLocks noChangeArrowheads="1"/>
            </p:cNvSpPr>
            <p:nvPr/>
          </p:nvSpPr>
          <p:spPr bwMode="auto">
            <a:xfrm>
              <a:off x="6477000" y="6534294"/>
              <a:ext cx="9774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000"/>
                <a:t>2011</a:t>
              </a:r>
            </a:p>
          </p:txBody>
        </p:sp>
      </p:grpSp>
      <p:sp>
        <p:nvSpPr>
          <p:cNvPr id="148489" name="TextBox 12"/>
          <p:cNvSpPr txBox="1">
            <a:spLocks noChangeArrowheads="1"/>
          </p:cNvSpPr>
          <p:nvPr/>
        </p:nvSpPr>
        <p:spPr bwMode="auto">
          <a:xfrm>
            <a:off x="1003300" y="5584825"/>
            <a:ext cx="413226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dirty="0"/>
              <a:t>PERSIAN SAPPHIRE</a:t>
            </a:r>
            <a:br>
              <a:rPr lang="en-US" altLang="en-US" sz="1600" dirty="0"/>
            </a:br>
            <a:r>
              <a:rPr lang="en-US" altLang="en-US" sz="1600" dirty="0"/>
              <a:t>(Lowell </a:t>
            </a:r>
            <a:r>
              <a:rPr lang="en-US" altLang="en-US" sz="1600" dirty="0" err="1"/>
              <a:t>Baumunk</a:t>
            </a:r>
            <a:r>
              <a:rPr lang="en-US" altLang="en-US" sz="1600" dirty="0"/>
              <a:t>, R. 2005), OGB-</a:t>
            </a:r>
          </a:p>
          <a:p>
            <a:pPr algn="ctr" eaLnBrk="1" hangingPunct="1">
              <a:spcBef>
                <a:spcPct val="0"/>
              </a:spcBef>
              <a:buFontTx/>
              <a:buNone/>
            </a:pPr>
            <a:r>
              <a:rPr lang="en-US" altLang="en-US" sz="1600" dirty="0"/>
              <a:t>William Mohr Medal 2011</a:t>
            </a:r>
          </a:p>
          <a:p>
            <a:pPr algn="ctr" eaLnBrk="1" hangingPunct="1">
              <a:spcBef>
                <a:spcPct val="0"/>
              </a:spcBef>
              <a:buFontTx/>
              <a:buNone/>
            </a:pPr>
            <a:r>
              <a:rPr lang="en-US" altLang="en-US" sz="1600" dirty="0"/>
              <a:t>Tetraploid (APPT)</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3" descr="Pink Mar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5029200" cy="577215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CC66FF"/>
                </a:solidFill>
                <a:miter lim="800000"/>
                <a:headEnd/>
                <a:tailEnd/>
              </a14:hiddenLine>
            </a:ext>
          </a:extLst>
        </p:spPr>
      </p:pic>
      <p:sp>
        <p:nvSpPr>
          <p:cNvPr id="150531" name="title"/>
          <p:cNvSpPr>
            <a:spLocks noGrp="1" noChangeArrowheads="1"/>
          </p:cNvSpPr>
          <p:nvPr>
            <p:ph type="title"/>
          </p:nvPr>
        </p:nvSpPr>
        <p:spPr>
          <a:xfrm>
            <a:off x="5576888" y="76200"/>
            <a:ext cx="2819400" cy="2819400"/>
          </a:xfrm>
        </p:spPr>
        <p:txBody>
          <a:bodyPr/>
          <a:lstStyle/>
          <a:p>
            <a:pPr eaLnBrk="1" hangingPunct="1"/>
            <a:r>
              <a:rPr lang="en-US" altLang="en-US"/>
              <a:t>Pink Marble OB-</a:t>
            </a:r>
          </a:p>
        </p:txBody>
      </p:sp>
      <p:pic>
        <p:nvPicPr>
          <p:cNvPr id="150532"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3"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150534"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5" name="TextBox 8"/>
          <p:cNvSpPr txBox="1">
            <a:spLocks noChangeArrowheads="1"/>
          </p:cNvSpPr>
          <p:nvPr/>
        </p:nvSpPr>
        <p:spPr bwMode="auto">
          <a:xfrm>
            <a:off x="5486400" y="2674938"/>
            <a:ext cx="36576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 typeface="Wingdings" panose="05000000000000000000" pitchFamily="2" charset="2"/>
              <a:buNone/>
            </a:pPr>
            <a:r>
              <a:rPr lang="en-US" altLang="en-US" sz="2400"/>
              <a:t>The Oncocyclus are true desert dwellers, found in the mountain ranges of Turkey, Iran, and the Caucasus or in the deserts of the Middle East and Asia Minor.</a:t>
            </a:r>
          </a:p>
        </p:txBody>
      </p:sp>
      <p:sp>
        <p:nvSpPr>
          <p:cNvPr id="150536" name="TextBox 9"/>
          <p:cNvSpPr txBox="1">
            <a:spLocks noChangeArrowheads="1"/>
          </p:cNvSpPr>
          <p:nvPr/>
        </p:nvSpPr>
        <p:spPr bwMode="auto">
          <a:xfrm>
            <a:off x="647700" y="6121400"/>
            <a:ext cx="419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PINK MARBLE</a:t>
            </a:r>
            <a:br>
              <a:rPr lang="en-US" altLang="en-US" sz="1600"/>
            </a:br>
            <a:r>
              <a:rPr lang="en-US" altLang="en-US" sz="1600"/>
              <a:t>(Lloyd Austin, R. 1955), OB-</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p:cNvSpPr>
            <a:spLocks noGrp="1" noChangeArrowheads="1"/>
          </p:cNvSpPr>
          <p:nvPr>
            <p:ph type="title"/>
          </p:nvPr>
        </p:nvSpPr>
        <p:spPr>
          <a:xfrm>
            <a:off x="6172200" y="195263"/>
            <a:ext cx="2144713" cy="2514600"/>
          </a:xfrm>
        </p:spPr>
        <p:txBody>
          <a:bodyPr/>
          <a:lstStyle/>
          <a:p>
            <a:pPr eaLnBrk="1" hangingPunct="1"/>
            <a:r>
              <a:rPr lang="en-US" altLang="en-US"/>
              <a:t>Prairie Thunder OB-</a:t>
            </a:r>
          </a:p>
        </p:txBody>
      </p:sp>
      <p:pic>
        <p:nvPicPr>
          <p:cNvPr id="152579" name="Picture 4" descr="aril_logo2">
            <a:hlinkClick r:id="" action="ppaction://macro?name=PullFlower"/>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0" name="sh_ArilList" descr="Pink tissue paper">
            <a:hlinkClick r:id="rId4"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152581" name="sh_ArilList" descr="aril_logo2">
            <a:hlinkClick r:id="" action="ppaction://macro?name=CheckIfGameStarted"/>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2" name="TextBox 8"/>
          <p:cNvSpPr txBox="1">
            <a:spLocks noChangeArrowheads="1"/>
          </p:cNvSpPr>
          <p:nvPr/>
        </p:nvSpPr>
        <p:spPr bwMode="auto">
          <a:xfrm>
            <a:off x="6278563" y="2674938"/>
            <a:ext cx="2865437"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Arilbreds often grow more clumpy than that of TBs which tend to spread out.</a:t>
            </a:r>
          </a:p>
        </p:txBody>
      </p:sp>
      <p:pic>
        <p:nvPicPr>
          <p:cNvPr id="152583" name="Picture 5" descr="c:\Users\sayres\Pictures\Ayres Irises 2010\Prarie Thunder 2010_04_1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28588"/>
            <a:ext cx="6076950" cy="5486400"/>
          </a:xfrm>
          <a:prstGeom prst="rect">
            <a:avLst/>
          </a:prstGeom>
          <a:noFill/>
          <a:ln w="28575">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CCCCFF"/>
                </a:solidFill>
                <a:miter lim="800000"/>
                <a:headEnd/>
                <a:tailEnd/>
              </a14:hiddenLine>
            </a:ext>
          </a:extLst>
        </p:spPr>
      </p:pic>
      <p:sp>
        <p:nvSpPr>
          <p:cNvPr id="152584" name="TextBox 11"/>
          <p:cNvSpPr txBox="1">
            <a:spLocks noChangeArrowheads="1"/>
          </p:cNvSpPr>
          <p:nvPr/>
        </p:nvSpPr>
        <p:spPr bwMode="auto">
          <a:xfrm>
            <a:off x="1122363" y="5638800"/>
            <a:ext cx="4191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PRAIRIE THUNDER</a:t>
            </a:r>
            <a:br>
              <a:rPr lang="en-US" altLang="en-US" sz="1600"/>
            </a:br>
            <a:r>
              <a:rPr lang="en-US" altLang="en-US" sz="1600"/>
              <a:t>(Paul Black, R. 1990), AB (OB-)</a:t>
            </a:r>
          </a:p>
          <a:p>
            <a:pPr algn="ctr" eaLnBrk="1" hangingPunct="1">
              <a:spcBef>
                <a:spcPct val="0"/>
              </a:spcBef>
              <a:buFontTx/>
              <a:buNone/>
            </a:pPr>
            <a:r>
              <a:rPr lang="en-US" altLang="en-US" sz="1600"/>
              <a:t>Tetraploid APTT</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3" descr="Refiners Fire 2006 Mc 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4389438" cy="56261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CC66FF"/>
                </a:solidFill>
                <a:miter lim="800000"/>
                <a:headEnd/>
                <a:tailEnd/>
              </a14:hiddenLine>
            </a:ext>
          </a:extLst>
        </p:spPr>
      </p:pic>
      <p:sp>
        <p:nvSpPr>
          <p:cNvPr id="154627" name="title"/>
          <p:cNvSpPr>
            <a:spLocks noGrp="1" noChangeArrowheads="1"/>
          </p:cNvSpPr>
          <p:nvPr>
            <p:ph type="title"/>
          </p:nvPr>
        </p:nvSpPr>
        <p:spPr>
          <a:xfrm>
            <a:off x="4705350" y="-9525"/>
            <a:ext cx="3517900" cy="1597025"/>
          </a:xfrm>
        </p:spPr>
        <p:txBody>
          <a:bodyPr/>
          <a:lstStyle/>
          <a:p>
            <a:pPr eaLnBrk="1" hangingPunct="1"/>
            <a:r>
              <a:rPr lang="en-US" altLang="en-US"/>
              <a:t>Refiner’s Fire OGB</a:t>
            </a:r>
          </a:p>
        </p:txBody>
      </p:sp>
      <p:pic>
        <p:nvPicPr>
          <p:cNvPr id="154628"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9"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154630"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1" name="TextBox 8"/>
          <p:cNvSpPr txBox="1">
            <a:spLocks noChangeArrowheads="1"/>
          </p:cNvSpPr>
          <p:nvPr/>
        </p:nvSpPr>
        <p:spPr bwMode="auto">
          <a:xfrm>
            <a:off x="4933950" y="1695450"/>
            <a:ext cx="4179888"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Pure Arils can rot with too much moisture.  Adequate drainage is key!</a:t>
            </a:r>
          </a:p>
          <a:p>
            <a:pPr eaLnBrk="1" hangingPunct="1">
              <a:spcBef>
                <a:spcPct val="0"/>
              </a:spcBef>
              <a:buFontTx/>
              <a:buNone/>
            </a:pPr>
            <a:r>
              <a:rPr lang="en-US" altLang="en-US" sz="2400"/>
              <a:t>Arilbreds are more hardy but still require adequate drainage.</a:t>
            </a:r>
          </a:p>
          <a:p>
            <a:pPr eaLnBrk="1" hangingPunct="1">
              <a:spcBef>
                <a:spcPct val="0"/>
              </a:spcBef>
              <a:buFontTx/>
              <a:buNone/>
            </a:pPr>
            <a:r>
              <a:rPr lang="en-US" altLang="en-US" sz="2400"/>
              <a:t>Arils and arilbreds prefer a more alkaline soil than do bearded iris.</a:t>
            </a:r>
          </a:p>
        </p:txBody>
      </p:sp>
      <p:grpSp>
        <p:nvGrpSpPr>
          <p:cNvPr id="154632" name="Group 2"/>
          <p:cNvGrpSpPr>
            <a:grpSpLocks/>
          </p:cNvGrpSpPr>
          <p:nvPr/>
        </p:nvGrpSpPr>
        <p:grpSpPr bwMode="auto">
          <a:xfrm>
            <a:off x="4933950" y="5549900"/>
            <a:ext cx="1066800" cy="1244600"/>
            <a:chOff x="4810495" y="5695688"/>
            <a:chExt cx="1066800" cy="1244022"/>
          </a:xfrm>
        </p:grpSpPr>
        <p:pic>
          <p:nvPicPr>
            <p:cNvPr id="154634" name="Picture 12" descr="CookDouglasMed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7935" y="5695688"/>
              <a:ext cx="971920" cy="953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5" name="TextBox 1"/>
            <p:cNvSpPr txBox="1">
              <a:spLocks noChangeArrowheads="1"/>
            </p:cNvSpPr>
            <p:nvPr/>
          </p:nvSpPr>
          <p:spPr bwMode="auto">
            <a:xfrm>
              <a:off x="4810495" y="6539600"/>
              <a:ext cx="1066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000"/>
                <a:t>2013</a:t>
              </a:r>
            </a:p>
          </p:txBody>
        </p:sp>
      </p:grpSp>
      <p:sp>
        <p:nvSpPr>
          <p:cNvPr id="154633" name="TextBox 12"/>
          <p:cNvSpPr txBox="1">
            <a:spLocks noChangeArrowheads="1"/>
          </p:cNvSpPr>
          <p:nvPr/>
        </p:nvSpPr>
        <p:spPr bwMode="auto">
          <a:xfrm>
            <a:off x="404813" y="5897563"/>
            <a:ext cx="41910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Refiner’s Fire</a:t>
            </a:r>
          </a:p>
          <a:p>
            <a:pPr algn="ctr" eaLnBrk="1" hangingPunct="1">
              <a:spcBef>
                <a:spcPct val="0"/>
              </a:spcBef>
              <a:buFontTx/>
              <a:buNone/>
            </a:pPr>
            <a:r>
              <a:rPr lang="en-US" altLang="en-US" sz="1600"/>
              <a:t>McGrath, 2006, OGB</a:t>
            </a:r>
          </a:p>
          <a:p>
            <a:pPr algn="ctr" eaLnBrk="1" hangingPunct="1">
              <a:spcBef>
                <a:spcPct val="0"/>
              </a:spcBef>
              <a:buFontTx/>
              <a:buNone/>
            </a:pPr>
            <a:r>
              <a:rPr lang="en-US" altLang="en-US" sz="1600"/>
              <a:t>Clarence G. White Medal, 2013 </a:t>
            </a:r>
          </a:p>
          <a:p>
            <a:pPr algn="ctr" eaLnBrk="1" hangingPunct="1">
              <a:spcBef>
                <a:spcPct val="0"/>
              </a:spcBef>
              <a:buFontTx/>
              <a:buNone/>
            </a:pPr>
            <a:endParaRPr lang="en-US" altLang="en-US" sz="160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3" descr="Rivers of Babylon Baumunk 2004 LB 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0"/>
            <a:ext cx="5424488" cy="52578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CC66FF"/>
                </a:solidFill>
                <a:miter lim="800000"/>
                <a:headEnd/>
                <a:tailEnd/>
              </a14:hiddenLine>
            </a:ext>
          </a:extLst>
        </p:spPr>
      </p:pic>
      <p:sp>
        <p:nvSpPr>
          <p:cNvPr id="156675" name="title"/>
          <p:cNvSpPr>
            <a:spLocks noGrp="1" noChangeArrowheads="1"/>
          </p:cNvSpPr>
          <p:nvPr>
            <p:ph type="title"/>
          </p:nvPr>
        </p:nvSpPr>
        <p:spPr>
          <a:xfrm>
            <a:off x="5529263" y="0"/>
            <a:ext cx="2438400" cy="1900238"/>
          </a:xfrm>
        </p:spPr>
        <p:txBody>
          <a:bodyPr/>
          <a:lstStyle/>
          <a:p>
            <a:pPr eaLnBrk="1" hangingPunct="1"/>
            <a:r>
              <a:rPr lang="en-US" altLang="en-US"/>
              <a:t>Rivers of Babylon OGB</a:t>
            </a:r>
          </a:p>
        </p:txBody>
      </p:sp>
      <p:pic>
        <p:nvPicPr>
          <p:cNvPr id="156676"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7"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156678"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9" name="TextBox 8"/>
          <p:cNvSpPr txBox="1">
            <a:spLocks noChangeArrowheads="1"/>
          </p:cNvSpPr>
          <p:nvPr/>
        </p:nvSpPr>
        <p:spPr bwMode="auto">
          <a:xfrm>
            <a:off x="5522913" y="1858963"/>
            <a:ext cx="3621087"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The Aril Society International is a group of iris enthusiasts that are devoted to promoting the Aril and Arilbred irises.  Members have access to their annual sale. Visit their web site for more information including links to sources of arilbreds.</a:t>
            </a:r>
          </a:p>
        </p:txBody>
      </p:sp>
      <p:sp>
        <p:nvSpPr>
          <p:cNvPr id="10" name="TextBox 9"/>
          <p:cNvSpPr txBox="1"/>
          <p:nvPr/>
        </p:nvSpPr>
        <p:spPr>
          <a:xfrm>
            <a:off x="292100" y="6332538"/>
            <a:ext cx="4419600" cy="461962"/>
          </a:xfrm>
          <a:prstGeom prst="rect">
            <a:avLst/>
          </a:prstGeom>
          <a:noFill/>
        </p:spPr>
        <p:txBody>
          <a:bodyPr>
            <a:spAutoFit/>
          </a:bodyPr>
          <a:lstStyle/>
          <a:p>
            <a:pPr algn="ctr" eaLnBrk="1" hangingPunct="1">
              <a:defRPr/>
            </a:pPr>
            <a:r>
              <a:rPr lang="en-US" dirty="0">
                <a:effectLst>
                  <a:outerShdw blurRad="38100" dist="38100" dir="2700000" algn="tl">
                    <a:srgbClr val="000000">
                      <a:alpha val="43137"/>
                    </a:srgbClr>
                  </a:outerShdw>
                </a:effectLst>
                <a:cs typeface="Arial" charset="0"/>
              </a:rPr>
              <a:t>http://www.arilsociety.org</a:t>
            </a:r>
          </a:p>
        </p:txBody>
      </p:sp>
      <p:grpSp>
        <p:nvGrpSpPr>
          <p:cNvPr id="156681" name="Group 10"/>
          <p:cNvGrpSpPr>
            <a:grpSpLocks/>
          </p:cNvGrpSpPr>
          <p:nvPr/>
        </p:nvGrpSpPr>
        <p:grpSpPr bwMode="auto">
          <a:xfrm>
            <a:off x="4933950" y="5549900"/>
            <a:ext cx="1066800" cy="1244600"/>
            <a:chOff x="4810495" y="5695688"/>
            <a:chExt cx="1066800" cy="1244022"/>
          </a:xfrm>
        </p:grpSpPr>
        <p:pic>
          <p:nvPicPr>
            <p:cNvPr id="156683" name="Picture 12" descr="CookDouglasMed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7935" y="5695688"/>
              <a:ext cx="971920" cy="953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84" name="TextBox 12"/>
            <p:cNvSpPr txBox="1">
              <a:spLocks noChangeArrowheads="1"/>
            </p:cNvSpPr>
            <p:nvPr/>
          </p:nvSpPr>
          <p:spPr bwMode="auto">
            <a:xfrm>
              <a:off x="4810495" y="6539600"/>
              <a:ext cx="1066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000"/>
                <a:t>2010</a:t>
              </a:r>
            </a:p>
          </p:txBody>
        </p:sp>
      </p:grpSp>
      <p:sp>
        <p:nvSpPr>
          <p:cNvPr id="156682" name="TextBox 13"/>
          <p:cNvSpPr txBox="1">
            <a:spLocks noChangeArrowheads="1"/>
          </p:cNvSpPr>
          <p:nvPr/>
        </p:nvSpPr>
        <p:spPr bwMode="auto">
          <a:xfrm>
            <a:off x="654050" y="5335588"/>
            <a:ext cx="41910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RIVERS OF BABYLON</a:t>
            </a:r>
            <a:br>
              <a:rPr lang="en-US" altLang="en-US" sz="1600"/>
            </a:br>
            <a:r>
              <a:rPr lang="en-US" altLang="en-US" sz="1600"/>
              <a:t>(Lowell Baumunk, R. 2004), OGB</a:t>
            </a:r>
          </a:p>
          <a:p>
            <a:pPr algn="ctr" eaLnBrk="1" hangingPunct="1">
              <a:spcBef>
                <a:spcPct val="0"/>
              </a:spcBef>
              <a:buFontTx/>
              <a:buNone/>
            </a:pPr>
            <a:r>
              <a:rPr lang="en-US" altLang="en-US" sz="1600"/>
              <a:t>Clarence G. White Medal, 2010 </a:t>
            </a:r>
          </a:p>
          <a:p>
            <a:pPr algn="ctr" eaLnBrk="1" hangingPunct="1">
              <a:spcBef>
                <a:spcPct val="0"/>
              </a:spcBef>
              <a:buFontTx/>
              <a:buNone/>
            </a:pPr>
            <a:endParaRPr lang="en-US" altLang="en-US" sz="160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p:cNvSpPr>
            <a:spLocks noGrp="1" noChangeArrowheads="1"/>
          </p:cNvSpPr>
          <p:nvPr>
            <p:ph type="title"/>
          </p:nvPr>
        </p:nvSpPr>
        <p:spPr>
          <a:xfrm>
            <a:off x="5803900" y="-152400"/>
            <a:ext cx="2209800" cy="2133600"/>
          </a:xfrm>
        </p:spPr>
        <p:txBody>
          <a:bodyPr/>
          <a:lstStyle/>
          <a:p>
            <a:pPr eaLnBrk="1" hangingPunct="1"/>
            <a:r>
              <a:rPr lang="en-US" altLang="en-US"/>
              <a:t>Sand Dancer OGB </a:t>
            </a:r>
          </a:p>
        </p:txBody>
      </p:sp>
      <p:pic>
        <p:nvPicPr>
          <p:cNvPr id="158723" name="Picture 4" descr="aril_logo2">
            <a:hlinkClick r:id="" action="ppaction://macro?name=PullFlower"/>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4" name="sh_ArilList" descr="Pink tissue paper">
            <a:hlinkClick r:id="rId4"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158725" name="sh_ArilList" descr="aril_logo2">
            <a:hlinkClick r:id="" action="ppaction://macro?name=CheckIfGameStarted"/>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6" name="TextBox 8"/>
          <p:cNvSpPr txBox="1">
            <a:spLocks noChangeArrowheads="1"/>
          </p:cNvSpPr>
          <p:nvPr/>
        </p:nvSpPr>
        <p:spPr bwMode="auto">
          <a:xfrm>
            <a:off x="5410200" y="2017713"/>
            <a:ext cx="36798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Rick Tasco was honored by the American Iris Society with the Hybridizer Award in 2010 for his work with all types of irises including arilbreds.</a:t>
            </a:r>
          </a:p>
        </p:txBody>
      </p:sp>
      <p:sp>
        <p:nvSpPr>
          <p:cNvPr id="158727" name="TextBox 9"/>
          <p:cNvSpPr txBox="1">
            <a:spLocks noChangeArrowheads="1"/>
          </p:cNvSpPr>
          <p:nvPr/>
        </p:nvSpPr>
        <p:spPr bwMode="auto">
          <a:xfrm>
            <a:off x="523875" y="5943600"/>
            <a:ext cx="4191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Sand Dancer</a:t>
            </a:r>
          </a:p>
          <a:p>
            <a:pPr algn="ctr" eaLnBrk="1" hangingPunct="1">
              <a:spcBef>
                <a:spcPct val="0"/>
              </a:spcBef>
              <a:buFontTx/>
              <a:buNone/>
            </a:pPr>
            <a:r>
              <a:rPr lang="en-US" altLang="en-US" sz="1600"/>
              <a:t>Rick Tasco, 2010, OGB</a:t>
            </a:r>
          </a:p>
          <a:p>
            <a:pPr algn="ctr" eaLnBrk="1" hangingPunct="1">
              <a:spcBef>
                <a:spcPct val="0"/>
              </a:spcBef>
              <a:buFontTx/>
              <a:buNone/>
            </a:pPr>
            <a:r>
              <a:rPr lang="en-US" altLang="en-US" sz="1600"/>
              <a:t> Honorable Mention 2012, Award of Merit 2014.</a:t>
            </a:r>
          </a:p>
        </p:txBody>
      </p:sp>
      <p:pic>
        <p:nvPicPr>
          <p:cNvPr id="158728" name="Picture 1"/>
          <p:cNvPicPr>
            <a:picLocks noChangeAspect="1"/>
          </p:cNvPicPr>
          <p:nvPr/>
        </p:nvPicPr>
        <p:blipFill>
          <a:blip r:embed="rId5">
            <a:extLst>
              <a:ext uri="{28A0092B-C50C-407E-A947-70E740481C1C}">
                <a14:useLocalDpi xmlns:a14="http://schemas.microsoft.com/office/drawing/2010/main" val="0"/>
              </a:ext>
            </a:extLst>
          </a:blip>
          <a:srcRect l="4074" t="14445" b="12222"/>
          <a:stretch>
            <a:fillRect/>
          </a:stretch>
        </p:blipFill>
        <p:spPr bwMode="auto">
          <a:xfrm>
            <a:off x="152400" y="411163"/>
            <a:ext cx="4933950" cy="50292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C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3" descr="Scarlet Butterf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4953000" cy="565785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CC00"/>
                </a:solidFill>
                <a:miter lim="800000"/>
                <a:headEnd/>
                <a:tailEnd/>
              </a14:hiddenLine>
            </a:ext>
          </a:extLst>
        </p:spPr>
      </p:pic>
      <p:sp>
        <p:nvSpPr>
          <p:cNvPr id="160771" name="title"/>
          <p:cNvSpPr>
            <a:spLocks noGrp="1" noChangeArrowheads="1"/>
          </p:cNvSpPr>
          <p:nvPr>
            <p:ph type="title"/>
          </p:nvPr>
        </p:nvSpPr>
        <p:spPr>
          <a:xfrm>
            <a:off x="5803900" y="-152400"/>
            <a:ext cx="2209800" cy="2133600"/>
          </a:xfrm>
        </p:spPr>
        <p:txBody>
          <a:bodyPr/>
          <a:lstStyle/>
          <a:p>
            <a:pPr eaLnBrk="1" hangingPunct="1"/>
            <a:r>
              <a:rPr lang="en-US" altLang="en-US" dirty="0"/>
              <a:t>Scarlet Butterfly </a:t>
            </a:r>
            <a:r>
              <a:rPr lang="en-US" altLang="en-US" sz="2800" dirty="0"/>
              <a:t>Less than 1/4</a:t>
            </a:r>
            <a:endParaRPr lang="en-US" altLang="en-US" dirty="0"/>
          </a:p>
        </p:txBody>
      </p:sp>
      <p:pic>
        <p:nvPicPr>
          <p:cNvPr id="160772"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3"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160774"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5" name="TextBox 8"/>
          <p:cNvSpPr txBox="1">
            <a:spLocks noChangeArrowheads="1"/>
          </p:cNvSpPr>
          <p:nvPr/>
        </p:nvSpPr>
        <p:spPr bwMode="auto">
          <a:xfrm>
            <a:off x="5410200" y="2017713"/>
            <a:ext cx="367982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dirty="0"/>
              <a:t>NOTE: This iris has not been accepted as an </a:t>
            </a:r>
            <a:r>
              <a:rPr lang="en-US" altLang="en-US" sz="2400" dirty="0" err="1"/>
              <a:t>Arilbred</a:t>
            </a:r>
            <a:r>
              <a:rPr lang="en-US" altLang="en-US" sz="2400" dirty="0"/>
              <a:t> by the Aril Society International because it does not exhibit the aril characteristics necessary for ASI acceptance.  However, it is listed in both the TB and AB registries.</a:t>
            </a:r>
          </a:p>
        </p:txBody>
      </p:sp>
      <p:sp>
        <p:nvSpPr>
          <p:cNvPr id="160776" name="TextBox 9"/>
          <p:cNvSpPr txBox="1">
            <a:spLocks noChangeArrowheads="1"/>
          </p:cNvSpPr>
          <p:nvPr/>
        </p:nvSpPr>
        <p:spPr bwMode="auto">
          <a:xfrm>
            <a:off x="609600" y="6019800"/>
            <a:ext cx="419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Scarlet Butterfly</a:t>
            </a:r>
          </a:p>
          <a:p>
            <a:pPr algn="ctr" eaLnBrk="1" hangingPunct="1">
              <a:spcBef>
                <a:spcPct val="0"/>
              </a:spcBef>
              <a:buFontTx/>
              <a:buNone/>
            </a:pPr>
            <a:r>
              <a:rPr lang="en-US" altLang="en-US" sz="1600"/>
              <a:t>Austin 1959, Onco per Austi</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3" descr="SheDevilBlack199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1000"/>
            <a:ext cx="4991100" cy="54102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CC66FF"/>
                </a:solidFill>
                <a:miter lim="800000"/>
                <a:headEnd/>
                <a:tailEnd/>
              </a14:hiddenLine>
            </a:ext>
          </a:extLst>
        </p:spPr>
      </p:pic>
      <p:sp>
        <p:nvSpPr>
          <p:cNvPr id="162819" name="title"/>
          <p:cNvSpPr>
            <a:spLocks noGrp="1" noChangeArrowheads="1"/>
          </p:cNvSpPr>
          <p:nvPr>
            <p:ph type="title"/>
          </p:nvPr>
        </p:nvSpPr>
        <p:spPr>
          <a:xfrm>
            <a:off x="5486400" y="0"/>
            <a:ext cx="2417763" cy="1571625"/>
          </a:xfrm>
        </p:spPr>
        <p:txBody>
          <a:bodyPr/>
          <a:lstStyle/>
          <a:p>
            <a:pPr eaLnBrk="1" hangingPunct="1"/>
            <a:r>
              <a:rPr lang="en-US" altLang="en-US"/>
              <a:t>She Devil OB-</a:t>
            </a:r>
          </a:p>
        </p:txBody>
      </p:sp>
      <p:pic>
        <p:nvPicPr>
          <p:cNvPr id="162820"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1"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162822"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5295900" y="1276350"/>
            <a:ext cx="3848100" cy="4156075"/>
          </a:xfrm>
          <a:prstGeom prst="rect">
            <a:avLst/>
          </a:prstGeom>
          <a:noFill/>
        </p:spPr>
        <p:txBody>
          <a:bodyPr>
            <a:spAutoFit/>
          </a:bodyPr>
          <a:lstStyle/>
          <a:p>
            <a:pPr eaLnBrk="1" hangingPunct="1">
              <a:defRPr/>
            </a:pPr>
            <a:r>
              <a:rPr lang="en-US" dirty="0" err="1"/>
              <a:t>Onco</a:t>
            </a:r>
            <a:r>
              <a:rPr lang="en-US" dirty="0"/>
              <a:t> standards are:</a:t>
            </a:r>
          </a:p>
          <a:p>
            <a:pPr marL="342900" indent="-342900" eaLnBrk="1" hangingPunct="1">
              <a:buFont typeface="Arial" panose="020B0604020202020204" pitchFamily="34" charset="0"/>
              <a:buChar char="•"/>
              <a:defRPr/>
            </a:pPr>
            <a:r>
              <a:rPr lang="en-US" dirty="0"/>
              <a:t>Usually larger than the falls (can be a lot bigger).</a:t>
            </a:r>
          </a:p>
          <a:p>
            <a:pPr marL="342900" indent="-342900" eaLnBrk="1" hangingPunct="1">
              <a:buFont typeface="Arial" panose="020B0604020202020204" pitchFamily="34" charset="0"/>
              <a:buChar char="•"/>
              <a:defRPr/>
            </a:pPr>
            <a:r>
              <a:rPr lang="en-US" dirty="0"/>
              <a:t>Usually globular or broadly oval</a:t>
            </a:r>
          </a:p>
          <a:p>
            <a:pPr marL="342900" indent="-342900" eaLnBrk="1" hangingPunct="1">
              <a:buFont typeface="Arial" panose="020B0604020202020204" pitchFamily="34" charset="0"/>
              <a:buChar char="•"/>
              <a:defRPr/>
            </a:pPr>
            <a:r>
              <a:rPr lang="en-US" dirty="0"/>
              <a:t>May be domed, overlapping slightly or open but erect</a:t>
            </a:r>
          </a:p>
          <a:p>
            <a:pPr marL="342900" indent="-342900" eaLnBrk="1" hangingPunct="1">
              <a:buFont typeface="Arial" panose="020B0604020202020204" pitchFamily="34" charset="0"/>
              <a:buChar char="•"/>
              <a:defRPr/>
            </a:pPr>
            <a:r>
              <a:rPr lang="en-US" dirty="0"/>
              <a:t>May be lightly ruffled</a:t>
            </a:r>
          </a:p>
          <a:p>
            <a:pPr marL="342900" indent="-342900" eaLnBrk="1" hangingPunct="1">
              <a:buFont typeface="Arial" panose="020B0604020202020204" pitchFamily="34" charset="0"/>
              <a:buChar char="•"/>
              <a:defRPr/>
            </a:pPr>
            <a:r>
              <a:rPr lang="en-US" dirty="0"/>
              <a:t>May be reflexed outward on the sides.</a:t>
            </a:r>
          </a:p>
        </p:txBody>
      </p:sp>
      <p:grpSp>
        <p:nvGrpSpPr>
          <p:cNvPr id="162824" name="Group 9"/>
          <p:cNvGrpSpPr>
            <a:grpSpLocks/>
          </p:cNvGrpSpPr>
          <p:nvPr/>
        </p:nvGrpSpPr>
        <p:grpSpPr bwMode="auto">
          <a:xfrm>
            <a:off x="5988050" y="5356225"/>
            <a:ext cx="976313" cy="1349375"/>
            <a:chOff x="6477000" y="5584988"/>
            <a:chExt cx="977453" cy="1349416"/>
          </a:xfrm>
        </p:grpSpPr>
        <p:pic>
          <p:nvPicPr>
            <p:cNvPr id="162826" name="Picture 9" descr="William Mohr Med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5584988"/>
              <a:ext cx="977453" cy="949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7" name="TextBox 11"/>
            <p:cNvSpPr txBox="1">
              <a:spLocks noChangeArrowheads="1"/>
            </p:cNvSpPr>
            <p:nvPr/>
          </p:nvSpPr>
          <p:spPr bwMode="auto">
            <a:xfrm>
              <a:off x="6477000" y="6534294"/>
              <a:ext cx="9774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000"/>
                <a:t>2003</a:t>
              </a:r>
            </a:p>
          </p:txBody>
        </p:sp>
      </p:grpSp>
      <p:sp>
        <p:nvSpPr>
          <p:cNvPr id="162825" name="TextBox 12"/>
          <p:cNvSpPr txBox="1">
            <a:spLocks noChangeArrowheads="1"/>
          </p:cNvSpPr>
          <p:nvPr/>
        </p:nvSpPr>
        <p:spPr bwMode="auto">
          <a:xfrm>
            <a:off x="762000" y="5791200"/>
            <a:ext cx="4191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dirty="0"/>
              <a:t>SHE DEVIL</a:t>
            </a:r>
            <a:br>
              <a:rPr lang="en-US" altLang="en-US" sz="1600" dirty="0"/>
            </a:br>
            <a:r>
              <a:rPr lang="en-US" altLang="en-US" sz="1600" dirty="0"/>
              <a:t>(Paul Black, R. 1996), OB-</a:t>
            </a:r>
          </a:p>
          <a:p>
            <a:pPr algn="ctr" eaLnBrk="1" hangingPunct="1">
              <a:spcBef>
                <a:spcPct val="0"/>
              </a:spcBef>
              <a:buFontTx/>
              <a:buNone/>
            </a:pPr>
            <a:r>
              <a:rPr lang="en-US" altLang="en-US" sz="1600" dirty="0"/>
              <a:t>William Mohr Medal, 2003</a:t>
            </a:r>
          </a:p>
          <a:p>
            <a:pPr algn="ctr" eaLnBrk="1" hangingPunct="1">
              <a:spcBef>
                <a:spcPct val="0"/>
              </a:spcBef>
              <a:buFontTx/>
              <a:buNone/>
            </a:pPr>
            <a:r>
              <a:rPr lang="en-US" altLang="en-US" sz="1600" dirty="0"/>
              <a:t>Tetraploid APTT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descr="Aril  Rever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04800"/>
            <a:ext cx="5715000" cy="5673725"/>
          </a:xfrm>
          <a:prstGeom prst="rect">
            <a:avLst/>
          </a:prstGeom>
          <a:noFill/>
          <a:ln w="38100">
            <a:noFill/>
            <a:miter lim="800000"/>
            <a:headEnd/>
            <a:tailEnd/>
          </a:ln>
          <a:effectLst>
            <a:outerShdw blurRad="50800" dist="38100" dir="2700000" algn="tl" rotWithShape="0">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0033"/>
                </a:solidFill>
                <a:miter lim="800000"/>
                <a:headEnd/>
                <a:tailEnd/>
              </a14:hiddenLine>
            </a:ext>
          </a:extLst>
        </p:spPr>
      </p:pic>
      <p:sp>
        <p:nvSpPr>
          <p:cNvPr id="17411" name="title"/>
          <p:cNvSpPr>
            <a:spLocks noGrp="1" noChangeArrowheads="1"/>
          </p:cNvSpPr>
          <p:nvPr>
            <p:ph type="title"/>
          </p:nvPr>
        </p:nvSpPr>
        <p:spPr>
          <a:xfrm>
            <a:off x="5757863" y="254159"/>
            <a:ext cx="2743200" cy="2801937"/>
          </a:xfrm>
        </p:spPr>
        <p:txBody>
          <a:bodyPr/>
          <a:lstStyle/>
          <a:p>
            <a:pPr eaLnBrk="1" hangingPunct="1"/>
            <a:r>
              <a:rPr lang="en-US" altLang="en-US" dirty="0"/>
              <a:t>Aril Reverie OGB-</a:t>
            </a:r>
          </a:p>
        </p:txBody>
      </p:sp>
      <p:pic>
        <p:nvPicPr>
          <p:cNvPr id="17412"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17414"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Box 8"/>
          <p:cNvSpPr txBox="1">
            <a:spLocks noChangeArrowheads="1"/>
          </p:cNvSpPr>
          <p:nvPr/>
        </p:nvSpPr>
        <p:spPr bwMode="auto">
          <a:xfrm>
            <a:off x="914400" y="6121400"/>
            <a:ext cx="419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ARIL REVERIE</a:t>
            </a:r>
            <a:br>
              <a:rPr lang="en-US" altLang="en-US" sz="1600"/>
            </a:br>
            <a:r>
              <a:rPr lang="en-US" altLang="en-US" sz="1600"/>
              <a:t>(Walter Moores, R. 1988), OGB- </a:t>
            </a:r>
          </a:p>
        </p:txBody>
      </p:sp>
      <p:sp>
        <p:nvSpPr>
          <p:cNvPr id="8" name="rect2"/>
          <p:cNvSpPr>
            <a:spLocks noChangeArrowheads="1"/>
          </p:cNvSpPr>
          <p:nvPr/>
        </p:nvSpPr>
        <p:spPr bwMode="auto">
          <a:xfrm>
            <a:off x="6019800" y="2286000"/>
            <a:ext cx="2917825"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dirty="0"/>
              <a:t>The minus “–” means that it has less than ½ Aril content and it can probably be grown with the TBs</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3" descr="Sharina flow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4800"/>
            <a:ext cx="4419600" cy="5738813"/>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0033"/>
                </a:solidFill>
                <a:miter lim="800000"/>
                <a:headEnd/>
                <a:tailEnd/>
              </a14:hiddenLine>
            </a:ext>
          </a:extLst>
        </p:spPr>
      </p:pic>
      <p:sp>
        <p:nvSpPr>
          <p:cNvPr id="164867" name="title"/>
          <p:cNvSpPr>
            <a:spLocks noGrp="1" noChangeArrowheads="1"/>
          </p:cNvSpPr>
          <p:nvPr>
            <p:ph type="title"/>
          </p:nvPr>
        </p:nvSpPr>
        <p:spPr>
          <a:xfrm>
            <a:off x="4745038" y="277813"/>
            <a:ext cx="3352800" cy="815975"/>
          </a:xfrm>
        </p:spPr>
        <p:txBody>
          <a:bodyPr/>
          <a:lstStyle/>
          <a:p>
            <a:pPr eaLnBrk="1" hangingPunct="1"/>
            <a:r>
              <a:rPr lang="en-US" altLang="en-US"/>
              <a:t>Sharina OGB</a:t>
            </a:r>
          </a:p>
        </p:txBody>
      </p:sp>
      <p:pic>
        <p:nvPicPr>
          <p:cNvPr id="164868"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9"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164870"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71" name="TextBox 8"/>
          <p:cNvSpPr txBox="1">
            <a:spLocks noChangeArrowheads="1"/>
          </p:cNvSpPr>
          <p:nvPr/>
        </p:nvSpPr>
        <p:spPr bwMode="auto">
          <a:xfrm>
            <a:off x="4824413" y="1371600"/>
            <a:ext cx="4071937"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The oncocyclus irises have beautiful and exotic markings and often have a broad, globular form and large, dark, velvety signal patches on the falls. They have only one flower per stalk, but the bloom is usually large and spectacular.   It often appears too large for the stem</a:t>
            </a:r>
          </a:p>
          <a:p>
            <a:pPr eaLnBrk="1" hangingPunct="1">
              <a:spcBef>
                <a:spcPct val="0"/>
              </a:spcBef>
              <a:buFontTx/>
              <a:buNone/>
            </a:pPr>
            <a:r>
              <a:rPr lang="en-US" altLang="en-US" sz="2400"/>
              <a:t>The striking signal is a well known Aril trait.</a:t>
            </a:r>
          </a:p>
        </p:txBody>
      </p:sp>
      <p:sp>
        <p:nvSpPr>
          <p:cNvPr id="164872" name="TextBox 9"/>
          <p:cNvSpPr txBox="1">
            <a:spLocks noChangeArrowheads="1"/>
          </p:cNvSpPr>
          <p:nvPr/>
        </p:nvSpPr>
        <p:spPr bwMode="auto">
          <a:xfrm>
            <a:off x="342900" y="6105525"/>
            <a:ext cx="419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SHARINA</a:t>
            </a:r>
            <a:br>
              <a:rPr lang="en-US" altLang="en-US" sz="1600"/>
            </a:br>
            <a:r>
              <a:rPr lang="en-US" altLang="en-US" sz="1600"/>
              <a:t>(H. Shockey, R. 1986), OGB+</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3" descr="skiesalwaysblue 1998 SMc DB 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5372100" cy="578485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0033"/>
                </a:solidFill>
                <a:miter lim="800000"/>
                <a:headEnd/>
                <a:tailEnd/>
              </a14:hiddenLine>
            </a:ext>
          </a:extLst>
        </p:spPr>
      </p:pic>
      <p:sp>
        <p:nvSpPr>
          <p:cNvPr id="166915" name="title"/>
          <p:cNvSpPr>
            <a:spLocks noGrp="1" noChangeArrowheads="1"/>
          </p:cNvSpPr>
          <p:nvPr>
            <p:ph type="title"/>
          </p:nvPr>
        </p:nvSpPr>
        <p:spPr>
          <a:xfrm>
            <a:off x="5638800" y="38100"/>
            <a:ext cx="2667000" cy="1562100"/>
          </a:xfrm>
        </p:spPr>
        <p:txBody>
          <a:bodyPr/>
          <a:lstStyle/>
          <a:p>
            <a:pPr eaLnBrk="1" hangingPunct="1"/>
            <a:r>
              <a:rPr lang="en-US" altLang="en-US" sz="4000"/>
              <a:t>Skies Always Blue OGB+</a:t>
            </a:r>
          </a:p>
        </p:txBody>
      </p:sp>
      <p:pic>
        <p:nvPicPr>
          <p:cNvPr id="166916"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7"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166918"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9" name="TextBox 8"/>
          <p:cNvSpPr txBox="1">
            <a:spLocks noChangeArrowheads="1"/>
          </p:cNvSpPr>
          <p:nvPr/>
        </p:nvSpPr>
        <p:spPr bwMode="auto">
          <a:xfrm>
            <a:off x="5600700" y="1638300"/>
            <a:ext cx="35433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Sharon McAllister  is a well known AB hybridizer from Fairacres, NM.  The 9” annual rainfall makes it a good place to grow Arils and Arilbreds.  However, much of that rain comes in late summer which can cause rot.  So even in the desert, good drainage is key.</a:t>
            </a:r>
          </a:p>
        </p:txBody>
      </p:sp>
      <p:sp>
        <p:nvSpPr>
          <p:cNvPr id="166920" name="TextBox 9"/>
          <p:cNvSpPr txBox="1">
            <a:spLocks noChangeArrowheads="1"/>
          </p:cNvSpPr>
          <p:nvPr/>
        </p:nvSpPr>
        <p:spPr bwMode="auto">
          <a:xfrm>
            <a:off x="819150" y="6121400"/>
            <a:ext cx="419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SKIES ALWAYS BLUE</a:t>
            </a:r>
            <a:br>
              <a:rPr lang="en-US" altLang="en-US" sz="1600"/>
            </a:br>
            <a:r>
              <a:rPr lang="en-US" altLang="en-US" sz="1600"/>
              <a:t>(Sharon McAllister, R. 1998), OGB+</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4" descr="Sky Signal clu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4800"/>
            <a:ext cx="5695950" cy="55626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accent2"/>
                </a:solidFill>
                <a:miter lim="800000"/>
                <a:headEnd/>
                <a:tailEnd/>
              </a14:hiddenLine>
            </a:ext>
          </a:extLst>
        </p:spPr>
      </p:pic>
      <p:sp>
        <p:nvSpPr>
          <p:cNvPr id="168963" name="title"/>
          <p:cNvSpPr>
            <a:spLocks noGrp="1" noChangeArrowheads="1"/>
          </p:cNvSpPr>
          <p:nvPr>
            <p:ph type="title"/>
          </p:nvPr>
        </p:nvSpPr>
        <p:spPr>
          <a:xfrm>
            <a:off x="6002338" y="0"/>
            <a:ext cx="2074862" cy="2133600"/>
          </a:xfrm>
        </p:spPr>
        <p:txBody>
          <a:bodyPr/>
          <a:lstStyle/>
          <a:p>
            <a:pPr eaLnBrk="1" hangingPunct="1"/>
            <a:r>
              <a:rPr lang="en-US" altLang="en-US">
                <a:solidFill>
                  <a:schemeClr val="tx1"/>
                </a:solidFill>
              </a:rPr>
              <a:t>Sky Signal OGB+</a:t>
            </a:r>
          </a:p>
        </p:txBody>
      </p:sp>
      <p:pic>
        <p:nvPicPr>
          <p:cNvPr id="168964" name="Picture 5"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5"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168966"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7" name="TextBox 8"/>
          <p:cNvSpPr txBox="1">
            <a:spLocks noChangeArrowheads="1"/>
          </p:cNvSpPr>
          <p:nvPr/>
        </p:nvSpPr>
        <p:spPr bwMode="auto">
          <a:xfrm>
            <a:off x="5991225" y="1993900"/>
            <a:ext cx="325755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Many people think that because the arils grow in the desert, that they are vulnerable to winter’s cold weather.  However, the desert can get quite cold during a winter night and many regelia survive under a winter snow cover.</a:t>
            </a:r>
          </a:p>
        </p:txBody>
      </p:sp>
      <p:sp>
        <p:nvSpPr>
          <p:cNvPr id="168968" name="TextBox 9"/>
          <p:cNvSpPr txBox="1">
            <a:spLocks noChangeArrowheads="1"/>
          </p:cNvSpPr>
          <p:nvPr/>
        </p:nvSpPr>
        <p:spPr bwMode="auto">
          <a:xfrm>
            <a:off x="981075" y="6121400"/>
            <a:ext cx="419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SKY SIGNAL</a:t>
            </a:r>
            <a:br>
              <a:rPr lang="en-US" altLang="en-US" sz="1600"/>
            </a:br>
            <a:r>
              <a:rPr lang="en-US" altLang="en-US" sz="1600"/>
              <a:t>(H. Shockey, R. 1979), OGB+</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3" descr="SilentTearsPeterson19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4953000" cy="5516563"/>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CC66FF"/>
                </a:solidFill>
                <a:miter lim="800000"/>
                <a:headEnd/>
                <a:tailEnd/>
              </a14:hiddenLine>
            </a:ext>
          </a:extLst>
        </p:spPr>
      </p:pic>
      <p:sp>
        <p:nvSpPr>
          <p:cNvPr id="171011" name="title"/>
          <p:cNvSpPr>
            <a:spLocks noGrp="1" noChangeArrowheads="1"/>
          </p:cNvSpPr>
          <p:nvPr>
            <p:ph type="title"/>
          </p:nvPr>
        </p:nvSpPr>
        <p:spPr>
          <a:xfrm>
            <a:off x="5932488" y="1293813"/>
            <a:ext cx="2895600" cy="1373187"/>
          </a:xfrm>
        </p:spPr>
        <p:txBody>
          <a:bodyPr/>
          <a:lstStyle/>
          <a:p>
            <a:pPr eaLnBrk="1" hangingPunct="1"/>
            <a:r>
              <a:rPr lang="en-US" altLang="en-US"/>
              <a:t>Silent Tears OGB-</a:t>
            </a:r>
          </a:p>
        </p:txBody>
      </p:sp>
      <p:pic>
        <p:nvPicPr>
          <p:cNvPr id="171012"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3"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171014"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5" name="TextBox 8"/>
          <p:cNvSpPr txBox="1">
            <a:spLocks noChangeArrowheads="1"/>
          </p:cNvSpPr>
          <p:nvPr/>
        </p:nvSpPr>
        <p:spPr bwMode="auto">
          <a:xfrm>
            <a:off x="5486400" y="2620963"/>
            <a:ext cx="3703638"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dirty="0"/>
              <a:t>Silent Tears won Honorable Mention 1993; Award of Merit 1996;  and the William Mohr Medal in 2000.  It was eligible to win the Dykes for the next 3 years</a:t>
            </a:r>
          </a:p>
        </p:txBody>
      </p:sp>
      <p:grpSp>
        <p:nvGrpSpPr>
          <p:cNvPr id="171016" name="Group 9"/>
          <p:cNvGrpSpPr>
            <a:grpSpLocks/>
          </p:cNvGrpSpPr>
          <p:nvPr/>
        </p:nvGrpSpPr>
        <p:grpSpPr bwMode="auto">
          <a:xfrm>
            <a:off x="6477000" y="5584825"/>
            <a:ext cx="977900" cy="1349375"/>
            <a:chOff x="6477000" y="5584988"/>
            <a:chExt cx="977453" cy="1349416"/>
          </a:xfrm>
        </p:grpSpPr>
        <p:pic>
          <p:nvPicPr>
            <p:cNvPr id="171018" name="Picture 9" descr="William Mohr Med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5584988"/>
              <a:ext cx="977453" cy="949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9" name="TextBox 11"/>
            <p:cNvSpPr txBox="1">
              <a:spLocks noChangeArrowheads="1"/>
            </p:cNvSpPr>
            <p:nvPr/>
          </p:nvSpPr>
          <p:spPr bwMode="auto">
            <a:xfrm>
              <a:off x="6477000" y="6534294"/>
              <a:ext cx="9774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000"/>
                <a:t>2000</a:t>
              </a:r>
            </a:p>
          </p:txBody>
        </p:sp>
      </p:grpSp>
      <p:sp>
        <p:nvSpPr>
          <p:cNvPr id="171017" name="TextBox 12"/>
          <p:cNvSpPr txBox="1">
            <a:spLocks noChangeArrowheads="1"/>
          </p:cNvSpPr>
          <p:nvPr/>
        </p:nvSpPr>
        <p:spPr bwMode="auto">
          <a:xfrm>
            <a:off x="304800" y="5772150"/>
            <a:ext cx="4953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dirty="0"/>
              <a:t>SILENT TEARS</a:t>
            </a:r>
            <a:br>
              <a:rPr lang="en-US" altLang="en-US" sz="1600" dirty="0"/>
            </a:br>
            <a:r>
              <a:rPr lang="en-US" altLang="en-US" sz="1600" dirty="0"/>
              <a:t>(Les Peterson by </a:t>
            </a:r>
            <a:r>
              <a:rPr lang="en-US" altLang="en-US" sz="1600" dirty="0" err="1"/>
              <a:t>Ardi</a:t>
            </a:r>
            <a:r>
              <a:rPr lang="en-US" altLang="en-US" sz="1600" dirty="0"/>
              <a:t> </a:t>
            </a:r>
            <a:r>
              <a:rPr lang="en-US" altLang="en-US" sz="1600" dirty="0" err="1"/>
              <a:t>Kary</a:t>
            </a:r>
            <a:r>
              <a:rPr lang="en-US" altLang="en-US" sz="1600" dirty="0"/>
              <a:t>, R. 1991), OGB-</a:t>
            </a:r>
          </a:p>
          <a:p>
            <a:pPr algn="ctr" eaLnBrk="1" hangingPunct="1">
              <a:spcBef>
                <a:spcPct val="0"/>
              </a:spcBef>
              <a:buFontTx/>
              <a:buNone/>
            </a:pPr>
            <a:r>
              <a:rPr lang="en-US" altLang="en-US" sz="1600" dirty="0"/>
              <a:t>Honorable Mention 1993; Award of Merit 1996</a:t>
            </a:r>
          </a:p>
          <a:p>
            <a:pPr algn="ctr" eaLnBrk="1" hangingPunct="1">
              <a:spcBef>
                <a:spcPct val="0"/>
              </a:spcBef>
              <a:buFontTx/>
              <a:buNone/>
            </a:pPr>
            <a:r>
              <a:rPr lang="en-US" altLang="en-US" sz="1600" dirty="0"/>
              <a:t>William Mohr Medal in 2000. </a:t>
            </a:r>
          </a:p>
          <a:p>
            <a:pPr algn="ctr" eaLnBrk="1" hangingPunct="1">
              <a:spcBef>
                <a:spcPct val="0"/>
              </a:spcBef>
              <a:buFontTx/>
              <a:buNone/>
            </a:pPr>
            <a:endParaRPr lang="en-US" altLang="en-US" sz="1600"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3" descr="Spirit of Cal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 y="200025"/>
            <a:ext cx="5321300" cy="5335588"/>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FF66"/>
                </a:solidFill>
                <a:miter lim="800000"/>
                <a:headEnd/>
                <a:tailEnd/>
              </a14:hiddenLine>
            </a:ext>
          </a:extLst>
        </p:spPr>
      </p:pic>
      <p:sp>
        <p:nvSpPr>
          <p:cNvPr id="173059" name="title"/>
          <p:cNvSpPr>
            <a:spLocks noGrp="1" noChangeArrowheads="1"/>
          </p:cNvSpPr>
          <p:nvPr>
            <p:ph type="title"/>
          </p:nvPr>
        </p:nvSpPr>
        <p:spPr>
          <a:xfrm>
            <a:off x="5600700" y="166688"/>
            <a:ext cx="2400300" cy="1814512"/>
          </a:xfrm>
        </p:spPr>
        <p:txBody>
          <a:bodyPr/>
          <a:lstStyle/>
          <a:p>
            <a:pPr eaLnBrk="1" hangingPunct="1"/>
            <a:r>
              <a:rPr lang="en-US" altLang="en-US"/>
              <a:t>Spirit of Caleb OGB</a:t>
            </a:r>
          </a:p>
        </p:txBody>
      </p:sp>
      <p:pic>
        <p:nvPicPr>
          <p:cNvPr id="173060"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1"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173062"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3" name="TextBox 8"/>
          <p:cNvSpPr txBox="1">
            <a:spLocks noChangeArrowheads="1"/>
          </p:cNvSpPr>
          <p:nvPr/>
        </p:nvSpPr>
        <p:spPr bwMode="auto">
          <a:xfrm>
            <a:off x="5600700" y="1981200"/>
            <a:ext cx="3538538"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dirty="0"/>
              <a:t>The Clarence G. White medal is awarded yearly to irises of ½ or more aril content that clearly exhibit at least three recognizable aril flower characteristics as defined and approved by the Aril Society International (ASI).  </a:t>
            </a:r>
          </a:p>
        </p:txBody>
      </p:sp>
      <p:grpSp>
        <p:nvGrpSpPr>
          <p:cNvPr id="173064" name="Group 9"/>
          <p:cNvGrpSpPr>
            <a:grpSpLocks/>
          </p:cNvGrpSpPr>
          <p:nvPr/>
        </p:nvGrpSpPr>
        <p:grpSpPr bwMode="auto">
          <a:xfrm>
            <a:off x="5734050" y="5532438"/>
            <a:ext cx="1066800" cy="1243012"/>
            <a:chOff x="4810495" y="5695688"/>
            <a:chExt cx="1066800" cy="1244022"/>
          </a:xfrm>
        </p:grpSpPr>
        <p:pic>
          <p:nvPicPr>
            <p:cNvPr id="173066" name="Picture 12" descr="CookDouglasMed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7935" y="5695688"/>
              <a:ext cx="971920" cy="953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7" name="TextBox 11"/>
            <p:cNvSpPr txBox="1">
              <a:spLocks noChangeArrowheads="1"/>
            </p:cNvSpPr>
            <p:nvPr/>
          </p:nvSpPr>
          <p:spPr bwMode="auto">
            <a:xfrm>
              <a:off x="4810495" y="6539600"/>
              <a:ext cx="1066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000"/>
                <a:t>2009</a:t>
              </a:r>
            </a:p>
          </p:txBody>
        </p:sp>
      </p:grpSp>
      <p:sp>
        <p:nvSpPr>
          <p:cNvPr id="173065" name="TextBox 12"/>
          <p:cNvSpPr txBox="1">
            <a:spLocks noChangeArrowheads="1"/>
          </p:cNvSpPr>
          <p:nvPr/>
        </p:nvSpPr>
        <p:spPr bwMode="auto">
          <a:xfrm>
            <a:off x="844550" y="5657850"/>
            <a:ext cx="4191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SPIRIT OF CALEB</a:t>
            </a:r>
            <a:br>
              <a:rPr lang="en-US" altLang="en-US" sz="1600"/>
            </a:br>
            <a:r>
              <a:rPr lang="en-US" altLang="en-US" sz="1600"/>
              <a:t>(Pete McGrath, R. 2002), OGB</a:t>
            </a:r>
          </a:p>
          <a:p>
            <a:pPr algn="ctr" eaLnBrk="1" hangingPunct="1">
              <a:spcBef>
                <a:spcPct val="0"/>
              </a:spcBef>
              <a:buFontTx/>
              <a:buNone/>
            </a:pPr>
            <a:r>
              <a:rPr lang="en-US" altLang="en-US" sz="1600"/>
              <a:t>Clarence G. White 2009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p:cNvSpPr>
            <a:spLocks noGrp="1" noChangeArrowheads="1"/>
          </p:cNvSpPr>
          <p:nvPr>
            <p:ph type="title"/>
          </p:nvPr>
        </p:nvSpPr>
        <p:spPr>
          <a:xfrm>
            <a:off x="5181600" y="914400"/>
            <a:ext cx="3429000" cy="1905000"/>
          </a:xfrm>
        </p:spPr>
        <p:txBody>
          <a:bodyPr/>
          <a:lstStyle/>
          <a:p>
            <a:pPr eaLnBrk="1" hangingPunct="1"/>
            <a:r>
              <a:rPr lang="en-US" altLang="en-US"/>
              <a:t>Stars Over Chicago RB</a:t>
            </a:r>
          </a:p>
        </p:txBody>
      </p:sp>
      <p:pic>
        <p:nvPicPr>
          <p:cNvPr id="175107" name="Picture 4" descr="aril_logo2">
            <a:hlinkClick r:id="" action="ppaction://macro?name=PullFlower"/>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sh_ArilList" descr="Pink tissue paper">
            <a:hlinkClick r:id="rId4"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175109" name="sh_ArilList" descr="aril_logo2">
            <a:hlinkClick r:id="" action="ppaction://macro?name=CheckIfGameStarted"/>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10" name="TextBox 8"/>
          <p:cNvSpPr txBox="1">
            <a:spLocks noChangeArrowheads="1"/>
          </p:cNvSpPr>
          <p:nvPr/>
        </p:nvSpPr>
        <p:spPr bwMode="auto">
          <a:xfrm>
            <a:off x="5181600" y="2674938"/>
            <a:ext cx="3962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Arilbred’s terminal bud must be blooming for judging in a show. Otherwise it appears out of balance and will lose the full 10 points for branching and bud placement.</a:t>
            </a:r>
          </a:p>
        </p:txBody>
      </p:sp>
      <p:pic>
        <p:nvPicPr>
          <p:cNvPr id="175111" name="Picture 1"/>
          <p:cNvPicPr>
            <a:picLocks noChangeAspect="1"/>
          </p:cNvPicPr>
          <p:nvPr/>
        </p:nvPicPr>
        <p:blipFill>
          <a:blip r:embed="rId5">
            <a:extLst>
              <a:ext uri="{28A0092B-C50C-407E-A947-70E740481C1C}">
                <a14:useLocalDpi xmlns:a14="http://schemas.microsoft.com/office/drawing/2010/main" val="0"/>
              </a:ext>
            </a:extLst>
          </a:blip>
          <a:srcRect l="13947" t="1411" r="16579" b="1749"/>
          <a:stretch>
            <a:fillRect/>
          </a:stretch>
        </p:blipFill>
        <p:spPr bwMode="auto">
          <a:xfrm>
            <a:off x="152400" y="576263"/>
            <a:ext cx="4810125" cy="50292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CC00"/>
                </a:solidFill>
                <a:miter lim="800000"/>
                <a:headEnd/>
                <a:tailEnd/>
              </a14:hiddenLine>
            </a:ext>
          </a:extLst>
        </p:spPr>
      </p:pic>
      <p:sp>
        <p:nvSpPr>
          <p:cNvPr id="175112" name="TextBox 9"/>
          <p:cNvSpPr txBox="1">
            <a:spLocks noChangeArrowheads="1"/>
          </p:cNvSpPr>
          <p:nvPr/>
        </p:nvSpPr>
        <p:spPr bwMode="auto">
          <a:xfrm>
            <a:off x="609600" y="5756275"/>
            <a:ext cx="4191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STARS OVER Chicago</a:t>
            </a:r>
            <a:br>
              <a:rPr lang="en-US" altLang="en-US" sz="1600"/>
            </a:br>
            <a:r>
              <a:rPr lang="en-US" altLang="en-US" sz="1600"/>
              <a:t>(H. Danielson, R. 1973), OGB</a:t>
            </a:r>
          </a:p>
          <a:p>
            <a:pPr algn="ctr" eaLnBrk="1" hangingPunct="1">
              <a:spcBef>
                <a:spcPct val="0"/>
              </a:spcBef>
              <a:buFontTx/>
              <a:buNone/>
            </a:pPr>
            <a:r>
              <a:rPr lang="en-US" altLang="en-US" sz="1600"/>
              <a:t>Honorable Mention 1974</a:t>
            </a:r>
          </a:p>
          <a:p>
            <a:pPr algn="ctr" eaLnBrk="1" hangingPunct="1">
              <a:spcBef>
                <a:spcPct val="0"/>
              </a:spcBef>
              <a:buFontTx/>
              <a:buNone/>
            </a:pPr>
            <a:r>
              <a:rPr lang="en-US" altLang="en-US" sz="1600">
                <a:hlinkClick r:id="rId6"/>
              </a:rPr>
              <a:t>Clarence G. White Award 1978</a:t>
            </a:r>
            <a:r>
              <a:rPr lang="en-US" altLang="en-US" sz="1600"/>
              <a:t>.</a:t>
            </a:r>
          </a:p>
        </p:txBody>
      </p:sp>
      <p:grpSp>
        <p:nvGrpSpPr>
          <p:cNvPr id="175113" name="Group 10"/>
          <p:cNvGrpSpPr>
            <a:grpSpLocks/>
          </p:cNvGrpSpPr>
          <p:nvPr/>
        </p:nvGrpSpPr>
        <p:grpSpPr bwMode="auto">
          <a:xfrm>
            <a:off x="5734050" y="5532438"/>
            <a:ext cx="1066800" cy="1243012"/>
            <a:chOff x="4810495" y="5695688"/>
            <a:chExt cx="1066800" cy="1244022"/>
          </a:xfrm>
        </p:grpSpPr>
        <p:pic>
          <p:nvPicPr>
            <p:cNvPr id="175114" name="Picture 12" descr="CookDouglasMeda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7935" y="5695688"/>
              <a:ext cx="971920" cy="953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15" name="TextBox 12"/>
            <p:cNvSpPr txBox="1">
              <a:spLocks noChangeArrowheads="1"/>
            </p:cNvSpPr>
            <p:nvPr/>
          </p:nvSpPr>
          <p:spPr bwMode="auto">
            <a:xfrm>
              <a:off x="4810495" y="6539600"/>
              <a:ext cx="1066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000"/>
                <a:t>1978</a:t>
              </a:r>
            </a:p>
          </p:txBody>
        </p:sp>
      </p:gr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3" descr="Stars over Chica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04800"/>
            <a:ext cx="4267200" cy="56896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CC00"/>
                </a:solidFill>
                <a:miter lim="800000"/>
                <a:headEnd/>
                <a:tailEnd/>
              </a14:hiddenLine>
            </a:ext>
          </a:extLst>
        </p:spPr>
      </p:pic>
      <p:sp>
        <p:nvSpPr>
          <p:cNvPr id="177155" name="title"/>
          <p:cNvSpPr>
            <a:spLocks noGrp="1" noChangeArrowheads="1"/>
          </p:cNvSpPr>
          <p:nvPr>
            <p:ph type="title"/>
          </p:nvPr>
        </p:nvSpPr>
        <p:spPr>
          <a:xfrm>
            <a:off x="5181600" y="914400"/>
            <a:ext cx="3429000" cy="1905000"/>
          </a:xfrm>
        </p:spPr>
        <p:txBody>
          <a:bodyPr/>
          <a:lstStyle/>
          <a:p>
            <a:pPr eaLnBrk="1" hangingPunct="1"/>
            <a:r>
              <a:rPr lang="en-US" altLang="en-US"/>
              <a:t>Stars Over Lpaso OGB</a:t>
            </a:r>
          </a:p>
        </p:txBody>
      </p:sp>
      <p:pic>
        <p:nvPicPr>
          <p:cNvPr id="177156"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7"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177158"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9" name="TextBox 8"/>
          <p:cNvSpPr txBox="1">
            <a:spLocks noChangeArrowheads="1"/>
          </p:cNvSpPr>
          <p:nvPr/>
        </p:nvSpPr>
        <p:spPr bwMode="auto">
          <a:xfrm>
            <a:off x="4953000" y="2674938"/>
            <a:ext cx="4191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Henry and Luella Danielson are well known hybridizers from Chaparral, New Mexico.  Henry received the American Iris Society Hybridizer Award in 1983.</a:t>
            </a:r>
          </a:p>
        </p:txBody>
      </p:sp>
      <p:sp>
        <p:nvSpPr>
          <p:cNvPr id="177160" name="TextBox 9"/>
          <p:cNvSpPr txBox="1">
            <a:spLocks noChangeArrowheads="1"/>
          </p:cNvSpPr>
          <p:nvPr/>
        </p:nvSpPr>
        <p:spPr bwMode="auto">
          <a:xfrm>
            <a:off x="419100" y="6019800"/>
            <a:ext cx="4191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STARS OVER LPASO</a:t>
            </a:r>
            <a:br>
              <a:rPr lang="en-US" altLang="en-US" sz="1600"/>
            </a:br>
            <a:r>
              <a:rPr lang="en-US" altLang="en-US" sz="1600"/>
              <a:t>(L. Danielson, R. 1985), OGB</a:t>
            </a:r>
          </a:p>
          <a:p>
            <a:pPr algn="ctr" eaLnBrk="1" hangingPunct="1">
              <a:spcBef>
                <a:spcPct val="0"/>
              </a:spcBef>
              <a:buFontTx/>
              <a:buNone/>
            </a:pPr>
            <a:r>
              <a:rPr lang="en-US" altLang="en-US" sz="1600"/>
              <a:t>Tetraploid AATT</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3" descr="Stolen Heart 2003 Shockey LB 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81000"/>
            <a:ext cx="5219700" cy="56388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66"/>
                </a:solidFill>
                <a:miter lim="800000"/>
                <a:headEnd/>
                <a:tailEnd/>
              </a14:hiddenLine>
            </a:ext>
          </a:extLst>
        </p:spPr>
      </p:pic>
      <p:sp>
        <p:nvSpPr>
          <p:cNvPr id="179203" name="title"/>
          <p:cNvSpPr>
            <a:spLocks noGrp="1" noChangeArrowheads="1"/>
          </p:cNvSpPr>
          <p:nvPr>
            <p:ph type="title"/>
          </p:nvPr>
        </p:nvSpPr>
        <p:spPr>
          <a:xfrm>
            <a:off x="5589588" y="0"/>
            <a:ext cx="2522537" cy="2133600"/>
          </a:xfrm>
        </p:spPr>
        <p:txBody>
          <a:bodyPr/>
          <a:lstStyle/>
          <a:p>
            <a:pPr eaLnBrk="1" hangingPunct="1"/>
            <a:r>
              <a:rPr lang="en-US" altLang="en-US"/>
              <a:t>Stolen Heart OGB</a:t>
            </a:r>
          </a:p>
        </p:txBody>
      </p:sp>
      <p:pic>
        <p:nvPicPr>
          <p:cNvPr id="179204"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5"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179206"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7" name="TextBox 8"/>
          <p:cNvSpPr txBox="1">
            <a:spLocks noChangeArrowheads="1"/>
          </p:cNvSpPr>
          <p:nvPr/>
        </p:nvSpPr>
        <p:spPr bwMode="auto">
          <a:xfrm>
            <a:off x="5799138" y="2667000"/>
            <a:ext cx="32575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Substance should be adequate to retain the cultivar’s particular form.  It may be starchy or of a more resilient nature. </a:t>
            </a:r>
          </a:p>
        </p:txBody>
      </p:sp>
      <p:sp>
        <p:nvSpPr>
          <p:cNvPr id="179208" name="TextBox 9"/>
          <p:cNvSpPr txBox="1">
            <a:spLocks noChangeArrowheads="1"/>
          </p:cNvSpPr>
          <p:nvPr/>
        </p:nvSpPr>
        <p:spPr bwMode="auto">
          <a:xfrm>
            <a:off x="742950" y="6121400"/>
            <a:ext cx="419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STOLEN HEART</a:t>
            </a:r>
            <a:br>
              <a:rPr lang="en-US" altLang="en-US" sz="1600"/>
            </a:br>
            <a:r>
              <a:rPr lang="en-US" altLang="en-US" sz="1600"/>
              <a:t>(Howard &amp; Irene Shockey, R. 2003), OGB</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4" descr="Sunfl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013" y="152400"/>
            <a:ext cx="5529262" cy="5938838"/>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FF66"/>
                </a:solidFill>
                <a:miter lim="800000"/>
                <a:headEnd/>
                <a:tailEnd/>
              </a14:hiddenLine>
            </a:ext>
          </a:extLst>
        </p:spPr>
      </p:pic>
      <p:sp>
        <p:nvSpPr>
          <p:cNvPr id="181251" name="title"/>
          <p:cNvSpPr>
            <a:spLocks noGrp="1" noChangeArrowheads="1"/>
          </p:cNvSpPr>
          <p:nvPr>
            <p:ph type="title"/>
          </p:nvPr>
        </p:nvSpPr>
        <p:spPr>
          <a:xfrm>
            <a:off x="5564188" y="41275"/>
            <a:ext cx="2670175" cy="1711325"/>
          </a:xfrm>
        </p:spPr>
        <p:txBody>
          <a:bodyPr/>
          <a:lstStyle/>
          <a:p>
            <a:pPr eaLnBrk="1" hangingPunct="1"/>
            <a:r>
              <a:rPr lang="en-US" altLang="en-US"/>
              <a:t>Sunflight RB-</a:t>
            </a:r>
          </a:p>
        </p:txBody>
      </p:sp>
      <p:pic>
        <p:nvPicPr>
          <p:cNvPr id="181252" name="Picture 5"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3"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181254"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5792788" y="1617663"/>
            <a:ext cx="3389312" cy="4156075"/>
          </a:xfrm>
          <a:prstGeom prst="rect">
            <a:avLst/>
          </a:prstGeom>
          <a:noFill/>
        </p:spPr>
        <p:txBody>
          <a:bodyPr>
            <a:spAutoFit/>
          </a:bodyPr>
          <a:lstStyle/>
          <a:p>
            <a:pPr eaLnBrk="1" hangingPunct="1">
              <a:buFont typeface="Wingdings" pitchFamily="2" charset="2"/>
              <a:buNone/>
              <a:defRPr/>
            </a:pPr>
            <a:r>
              <a:rPr lang="en-US" dirty="0"/>
              <a:t>RB- Less than ½ Regelia content.  The regelia irises are typically more tailored in form, with narrow petals and long, slender stems. Some are veined, others have smooth, solid coloring. Pure Regelias usually have two flowers per stalk</a:t>
            </a:r>
            <a:r>
              <a:rPr lang="en-US" dirty="0">
                <a:effectLst>
                  <a:outerShdw blurRad="38100" dist="38100" dir="2700000" algn="tl">
                    <a:srgbClr val="000000">
                      <a:alpha val="43137"/>
                    </a:srgbClr>
                  </a:outerShdw>
                </a:effectLst>
              </a:rPr>
              <a:t>.</a:t>
            </a:r>
          </a:p>
        </p:txBody>
      </p:sp>
      <p:sp>
        <p:nvSpPr>
          <p:cNvPr id="181256" name="TextBox 10"/>
          <p:cNvSpPr txBox="1">
            <a:spLocks noChangeArrowheads="1"/>
          </p:cNvSpPr>
          <p:nvPr/>
        </p:nvSpPr>
        <p:spPr bwMode="auto">
          <a:xfrm>
            <a:off x="838200" y="6121400"/>
            <a:ext cx="419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SUNFLIGHT</a:t>
            </a:r>
            <a:br>
              <a:rPr lang="en-US" altLang="en-US" sz="1600"/>
            </a:br>
            <a:r>
              <a:rPr lang="en-US" altLang="en-US" sz="1600"/>
              <a:t>(E. Jensen, R. 1988), RB-</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3" descr="SurpassingYellowMathes2001 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4724400" cy="5622925"/>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FF66"/>
                </a:solidFill>
                <a:miter lim="800000"/>
                <a:headEnd/>
                <a:tailEnd/>
              </a14:hiddenLine>
            </a:ext>
          </a:extLst>
        </p:spPr>
      </p:pic>
      <p:sp>
        <p:nvSpPr>
          <p:cNvPr id="183299" name="title"/>
          <p:cNvSpPr>
            <a:spLocks noGrp="1" noChangeArrowheads="1"/>
          </p:cNvSpPr>
          <p:nvPr>
            <p:ph type="title"/>
          </p:nvPr>
        </p:nvSpPr>
        <p:spPr>
          <a:xfrm>
            <a:off x="5132388" y="152400"/>
            <a:ext cx="3124200" cy="1676400"/>
          </a:xfrm>
        </p:spPr>
        <p:txBody>
          <a:bodyPr/>
          <a:lstStyle/>
          <a:p>
            <a:pPr eaLnBrk="1" hangingPunct="1"/>
            <a:r>
              <a:rPr lang="en-US" altLang="en-US"/>
              <a:t>Surpassing Yellow OGB</a:t>
            </a:r>
          </a:p>
        </p:txBody>
      </p:sp>
      <p:pic>
        <p:nvPicPr>
          <p:cNvPr id="183300"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1"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183302"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3" name="TextBox 8"/>
          <p:cNvSpPr txBox="1">
            <a:spLocks noChangeArrowheads="1"/>
          </p:cNvSpPr>
          <p:nvPr/>
        </p:nvSpPr>
        <p:spPr bwMode="auto">
          <a:xfrm>
            <a:off x="5029200" y="1655763"/>
            <a:ext cx="411480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Open standards should not exceed the vertical plane.  Standards should be domed rather than paddle shaped.  Some flagging is allowed, excessive flagging is undesirable.  </a:t>
            </a:r>
          </a:p>
        </p:txBody>
      </p:sp>
      <p:sp>
        <p:nvSpPr>
          <p:cNvPr id="183304" name="TextBox 9"/>
          <p:cNvSpPr txBox="1">
            <a:spLocks noChangeArrowheads="1"/>
          </p:cNvSpPr>
          <p:nvPr/>
        </p:nvSpPr>
        <p:spPr bwMode="auto">
          <a:xfrm>
            <a:off x="571500" y="6019800"/>
            <a:ext cx="4191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SURPASSING YELLOW</a:t>
            </a:r>
            <a:br>
              <a:rPr lang="en-US" altLang="en-US" sz="1600"/>
            </a:br>
            <a:r>
              <a:rPr lang="en-US" altLang="en-US" sz="1600"/>
              <a:t>(Harald Mathes, R. 2001), OGB</a:t>
            </a:r>
          </a:p>
          <a:p>
            <a:pPr algn="ctr" eaLnBrk="1" hangingPunct="1">
              <a:spcBef>
                <a:spcPct val="0"/>
              </a:spcBef>
              <a:buFontTx/>
              <a:buNone/>
            </a:pPr>
            <a:r>
              <a:rPr lang="en-US" altLang="en-US" sz="1600"/>
              <a:t>Tetraploid AATT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p:cNvSpPr>
            <a:spLocks noGrp="1" noChangeArrowheads="1"/>
          </p:cNvSpPr>
          <p:nvPr>
            <p:ph type="title"/>
          </p:nvPr>
        </p:nvSpPr>
        <p:spPr>
          <a:xfrm>
            <a:off x="5756275" y="225425"/>
            <a:ext cx="2397125" cy="2362200"/>
          </a:xfrm>
        </p:spPr>
        <p:txBody>
          <a:bodyPr/>
          <a:lstStyle/>
          <a:p>
            <a:pPr eaLnBrk="1" hangingPunct="1"/>
            <a:r>
              <a:rPr lang="en-US" altLang="en-US" dirty="0">
                <a:solidFill>
                  <a:schemeClr val="tx1"/>
                </a:solidFill>
              </a:rPr>
              <a:t>Back </a:t>
            </a:r>
            <a:r>
              <a:rPr lang="en-US" altLang="en-US">
                <a:solidFill>
                  <a:schemeClr val="tx1"/>
                </a:solidFill>
              </a:rPr>
              <a:t>in Fashion OGB-</a:t>
            </a:r>
            <a:endParaRPr lang="en-US" altLang="en-US" dirty="0">
              <a:solidFill>
                <a:schemeClr val="tx1"/>
              </a:solidFill>
            </a:endParaRPr>
          </a:p>
        </p:txBody>
      </p:sp>
      <p:pic>
        <p:nvPicPr>
          <p:cNvPr id="19459" name="Picture 4" descr="aril_logo2">
            <a:hlinkClick r:id="" action="ppaction://macro?name=PullFlower"/>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0" name="rect2"/>
          <p:cNvSpPr>
            <a:spLocks noChangeArrowheads="1"/>
          </p:cNvSpPr>
          <p:nvPr/>
        </p:nvSpPr>
        <p:spPr bwMode="auto">
          <a:xfrm>
            <a:off x="5638800" y="2514600"/>
            <a:ext cx="35052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pPr algn="l" eaLnBrk="1" hangingPunct="1">
              <a:defRPr/>
            </a:pPr>
            <a:r>
              <a:rPr lang="en-US" altLang="en-US" sz="2000" dirty="0">
                <a:solidFill>
                  <a:schemeClr val="tx1"/>
                </a:solidFill>
              </a:rPr>
              <a:t>Less than ½ Aril</a:t>
            </a:r>
          </a:p>
          <a:p>
            <a:pPr marL="342900" indent="-342900" algn="l" eaLnBrk="1" hangingPunct="1">
              <a:buFont typeface="Arial" panose="020B0604020202020204" pitchFamily="34" charset="0"/>
              <a:buChar char="•"/>
              <a:defRPr/>
            </a:pPr>
            <a:r>
              <a:rPr lang="en-US" altLang="en-US" sz="2000" dirty="0">
                <a:solidFill>
                  <a:schemeClr val="tx1"/>
                </a:solidFill>
              </a:rPr>
              <a:t>Requires two recognizable aril characteristics</a:t>
            </a:r>
          </a:p>
          <a:p>
            <a:pPr marL="342900" indent="-342900" algn="l" eaLnBrk="1" hangingPunct="1">
              <a:buFont typeface="Arial" panose="020B0604020202020204" pitchFamily="34" charset="0"/>
              <a:buChar char="•"/>
              <a:defRPr/>
            </a:pPr>
            <a:r>
              <a:rPr lang="en-US" altLang="en-US" sz="2000" dirty="0">
                <a:solidFill>
                  <a:schemeClr val="tx1"/>
                </a:solidFill>
              </a:rPr>
              <a:t>Resembles their non-aril parentage more than the aril</a:t>
            </a:r>
          </a:p>
          <a:p>
            <a:pPr marL="342900" indent="-342900" algn="l" eaLnBrk="1" hangingPunct="1">
              <a:buFont typeface="Arial" panose="020B0604020202020204" pitchFamily="34" charset="0"/>
              <a:buChar char="•"/>
              <a:defRPr/>
            </a:pPr>
            <a:r>
              <a:rPr lang="en-US" altLang="en-US" sz="2000" dirty="0">
                <a:solidFill>
                  <a:schemeClr val="tx1"/>
                </a:solidFill>
              </a:rPr>
              <a:t>Height varies from 3 to 28+ inches</a:t>
            </a:r>
          </a:p>
          <a:p>
            <a:pPr marL="342900" indent="-342900" algn="l" eaLnBrk="1" hangingPunct="1">
              <a:buFont typeface="Arial" panose="020B0604020202020204" pitchFamily="34" charset="0"/>
              <a:buChar char="•"/>
              <a:defRPr/>
            </a:pPr>
            <a:r>
              <a:rPr lang="en-US" altLang="en-US" sz="2000" dirty="0">
                <a:solidFill>
                  <a:schemeClr val="tx1"/>
                </a:solidFill>
              </a:rPr>
              <a:t>Branching, height, bud count may be equal to its bearded parentage</a:t>
            </a:r>
          </a:p>
        </p:txBody>
      </p:sp>
      <p:sp>
        <p:nvSpPr>
          <p:cNvPr id="19461" name="sh_ArilList" descr="Pink tissue paper">
            <a:hlinkClick r:id="rId4"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19462" name="sh_ArilList" descr="aril_logo2">
            <a:hlinkClick r:id="" action="ppaction://macro?name=CheckIfGameStarted"/>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3" descr="backinfash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609600"/>
            <a:ext cx="5410200" cy="5485887"/>
          </a:xfrm>
          <a:prstGeom prst="rect">
            <a:avLst/>
          </a:prstGeom>
          <a:noFill/>
          <a:ln w="38100">
            <a:noFill/>
            <a:miter lim="800000"/>
            <a:headEnd/>
            <a:tailEnd/>
          </a:ln>
          <a:effectLst>
            <a:outerShdw blurRad="50800" dist="38100" dir="2700000" algn="tl" rotWithShape="0">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Lst>
        </p:spPr>
      </p:pic>
      <p:sp>
        <p:nvSpPr>
          <p:cNvPr id="19465" name="TextBox 9"/>
          <p:cNvSpPr txBox="1">
            <a:spLocks noChangeArrowheads="1"/>
          </p:cNvSpPr>
          <p:nvPr/>
        </p:nvSpPr>
        <p:spPr bwMode="auto">
          <a:xfrm>
            <a:off x="762000" y="6171680"/>
            <a:ext cx="4191000" cy="584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BACK IN FASHION</a:t>
            </a:r>
            <a:br>
              <a:rPr lang="en-US" altLang="en-US" sz="1600"/>
            </a:br>
            <a:r>
              <a:rPr lang="en-US" altLang="en-US" sz="1600"/>
              <a:t>Sharon McAllister 2006 OGB-</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4" descr="Sylphide 1 Math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 y="228600"/>
            <a:ext cx="4216400" cy="58928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66"/>
                </a:solidFill>
                <a:miter lim="800000"/>
                <a:headEnd/>
                <a:tailEnd/>
              </a14:hiddenLine>
            </a:ext>
          </a:extLst>
        </p:spPr>
      </p:pic>
      <p:sp>
        <p:nvSpPr>
          <p:cNvPr id="185347" name="title"/>
          <p:cNvSpPr>
            <a:spLocks noGrp="1" noChangeArrowheads="1"/>
          </p:cNvSpPr>
          <p:nvPr>
            <p:ph type="title"/>
          </p:nvPr>
        </p:nvSpPr>
        <p:spPr>
          <a:xfrm>
            <a:off x="4854575" y="533400"/>
            <a:ext cx="3352800" cy="762000"/>
          </a:xfrm>
        </p:spPr>
        <p:txBody>
          <a:bodyPr/>
          <a:lstStyle/>
          <a:p>
            <a:pPr eaLnBrk="1" hangingPunct="1"/>
            <a:r>
              <a:rPr lang="en-US" altLang="en-US"/>
              <a:t>Sylphide RC</a:t>
            </a:r>
          </a:p>
        </p:txBody>
      </p:sp>
      <p:pic>
        <p:nvPicPr>
          <p:cNvPr id="185348" name="Picture 5"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9"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185350"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51" name="TextBox 8"/>
          <p:cNvSpPr txBox="1">
            <a:spLocks noChangeArrowheads="1"/>
          </p:cNvSpPr>
          <p:nvPr/>
        </p:nvSpPr>
        <p:spPr bwMode="auto">
          <a:xfrm>
            <a:off x="4573588" y="1295400"/>
            <a:ext cx="4570412"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RC </a:t>
            </a:r>
            <a:r>
              <a:rPr lang="en-US" altLang="en-US" sz="2400" b="1"/>
              <a:t>R</a:t>
            </a:r>
            <a:r>
              <a:rPr lang="en-US" altLang="en-US" sz="2400"/>
              <a:t>egelio</a:t>
            </a:r>
            <a:r>
              <a:rPr lang="en-US" altLang="en-US" sz="2400" b="1"/>
              <a:t>c</a:t>
            </a:r>
            <a:r>
              <a:rPr lang="en-US" altLang="en-US" sz="2400"/>
              <a:t>yclus is a cross between a </a:t>
            </a:r>
            <a:r>
              <a:rPr lang="en-US" altLang="en-US" sz="2400" b="1"/>
              <a:t>R</a:t>
            </a:r>
            <a:r>
              <a:rPr lang="en-US" altLang="en-US" sz="2400"/>
              <a:t>egelia and an Onco</a:t>
            </a:r>
            <a:r>
              <a:rPr lang="en-US" altLang="en-US" sz="2400" b="1"/>
              <a:t>c</a:t>
            </a:r>
            <a:r>
              <a:rPr lang="en-US" altLang="en-US" sz="2400"/>
              <a:t>yclus that is more Regelia than Onco (or pod parent is Regelia).  </a:t>
            </a:r>
          </a:p>
          <a:p>
            <a:pPr eaLnBrk="1" hangingPunct="1">
              <a:spcBef>
                <a:spcPct val="0"/>
              </a:spcBef>
              <a:buFontTx/>
              <a:buNone/>
            </a:pPr>
            <a:r>
              <a:rPr lang="en-US" altLang="en-US" sz="2400"/>
              <a:t>The color palette of the arils has often been compared to Oriental rugs and may have been an inspiration to the artisans since they both originate in the same parts of the world such as Turkey, Iran, Afghanistan, etc.</a:t>
            </a:r>
          </a:p>
        </p:txBody>
      </p:sp>
      <p:sp>
        <p:nvSpPr>
          <p:cNvPr id="185352" name="TextBox 9"/>
          <p:cNvSpPr txBox="1">
            <a:spLocks noChangeArrowheads="1"/>
          </p:cNvSpPr>
          <p:nvPr/>
        </p:nvSpPr>
        <p:spPr bwMode="auto">
          <a:xfrm>
            <a:off x="342900" y="6151563"/>
            <a:ext cx="4191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Sylphide RC</a:t>
            </a:r>
            <a:endParaRPr lang="en-US" altLang="en-US" sz="160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3" descr="Tcha'Deetch 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4965700" cy="58674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66"/>
                </a:solidFill>
                <a:miter lim="800000"/>
                <a:headEnd/>
                <a:tailEnd/>
              </a14:hiddenLine>
            </a:ext>
          </a:extLst>
        </p:spPr>
      </p:pic>
      <p:sp>
        <p:nvSpPr>
          <p:cNvPr id="187395" name="title"/>
          <p:cNvSpPr>
            <a:spLocks noGrp="1" noChangeArrowheads="1"/>
          </p:cNvSpPr>
          <p:nvPr>
            <p:ph type="title"/>
          </p:nvPr>
        </p:nvSpPr>
        <p:spPr>
          <a:xfrm>
            <a:off x="5138738" y="296863"/>
            <a:ext cx="3095625" cy="1143000"/>
          </a:xfrm>
        </p:spPr>
        <p:txBody>
          <a:bodyPr/>
          <a:lstStyle/>
          <a:p>
            <a:pPr eaLnBrk="1" hangingPunct="1"/>
            <a:r>
              <a:rPr lang="en-US" altLang="en-US" dirty="0" err="1"/>
              <a:t>Tcha’Deetch</a:t>
            </a:r>
            <a:r>
              <a:rPr lang="en-US" altLang="en-US" dirty="0"/>
              <a:t> OGB</a:t>
            </a:r>
          </a:p>
        </p:txBody>
      </p:sp>
      <p:pic>
        <p:nvPicPr>
          <p:cNvPr id="187396" name="Picture 5"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7"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187398"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9" name="TextBox 8"/>
          <p:cNvSpPr txBox="1">
            <a:spLocks noChangeArrowheads="1"/>
          </p:cNvSpPr>
          <p:nvPr/>
        </p:nvSpPr>
        <p:spPr bwMode="auto">
          <a:xfrm>
            <a:off x="5248275" y="1666875"/>
            <a:ext cx="397192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dirty="0"/>
              <a:t>Flower form is of prime importance, but there are so many forms in the Arilbred world and one form should not take precedence over another in judging.</a:t>
            </a:r>
          </a:p>
          <a:p>
            <a:pPr eaLnBrk="1" hangingPunct="1">
              <a:spcBef>
                <a:spcPct val="0"/>
              </a:spcBef>
              <a:buFontTx/>
              <a:buNone/>
            </a:pPr>
            <a:r>
              <a:rPr lang="en-US" altLang="en-US" sz="2400" dirty="0"/>
              <a:t>Consistent petal size and symmetry of form are most important.</a:t>
            </a:r>
          </a:p>
        </p:txBody>
      </p:sp>
      <p:sp>
        <p:nvSpPr>
          <p:cNvPr id="187400" name="TextBox 9"/>
          <p:cNvSpPr txBox="1">
            <a:spLocks noChangeArrowheads="1"/>
          </p:cNvSpPr>
          <p:nvPr/>
        </p:nvSpPr>
        <p:spPr bwMode="auto">
          <a:xfrm>
            <a:off x="838200" y="6121400"/>
            <a:ext cx="419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TCHA'DEETCH</a:t>
            </a:r>
            <a:br>
              <a:rPr lang="en-US" altLang="en-US" sz="1600"/>
            </a:br>
            <a:r>
              <a:rPr lang="en-US" altLang="en-US" sz="1600"/>
              <a:t>(Rob Stetson, R. 2003), OGB</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3" descr="Thab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6988"/>
            <a:ext cx="4495800" cy="59944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CC00"/>
                </a:solidFill>
                <a:miter lim="800000"/>
                <a:headEnd/>
                <a:tailEnd/>
              </a14:hiddenLine>
            </a:ext>
          </a:extLst>
        </p:spPr>
      </p:pic>
      <p:sp>
        <p:nvSpPr>
          <p:cNvPr id="189443" name="title"/>
          <p:cNvSpPr>
            <a:spLocks noGrp="1" noChangeArrowheads="1"/>
          </p:cNvSpPr>
          <p:nvPr>
            <p:ph type="title"/>
          </p:nvPr>
        </p:nvSpPr>
        <p:spPr>
          <a:xfrm>
            <a:off x="4819650" y="152400"/>
            <a:ext cx="3171825" cy="1905000"/>
          </a:xfrm>
        </p:spPr>
        <p:txBody>
          <a:bodyPr/>
          <a:lstStyle/>
          <a:p>
            <a:pPr eaLnBrk="1" hangingPunct="1"/>
            <a:r>
              <a:rPr lang="en-US" altLang="en-US" dirty="0" err="1"/>
              <a:t>Thabor</a:t>
            </a:r>
            <a:r>
              <a:rPr lang="en-US" altLang="en-US" dirty="0"/>
              <a:t> OGB+</a:t>
            </a:r>
          </a:p>
        </p:txBody>
      </p:sp>
      <p:pic>
        <p:nvPicPr>
          <p:cNvPr id="189444"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5"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189446"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7" name="TextBox 8"/>
          <p:cNvSpPr txBox="1">
            <a:spLocks noChangeArrowheads="1"/>
          </p:cNvSpPr>
          <p:nvPr/>
        </p:nvSpPr>
        <p:spPr bwMode="auto">
          <a:xfrm>
            <a:off x="4991100" y="2136775"/>
            <a:ext cx="40386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Arilbreds are not classified by height like the eupogon irises TB, IB, SDB, MDB, BB, MTB.  Many arilbreds are as tall as TBs but they can range in height from 3” upwards. They usually bloom earlier than the TBs, with the SDBs and the IBs.</a:t>
            </a:r>
          </a:p>
        </p:txBody>
      </p:sp>
      <p:sp>
        <p:nvSpPr>
          <p:cNvPr id="189448" name="TextBox 10"/>
          <p:cNvSpPr txBox="1">
            <a:spLocks noChangeArrowheads="1"/>
          </p:cNvSpPr>
          <p:nvPr/>
        </p:nvSpPr>
        <p:spPr bwMode="auto">
          <a:xfrm>
            <a:off x="457200" y="6121400"/>
            <a:ext cx="419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THABOR</a:t>
            </a:r>
            <a:br>
              <a:rPr lang="en-US" altLang="en-US" sz="1600"/>
            </a:br>
            <a:r>
              <a:rPr lang="en-US" altLang="en-US" sz="1600"/>
              <a:t>(John Holden by Jean Peyrard, OGB+, R. 1989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3" descr="tuffstuff 2006 SMc DB 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4800"/>
            <a:ext cx="5410200" cy="5686425"/>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CC00"/>
                </a:solidFill>
                <a:miter lim="800000"/>
                <a:headEnd/>
                <a:tailEnd/>
              </a14:hiddenLine>
            </a:ext>
          </a:extLst>
        </p:spPr>
      </p:pic>
      <p:sp>
        <p:nvSpPr>
          <p:cNvPr id="191491" name="title"/>
          <p:cNvSpPr>
            <a:spLocks noGrp="1" noChangeArrowheads="1"/>
          </p:cNvSpPr>
          <p:nvPr>
            <p:ph type="title"/>
          </p:nvPr>
        </p:nvSpPr>
        <p:spPr>
          <a:xfrm>
            <a:off x="5791200" y="1366838"/>
            <a:ext cx="2971800" cy="1217612"/>
          </a:xfrm>
        </p:spPr>
        <p:txBody>
          <a:bodyPr/>
          <a:lstStyle/>
          <a:p>
            <a:pPr eaLnBrk="1" hangingPunct="1"/>
            <a:r>
              <a:rPr lang="en-US" altLang="en-US" dirty="0"/>
              <a:t>Tuff Stuff OGB</a:t>
            </a:r>
          </a:p>
        </p:txBody>
      </p:sp>
      <p:pic>
        <p:nvPicPr>
          <p:cNvPr id="191492"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3"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191494"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5" name="TextBox 8"/>
          <p:cNvSpPr txBox="1">
            <a:spLocks noChangeArrowheads="1"/>
          </p:cNvSpPr>
          <p:nvPr/>
        </p:nvSpPr>
        <p:spPr bwMode="auto">
          <a:xfrm>
            <a:off x="5707063" y="2698750"/>
            <a:ext cx="3322637"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Treat  half or ¼-bred Arilbreds like the Tall Bearded irises except allow for better drainage. Today, even irises of half aril content grow quite easily throughout the US </a:t>
            </a:r>
          </a:p>
        </p:txBody>
      </p:sp>
      <p:sp>
        <p:nvSpPr>
          <p:cNvPr id="191496" name="TextBox 9"/>
          <p:cNvSpPr txBox="1">
            <a:spLocks noChangeArrowheads="1"/>
          </p:cNvSpPr>
          <p:nvPr/>
        </p:nvSpPr>
        <p:spPr bwMode="auto">
          <a:xfrm>
            <a:off x="838200" y="6121400"/>
            <a:ext cx="419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Tuff Stuff</a:t>
            </a:r>
          </a:p>
          <a:p>
            <a:pPr algn="ctr" eaLnBrk="1" hangingPunct="1">
              <a:spcBef>
                <a:spcPct val="0"/>
              </a:spcBef>
              <a:buFontTx/>
              <a:buNone/>
            </a:pPr>
            <a:r>
              <a:rPr lang="en-US" altLang="en-US" sz="1600">
                <a:latin typeface="Arial" panose="020B0604020202020204" pitchFamily="34" charset="0"/>
                <a:cs typeface="Arial" panose="020B0604020202020204" pitchFamily="34" charset="0"/>
              </a:rPr>
              <a:t>McAllister, 2006, OGB</a:t>
            </a:r>
            <a:r>
              <a:rPr lang="en-US" altLang="en-US" sz="1600" b="1"/>
              <a:t> </a:t>
            </a:r>
            <a:endParaRPr lang="en-US" altLang="en-US" sz="160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3" descr="Turkish Pend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4800"/>
            <a:ext cx="5083175" cy="58166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FF66"/>
                </a:solidFill>
                <a:miter lim="800000"/>
                <a:headEnd/>
                <a:tailEnd/>
              </a14:hiddenLine>
            </a:ext>
          </a:extLst>
        </p:spPr>
      </p:pic>
      <p:sp>
        <p:nvSpPr>
          <p:cNvPr id="193539" name="title"/>
          <p:cNvSpPr>
            <a:spLocks noGrp="1" noChangeArrowheads="1"/>
          </p:cNvSpPr>
          <p:nvPr>
            <p:ph type="title"/>
          </p:nvPr>
        </p:nvSpPr>
        <p:spPr>
          <a:xfrm>
            <a:off x="5600700" y="152400"/>
            <a:ext cx="2633663" cy="1600200"/>
          </a:xfrm>
        </p:spPr>
        <p:txBody>
          <a:bodyPr/>
          <a:lstStyle/>
          <a:p>
            <a:pPr eaLnBrk="1" hangingPunct="1"/>
            <a:r>
              <a:rPr lang="en-US" altLang="en-US"/>
              <a:t>Turkish Pendant OGB</a:t>
            </a:r>
          </a:p>
        </p:txBody>
      </p:sp>
      <p:pic>
        <p:nvPicPr>
          <p:cNvPr id="193540"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1"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193542"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3" name="TextBox 8"/>
          <p:cNvSpPr txBox="1">
            <a:spLocks noChangeArrowheads="1"/>
          </p:cNvSpPr>
          <p:nvPr/>
        </p:nvSpPr>
        <p:spPr bwMode="auto">
          <a:xfrm>
            <a:off x="5630863" y="1920875"/>
            <a:ext cx="325755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a:t>OGB – Oncogeliabred</a:t>
            </a:r>
            <a:r>
              <a:rPr lang="en-US" altLang="en-US" sz="2400"/>
              <a:t>, an iris that contains both </a:t>
            </a:r>
            <a:r>
              <a:rPr lang="en-US" altLang="en-US" sz="2400" b="1"/>
              <a:t>O</a:t>
            </a:r>
            <a:r>
              <a:rPr lang="en-US" altLang="en-US" sz="2400"/>
              <a:t>ncocyclus and Re</a:t>
            </a:r>
            <a:r>
              <a:rPr lang="en-US" altLang="en-US" sz="2400" b="1"/>
              <a:t>g</a:t>
            </a:r>
            <a:r>
              <a:rPr lang="en-US" altLang="en-US" sz="2400"/>
              <a:t>elia in its background as well as a </a:t>
            </a:r>
            <a:r>
              <a:rPr lang="en-US" altLang="en-US" sz="2400" b="1"/>
              <a:t>b</a:t>
            </a:r>
            <a:r>
              <a:rPr lang="en-US" altLang="en-US" sz="2400"/>
              <a:t>earded (eupogon) iris .</a:t>
            </a:r>
          </a:p>
          <a:p>
            <a:pPr eaLnBrk="1" hangingPunct="1">
              <a:spcBef>
                <a:spcPct val="0"/>
              </a:spcBef>
              <a:buFontTx/>
              <a:buNone/>
            </a:pPr>
            <a:r>
              <a:rPr lang="en-US" altLang="en-US" sz="2400"/>
              <a:t>Most arilbreds have both the Oncocyclus and Regelia in their heritage.  </a:t>
            </a:r>
          </a:p>
        </p:txBody>
      </p:sp>
      <p:sp>
        <p:nvSpPr>
          <p:cNvPr id="193544" name="TextBox 9"/>
          <p:cNvSpPr txBox="1">
            <a:spLocks noChangeArrowheads="1"/>
          </p:cNvSpPr>
          <p:nvPr/>
        </p:nvSpPr>
        <p:spPr bwMode="auto">
          <a:xfrm>
            <a:off x="674688" y="6121400"/>
            <a:ext cx="419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TURKISH PENDANT</a:t>
            </a:r>
            <a:br>
              <a:rPr lang="en-US" altLang="en-US" sz="1600"/>
            </a:br>
            <a:r>
              <a:rPr lang="en-US" altLang="en-US" sz="1600"/>
              <a:t>(Howard Shockey, R. 1989), OGB</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3" descr="Turkish Topaz 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 y="304800"/>
            <a:ext cx="3983038" cy="5815013"/>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FF66"/>
                </a:solidFill>
                <a:miter lim="800000"/>
                <a:headEnd/>
                <a:tailEnd/>
              </a14:hiddenLine>
            </a:ext>
          </a:extLst>
        </p:spPr>
      </p:pic>
      <p:sp>
        <p:nvSpPr>
          <p:cNvPr id="195587" name="title"/>
          <p:cNvSpPr>
            <a:spLocks noGrp="1" noChangeArrowheads="1"/>
          </p:cNvSpPr>
          <p:nvPr>
            <p:ph type="title"/>
          </p:nvPr>
        </p:nvSpPr>
        <p:spPr>
          <a:xfrm>
            <a:off x="4584700" y="34925"/>
            <a:ext cx="3352800" cy="1143000"/>
          </a:xfrm>
        </p:spPr>
        <p:txBody>
          <a:bodyPr/>
          <a:lstStyle/>
          <a:p>
            <a:pPr eaLnBrk="1" hangingPunct="1"/>
            <a:r>
              <a:rPr lang="en-US" altLang="en-US" dirty="0"/>
              <a:t>Turkish Topaz RH</a:t>
            </a:r>
          </a:p>
        </p:txBody>
      </p:sp>
      <p:pic>
        <p:nvPicPr>
          <p:cNvPr id="195588" name="Picture 5"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9"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195590"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4287838" y="1243013"/>
            <a:ext cx="4856162" cy="4154487"/>
          </a:xfrm>
          <a:prstGeom prst="rect">
            <a:avLst/>
          </a:prstGeom>
          <a:noFill/>
        </p:spPr>
        <p:txBody>
          <a:bodyPr>
            <a:spAutoFit/>
          </a:bodyPr>
          <a:lstStyle/>
          <a:p>
            <a:pPr eaLnBrk="1" hangingPunct="1">
              <a:defRPr/>
            </a:pPr>
            <a:r>
              <a:rPr lang="en-US" altLang="en-US" b="1" dirty="0"/>
              <a:t>RH - R</a:t>
            </a:r>
            <a:r>
              <a:rPr lang="en-US" altLang="en-US" dirty="0"/>
              <a:t>egelia </a:t>
            </a:r>
            <a:r>
              <a:rPr lang="en-US" altLang="en-US" b="1" dirty="0"/>
              <a:t>H</a:t>
            </a:r>
            <a:r>
              <a:rPr lang="en-US" altLang="en-US" dirty="0"/>
              <a:t>ybrid</a:t>
            </a:r>
          </a:p>
          <a:p>
            <a:pPr marL="342900" indent="-342900" eaLnBrk="1" hangingPunct="1">
              <a:buFont typeface="Arial" panose="020B0604020202020204" pitchFamily="34" charset="0"/>
              <a:buChar char="•"/>
              <a:defRPr/>
            </a:pPr>
            <a:r>
              <a:rPr lang="en-US" altLang="en-US" dirty="0"/>
              <a:t>More tailored form, with elongated standards of falls and long slender stems </a:t>
            </a:r>
          </a:p>
          <a:p>
            <a:pPr marL="342900" indent="-342900" eaLnBrk="1" hangingPunct="1">
              <a:buFont typeface="Arial" panose="020B0604020202020204" pitchFamily="34" charset="0"/>
              <a:buChar char="•"/>
              <a:defRPr/>
            </a:pPr>
            <a:r>
              <a:rPr lang="en-US" dirty="0"/>
              <a:t>The Regelia are more tolerant of moisture than the Oncos. </a:t>
            </a:r>
          </a:p>
          <a:p>
            <a:pPr marL="342900" indent="-342900" eaLnBrk="1" hangingPunct="1">
              <a:buFont typeface="Arial" panose="020B0604020202020204" pitchFamily="34" charset="0"/>
              <a:buChar char="•"/>
              <a:defRPr/>
            </a:pPr>
            <a:r>
              <a:rPr lang="en-US" dirty="0"/>
              <a:t>Not as well adapted to the desert</a:t>
            </a:r>
          </a:p>
          <a:p>
            <a:pPr marL="342900" indent="-342900" eaLnBrk="1" hangingPunct="1">
              <a:buFont typeface="Arial" panose="020B0604020202020204" pitchFamily="34" charset="0"/>
              <a:buChar char="•"/>
              <a:defRPr/>
            </a:pPr>
            <a:r>
              <a:rPr lang="en-US" dirty="0"/>
              <a:t>Standards are often pointed and touching.  This is seen in Arab architecture in the doorways silhouettes.</a:t>
            </a:r>
          </a:p>
        </p:txBody>
      </p:sp>
      <p:sp>
        <p:nvSpPr>
          <p:cNvPr id="195592" name="TextBox 9"/>
          <p:cNvSpPr txBox="1">
            <a:spLocks noChangeArrowheads="1"/>
          </p:cNvSpPr>
          <p:nvPr/>
        </p:nvSpPr>
        <p:spPr bwMode="auto">
          <a:xfrm>
            <a:off x="152400" y="6151563"/>
            <a:ext cx="419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TURKISH TOPAZ</a:t>
            </a:r>
            <a:br>
              <a:rPr lang="en-US" altLang="en-US" sz="1600"/>
            </a:br>
            <a:r>
              <a:rPr lang="en-US" altLang="en-US" sz="1600"/>
              <a:t>(Lloyd Austin, R. 1976), RH</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3" descr="Vera LB0009 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 y="228600"/>
            <a:ext cx="4191000" cy="596265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7C80"/>
                </a:solidFill>
                <a:miter lim="800000"/>
                <a:headEnd/>
                <a:tailEnd/>
              </a14:hiddenLine>
            </a:ext>
          </a:extLst>
        </p:spPr>
      </p:pic>
      <p:sp>
        <p:nvSpPr>
          <p:cNvPr id="197635" name="title"/>
          <p:cNvSpPr>
            <a:spLocks noGrp="1" noChangeArrowheads="1"/>
          </p:cNvSpPr>
          <p:nvPr>
            <p:ph type="title"/>
          </p:nvPr>
        </p:nvSpPr>
        <p:spPr>
          <a:xfrm>
            <a:off x="5562600" y="990600"/>
            <a:ext cx="2671763" cy="1371600"/>
          </a:xfrm>
        </p:spPr>
        <p:txBody>
          <a:bodyPr/>
          <a:lstStyle/>
          <a:p>
            <a:pPr eaLnBrk="1" hangingPunct="1"/>
            <a:r>
              <a:rPr lang="en-US" altLang="en-US"/>
              <a:t>Vera RH</a:t>
            </a:r>
          </a:p>
        </p:txBody>
      </p:sp>
      <p:pic>
        <p:nvPicPr>
          <p:cNvPr id="197636"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7"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197638"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9" name="TextBox 8"/>
          <p:cNvSpPr txBox="1">
            <a:spLocks noChangeArrowheads="1"/>
          </p:cNvSpPr>
          <p:nvPr/>
        </p:nvSpPr>
        <p:spPr bwMode="auto">
          <a:xfrm>
            <a:off x="4689475" y="2286000"/>
            <a:ext cx="434022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a:t>RH</a:t>
            </a:r>
            <a:r>
              <a:rPr lang="en-US" altLang="en-US" sz="2400"/>
              <a:t> </a:t>
            </a:r>
            <a:r>
              <a:rPr lang="en-US" altLang="en-US" sz="2400" b="1"/>
              <a:t>R</a:t>
            </a:r>
            <a:r>
              <a:rPr lang="en-US" altLang="en-US" sz="2400"/>
              <a:t>egelia </a:t>
            </a:r>
            <a:r>
              <a:rPr lang="en-US" altLang="en-US" sz="2400" b="1"/>
              <a:t>H</a:t>
            </a:r>
            <a:r>
              <a:rPr lang="en-US" altLang="en-US" sz="2400"/>
              <a:t>ybrid - Contains only Regelias in its heritage.</a:t>
            </a:r>
          </a:p>
          <a:p>
            <a:pPr eaLnBrk="1" hangingPunct="1">
              <a:spcBef>
                <a:spcPct val="0"/>
              </a:spcBef>
              <a:buFontTx/>
              <a:buNone/>
            </a:pPr>
            <a:r>
              <a:rPr lang="en-US" altLang="en-US" sz="2400"/>
              <a:t>Regelias and may be found in mountain valleys in southwest and central Asia such as the mountains of Afghanistan and the western slopes of the Himalayans.  The Aril stem will be almost straight.</a:t>
            </a:r>
          </a:p>
        </p:txBody>
      </p:sp>
      <p:sp>
        <p:nvSpPr>
          <p:cNvPr id="197640" name="TextBox 9"/>
          <p:cNvSpPr txBox="1">
            <a:spLocks noChangeArrowheads="1"/>
          </p:cNvSpPr>
          <p:nvPr/>
        </p:nvSpPr>
        <p:spPr bwMode="auto">
          <a:xfrm>
            <a:off x="266700" y="6211888"/>
            <a:ext cx="4191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Vera RH</a:t>
            </a:r>
            <a:endParaRPr lang="en-US" altLang="en-US" sz="160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3" descr="Vera-An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25" y="300038"/>
            <a:ext cx="4795838" cy="531495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FF66"/>
                </a:solidFill>
                <a:miter lim="800000"/>
                <a:headEnd/>
                <a:tailEnd/>
              </a14:hiddenLine>
            </a:ext>
          </a:extLst>
        </p:spPr>
      </p:pic>
      <p:sp>
        <p:nvSpPr>
          <p:cNvPr id="199683" name="title"/>
          <p:cNvSpPr>
            <a:spLocks noGrp="1" noChangeArrowheads="1"/>
          </p:cNvSpPr>
          <p:nvPr>
            <p:ph type="title"/>
          </p:nvPr>
        </p:nvSpPr>
        <p:spPr>
          <a:xfrm>
            <a:off x="5291138" y="0"/>
            <a:ext cx="3124200" cy="1524000"/>
          </a:xfrm>
        </p:spPr>
        <p:txBody>
          <a:bodyPr/>
          <a:lstStyle/>
          <a:p>
            <a:pPr eaLnBrk="1" hangingPunct="1"/>
            <a:r>
              <a:rPr lang="en-US" altLang="en-US"/>
              <a:t>Vera-Anne RB</a:t>
            </a:r>
          </a:p>
        </p:txBody>
      </p:sp>
      <p:pic>
        <p:nvPicPr>
          <p:cNvPr id="199684" name="Picture 4"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5"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199686"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7" name="Rectangle 9"/>
          <p:cNvSpPr>
            <a:spLocks noChangeArrowheads="1"/>
          </p:cNvSpPr>
          <p:nvPr/>
        </p:nvSpPr>
        <p:spPr bwMode="auto">
          <a:xfrm>
            <a:off x="4983163" y="1358900"/>
            <a:ext cx="4160837"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RB - </a:t>
            </a:r>
            <a:r>
              <a:rPr lang="en-US" altLang="en-US" sz="2400" b="1"/>
              <a:t>R</a:t>
            </a:r>
            <a:r>
              <a:rPr lang="en-US" altLang="en-US" sz="2400"/>
              <a:t>egelia crossed with a </a:t>
            </a:r>
            <a:r>
              <a:rPr lang="en-US" altLang="en-US" sz="2400" b="1"/>
              <a:t>b</a:t>
            </a:r>
            <a:r>
              <a:rPr lang="en-US" altLang="en-US" sz="2400"/>
              <a:t>earded (eupogon) iris.  No sign (“+” or  “-”) = ½ aril heritage.  </a:t>
            </a:r>
          </a:p>
          <a:p>
            <a:pPr eaLnBrk="1" hangingPunct="1">
              <a:spcBef>
                <a:spcPct val="0"/>
              </a:spcBef>
              <a:buFontTx/>
              <a:buNone/>
            </a:pPr>
            <a:r>
              <a:rPr lang="en-US" altLang="en-US" sz="2400"/>
              <a:t>In close selections for higher awards, a show judge should evaluate the degree of accomplishment and skill required by the respective exhibitor in growing an Aril or Arilbred that demanded tremendous horticultural skill.</a:t>
            </a:r>
          </a:p>
        </p:txBody>
      </p:sp>
      <p:sp>
        <p:nvSpPr>
          <p:cNvPr id="199688" name="TextBox 10"/>
          <p:cNvSpPr txBox="1">
            <a:spLocks noChangeArrowheads="1"/>
          </p:cNvSpPr>
          <p:nvPr/>
        </p:nvSpPr>
        <p:spPr bwMode="auto">
          <a:xfrm>
            <a:off x="490538" y="6019800"/>
            <a:ext cx="4191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t>VERA-ANNE</a:t>
            </a:r>
            <a:br>
              <a:rPr lang="en-US" altLang="en-US" sz="1600"/>
            </a:br>
            <a:r>
              <a:rPr lang="en-US" altLang="en-US" sz="1600"/>
              <a:t>(Lawrence Ransom, R. 1995), RB</a:t>
            </a:r>
          </a:p>
          <a:p>
            <a:pPr algn="ctr" eaLnBrk="1" hangingPunct="1">
              <a:spcBef>
                <a:spcPct val="0"/>
              </a:spcBef>
              <a:buFontTx/>
              <a:buNone/>
            </a:pPr>
            <a:r>
              <a:rPr lang="en-US" altLang="en-US" sz="1600"/>
              <a:t>Tetraploid AAPT</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3" descr="Werkmeister's Clone #2 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4208463" cy="54102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CC66FF"/>
                </a:solidFill>
                <a:miter lim="800000"/>
                <a:headEnd/>
                <a:tailEnd/>
              </a14:hiddenLine>
            </a:ext>
          </a:extLst>
        </p:spPr>
      </p:pic>
      <p:sp>
        <p:nvSpPr>
          <p:cNvPr id="201731" name="title"/>
          <p:cNvSpPr>
            <a:spLocks noGrp="1" noChangeArrowheads="1"/>
          </p:cNvSpPr>
          <p:nvPr>
            <p:ph type="title"/>
          </p:nvPr>
        </p:nvSpPr>
        <p:spPr>
          <a:xfrm>
            <a:off x="4398963" y="238125"/>
            <a:ext cx="3962400" cy="1219200"/>
          </a:xfrm>
        </p:spPr>
        <p:txBody>
          <a:bodyPr/>
          <a:lstStyle/>
          <a:p>
            <a:pPr eaLnBrk="1" hangingPunct="1"/>
            <a:r>
              <a:rPr lang="en-US" altLang="en-US"/>
              <a:t>Werckmeister’s Clone #2 RC</a:t>
            </a:r>
          </a:p>
        </p:txBody>
      </p:sp>
      <p:pic>
        <p:nvPicPr>
          <p:cNvPr id="201732" name="Picture 5" descr="aril_logo2">
            <a:hlinkClick r:id="" action="ppaction://macro?name=PullFl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3" name="sh_ArilList" descr="Pink tissue paper">
            <a:hlinkClick r:id="rId5"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201734" name="sh_ArilList" descr="aril_logo2">
            <a:hlinkClick r:id="" action="ppaction://macro?name=CheckIfGameStarte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5" name="TextBox 8"/>
          <p:cNvSpPr txBox="1">
            <a:spLocks noChangeArrowheads="1"/>
          </p:cNvSpPr>
          <p:nvPr/>
        </p:nvSpPr>
        <p:spPr bwMode="auto">
          <a:xfrm>
            <a:off x="4776788" y="2057400"/>
            <a:ext cx="4252912"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Note that the Aril Society International presently restricts the designation "aril" to the Oncocyclus and Regelia sections only, and to hybrids involving only these two sections like this </a:t>
            </a:r>
            <a:r>
              <a:rPr lang="en-US" altLang="en-US" sz="2400" b="1"/>
              <a:t>R</a:t>
            </a:r>
            <a:r>
              <a:rPr lang="en-US" altLang="en-US" sz="2400"/>
              <a:t>egelio</a:t>
            </a:r>
            <a:r>
              <a:rPr lang="en-US" altLang="en-US" sz="2400" b="1"/>
              <a:t>c</a:t>
            </a:r>
            <a:r>
              <a:rPr lang="en-US" altLang="en-US" sz="2400"/>
              <a:t>yclus (RC).</a:t>
            </a:r>
            <a:br>
              <a:rPr lang="en-US" altLang="en-US" sz="2400"/>
            </a:br>
            <a:r>
              <a:rPr lang="en-US" altLang="en-US" sz="2400"/>
              <a:t>The highest award for this class is the </a:t>
            </a:r>
            <a:r>
              <a:rPr lang="en-US" altLang="en-US" sz="2400">
                <a:hlinkClick r:id="rId6"/>
              </a:rPr>
              <a:t>Clarence G. White Medal</a:t>
            </a:r>
            <a:r>
              <a:rPr lang="en-US" altLang="en-US" sz="2400"/>
              <a:t>.</a:t>
            </a:r>
          </a:p>
        </p:txBody>
      </p:sp>
      <p:sp>
        <p:nvSpPr>
          <p:cNvPr id="201736" name="TextBox 9"/>
          <p:cNvSpPr txBox="1">
            <a:spLocks noChangeArrowheads="1"/>
          </p:cNvSpPr>
          <p:nvPr/>
        </p:nvSpPr>
        <p:spPr bwMode="auto">
          <a:xfrm>
            <a:off x="565150" y="6172200"/>
            <a:ext cx="4191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a:t>Not Registered sib to Werckmeister’s Beauty</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itle"/>
          <p:cNvSpPr>
            <a:spLocks noGrp="1" noChangeArrowheads="1"/>
          </p:cNvSpPr>
          <p:nvPr>
            <p:ph type="title"/>
          </p:nvPr>
        </p:nvSpPr>
        <p:spPr>
          <a:xfrm>
            <a:off x="5038725" y="142875"/>
            <a:ext cx="2713038" cy="1295400"/>
          </a:xfrm>
        </p:spPr>
        <p:txBody>
          <a:bodyPr/>
          <a:lstStyle/>
          <a:p>
            <a:pPr eaLnBrk="1" hangingPunct="1"/>
            <a:r>
              <a:rPr lang="en-US" altLang="en-US"/>
              <a:t>Windrider </a:t>
            </a:r>
            <a:r>
              <a:rPr lang="en-US" altLang="en-US" dirty="0"/>
              <a:t>OGB</a:t>
            </a:r>
          </a:p>
        </p:txBody>
      </p:sp>
      <p:pic>
        <p:nvPicPr>
          <p:cNvPr id="203779" name="Picture 5" descr="aril_logo2">
            <a:hlinkClick r:id="" action="ppaction://macro?name=PullFlower"/>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sh_ArilList" descr="Pink tissue paper">
            <a:hlinkClick r:id="rId4" action="ppaction://hlinksldjump"/>
          </p:cNvPr>
          <p:cNvSpPr>
            <a:spLocks noChangeArrowheads="1"/>
          </p:cNvSpPr>
          <p:nvPr/>
        </p:nvSpPr>
        <p:spPr bwMode="auto">
          <a:xfrm rot="-5400000">
            <a:off x="7791450" y="5467350"/>
            <a:ext cx="1066800" cy="1409700"/>
          </a:xfrm>
          <a:prstGeom prst="verticalScroll">
            <a:avLst>
              <a:gd name="adj" fmla="val 12500"/>
            </a:avLst>
          </a:prstGeom>
          <a:gradFill rotWithShape="1">
            <a:gsLst>
              <a:gs pos="0">
                <a:srgbClr val="CCCCFF"/>
              </a:gs>
              <a:gs pos="50000">
                <a:srgbClr val="FFCCFF"/>
              </a:gs>
              <a:gs pos="100000">
                <a:srgbClr val="CCCC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chemeClr val="accent2"/>
                </a:solidFill>
                <a:latin typeface="Comic Sans MS" panose="030F0702030302020204" pitchFamily="66" charset="0"/>
              </a:rPr>
              <a:t>Aril List</a:t>
            </a:r>
          </a:p>
        </p:txBody>
      </p:sp>
      <p:pic>
        <p:nvPicPr>
          <p:cNvPr id="203781" name="sh_ArilList" descr="aril_logo2">
            <a:hlinkClick r:id="" action="ppaction://macro?name=CheckIfGameStarted"/>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4363" y="0"/>
            <a:ext cx="909637" cy="1371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2" name="TextBox 8"/>
          <p:cNvSpPr txBox="1">
            <a:spLocks noChangeArrowheads="1"/>
          </p:cNvSpPr>
          <p:nvPr/>
        </p:nvSpPr>
        <p:spPr bwMode="auto">
          <a:xfrm>
            <a:off x="5038725" y="1438275"/>
            <a:ext cx="3649663"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Alas, the modern arilbreds, which are not much different from bearded irises in their cultural requirements are often lumped with pure Arils as being difficult to grow.  Arils, indeed, are frustrating to grow in most climates, but arilbreds are not.  </a:t>
            </a:r>
          </a:p>
        </p:txBody>
      </p:sp>
      <p:pic>
        <p:nvPicPr>
          <p:cNvPr id="203783" name="Picture 1"/>
          <p:cNvPicPr>
            <a:picLocks noChangeAspect="1"/>
          </p:cNvPicPr>
          <p:nvPr/>
        </p:nvPicPr>
        <p:blipFill>
          <a:blip r:embed="rId5">
            <a:extLst>
              <a:ext uri="{28A0092B-C50C-407E-A947-70E740481C1C}">
                <a14:useLocalDpi xmlns:a14="http://schemas.microsoft.com/office/drawing/2010/main" val="0"/>
              </a:ext>
            </a:extLst>
          </a:blip>
          <a:srcRect t="26591" b="3409"/>
          <a:stretch>
            <a:fillRect/>
          </a:stretch>
        </p:blipFill>
        <p:spPr bwMode="auto">
          <a:xfrm>
            <a:off x="228600" y="661988"/>
            <a:ext cx="4581525" cy="48006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CC66FF"/>
                </a:solidFill>
                <a:miter lim="800000"/>
                <a:headEnd/>
                <a:tailEnd/>
              </a14:hiddenLine>
            </a:ext>
          </a:extLst>
        </p:spPr>
      </p:pic>
      <p:sp>
        <p:nvSpPr>
          <p:cNvPr id="203784" name="TextBox 9"/>
          <p:cNvSpPr txBox="1">
            <a:spLocks noChangeArrowheads="1"/>
          </p:cNvSpPr>
          <p:nvPr/>
        </p:nvSpPr>
        <p:spPr bwMode="auto">
          <a:xfrm>
            <a:off x="423863" y="6002338"/>
            <a:ext cx="4191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dirty="0"/>
              <a:t>Windrider, AB, OGB, Wilson, 1994</a:t>
            </a:r>
          </a:p>
        </p:txBody>
      </p:sp>
    </p:spTree>
  </p:cSld>
  <p:clrMapOvr>
    <a:masterClrMapping/>
  </p:clrMapOvr>
</p:sld>
</file>

<file path=ppt/theme/theme1.xml><?xml version="1.0" encoding="utf-8"?>
<a:theme xmlns:a="http://schemas.openxmlformats.org/drawingml/2006/main" name="Default Design">
  <a:themeElements>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6600CC"/>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66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17356</TotalTime>
  <Words>8952</Words>
  <Application>Microsoft Office PowerPoint</Application>
  <PresentationFormat>On-screen Show (4:3)</PresentationFormat>
  <Paragraphs>1007</Paragraphs>
  <Slides>105</Slides>
  <Notes>105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105</vt:i4>
      </vt:variant>
    </vt:vector>
  </HeadingPairs>
  <TitlesOfParts>
    <vt:vector size="110" baseType="lpstr">
      <vt:lpstr>Arial</vt:lpstr>
      <vt:lpstr>Comic Sans MS</vt:lpstr>
      <vt:lpstr>Times New Roman</vt:lpstr>
      <vt:lpstr>Wingdings</vt:lpstr>
      <vt:lpstr>Default Design</vt:lpstr>
      <vt:lpstr>PowerPoint Presentation</vt:lpstr>
      <vt:lpstr>How to Play Game</vt:lpstr>
      <vt:lpstr>Type of Games</vt:lpstr>
      <vt:lpstr>PowerPoint Presentation</vt:lpstr>
      <vt:lpstr>Afrosiab RB</vt:lpstr>
      <vt:lpstr>Aladdin’s Gem OGB Arilpum</vt:lpstr>
      <vt:lpstr>Andromache RC</vt:lpstr>
      <vt:lpstr>Aril Reverie OGB-</vt:lpstr>
      <vt:lpstr>Back in Fashion OGB-</vt:lpstr>
      <vt:lpstr>Betty McPherson OGB</vt:lpstr>
      <vt:lpstr>Blue Arts RB+</vt:lpstr>
      <vt:lpstr>Bozrah OGB-</vt:lpstr>
      <vt:lpstr>Bronze Age OGB</vt:lpstr>
      <vt:lpstr>Burnished Star OGB</vt:lpstr>
      <vt:lpstr>Buttered Berries OGB-</vt:lpstr>
      <vt:lpstr>Butterfly Wings TMB</vt:lpstr>
      <vt:lpstr>Byzantine Art OGB</vt:lpstr>
      <vt:lpstr>Calypso Clown OGB</vt:lpstr>
      <vt:lpstr>Canasta OGB</vt:lpstr>
      <vt:lpstr>Child Song RB-</vt:lpstr>
      <vt:lpstr>Depending on the amount of aril content, the rhizomes may be rounder is shape and smaller than the elongated rhizomes of the TBs.  This does not indicate size of bloom.</vt:lpstr>
      <vt:lpstr>Damfino OGB</vt:lpstr>
      <vt:lpstr>Desert Celebration OGB-</vt:lpstr>
      <vt:lpstr>Desert Fire OGB+</vt:lpstr>
      <vt:lpstr>Desert Fury OGB</vt:lpstr>
      <vt:lpstr>Dreamkeeper OGB</vt:lpstr>
      <vt:lpstr>Dunshanbe RC</vt:lpstr>
      <vt:lpstr>Ear Falas OGB-</vt:lpstr>
      <vt:lpstr>Enchanter’s Spell OGB</vt:lpstr>
      <vt:lpstr>Fiesta Skirt OGB</vt:lpstr>
      <vt:lpstr>Frank Rice OGB+</vt:lpstr>
      <vt:lpstr>Genetic Artist RB</vt:lpstr>
      <vt:lpstr>Go Big Red OGB</vt:lpstr>
      <vt:lpstr>Golden Halo</vt:lpstr>
      <vt:lpstr>Hakuna Matata OGB-</vt:lpstr>
      <vt:lpstr>Hammurabi OGB</vt:lpstr>
      <vt:lpstr>Hannah’s Prayer OGB</vt:lpstr>
      <vt:lpstr>Honey Not Tonight OGB</vt:lpstr>
      <vt:lpstr>Hoopla OGB+</vt:lpstr>
      <vt:lpstr>Hot Ice OGB</vt:lpstr>
      <vt:lpstr>Hunt’s Dorcom OGB</vt:lpstr>
      <vt:lpstr>I’m Still Here OGB-</vt:lpstr>
      <vt:lpstr>Invention OGB</vt:lpstr>
      <vt:lpstr>I. barnumae</vt:lpstr>
      <vt:lpstr>I. hayneii</vt:lpstr>
      <vt:lpstr>I. iberica</vt:lpstr>
      <vt:lpstr>I. paradoxa var. Choschab</vt:lpstr>
      <vt:lpstr>I. Stolonifera</vt:lpstr>
      <vt:lpstr>Jacobs Well OGB-</vt:lpstr>
      <vt:lpstr>Jonneye’s Magic OGB</vt:lpstr>
      <vt:lpstr>Judean Magic OG</vt:lpstr>
      <vt:lpstr>Kalifa’s Cape OGB+</vt:lpstr>
      <vt:lpstr>Kedesh OGB</vt:lpstr>
      <vt:lpstr>Khyber Pass OGB</vt:lpstr>
      <vt:lpstr>Kiosk OGB</vt:lpstr>
      <vt:lpstr>Kuza-Nama OGB-</vt:lpstr>
      <vt:lpstr>Lancer OGB</vt:lpstr>
      <vt:lpstr>Little Brown Jug OGB-</vt:lpstr>
      <vt:lpstr>Loudmouth OB</vt:lpstr>
      <vt:lpstr>Masada’s Glory OGB+</vt:lpstr>
      <vt:lpstr>Mean Mr. Mustard OGB+</vt:lpstr>
      <vt:lpstr>Mixed Messages OGB+</vt:lpstr>
      <vt:lpstr>Old Fashioned Girl OGB-</vt:lpstr>
      <vt:lpstr>Omar’s Eye OGB</vt:lpstr>
      <vt:lpstr>Omar’s Gold OGB-</vt:lpstr>
      <vt:lpstr>Omar’s Stitchery OGB</vt:lpstr>
      <vt:lpstr>On Bended Knee OGB</vt:lpstr>
      <vt:lpstr>Patriot’s Gem OGB-</vt:lpstr>
      <vt:lpstr>Penninah’s Provocation OGB</vt:lpstr>
      <vt:lpstr>Persian Lass OH</vt:lpstr>
      <vt:lpstr>Persian Padishah OGB+</vt:lpstr>
      <vt:lpstr>Persian Sapphire OGB-</vt:lpstr>
      <vt:lpstr>Pink Marble OB-</vt:lpstr>
      <vt:lpstr>Prairie Thunder OB-</vt:lpstr>
      <vt:lpstr>Refiner’s Fire OGB</vt:lpstr>
      <vt:lpstr>Rivers of Babylon OGB</vt:lpstr>
      <vt:lpstr>Sand Dancer OGB </vt:lpstr>
      <vt:lpstr>Scarlet Butterfly Less than 1/4</vt:lpstr>
      <vt:lpstr>She Devil OB-</vt:lpstr>
      <vt:lpstr>Sharina OGB</vt:lpstr>
      <vt:lpstr>Skies Always Blue OGB+</vt:lpstr>
      <vt:lpstr>Sky Signal OGB+</vt:lpstr>
      <vt:lpstr>Silent Tears OGB-</vt:lpstr>
      <vt:lpstr>Spirit of Caleb OGB</vt:lpstr>
      <vt:lpstr>Stars Over Chicago RB</vt:lpstr>
      <vt:lpstr>Stars Over Lpaso OGB</vt:lpstr>
      <vt:lpstr>Stolen Heart OGB</vt:lpstr>
      <vt:lpstr>Sunflight RB-</vt:lpstr>
      <vt:lpstr>Surpassing Yellow OGB</vt:lpstr>
      <vt:lpstr>Sylphide RC</vt:lpstr>
      <vt:lpstr>Tcha’Deetch OGB</vt:lpstr>
      <vt:lpstr>Thabor OGB+</vt:lpstr>
      <vt:lpstr>Tuff Stuff OGB</vt:lpstr>
      <vt:lpstr>Turkish Pendant OGB</vt:lpstr>
      <vt:lpstr>Turkish Topaz RH</vt:lpstr>
      <vt:lpstr>Vera RH</vt:lpstr>
      <vt:lpstr>Vera-Anne RB</vt:lpstr>
      <vt:lpstr>Werckmeister’s Clone #2 RC</vt:lpstr>
      <vt:lpstr>Windrider OGB</vt:lpstr>
      <vt:lpstr>Zizah OGB+</vt:lpstr>
      <vt:lpstr>Zwanenburg Beauty RH</vt:lpstr>
      <vt:lpstr>That’s All Folks!</vt:lpstr>
      <vt:lpstr>THANKS!</vt:lpstr>
      <vt:lpstr>Aril Society International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Arts OGB+/RB+</dc:title>
  <dc:creator>Cindy Rivera</dc:creator>
  <cp:lastModifiedBy>Scarlett Ayres</cp:lastModifiedBy>
  <cp:revision>252</cp:revision>
  <dcterms:created xsi:type="dcterms:W3CDTF">2007-12-01T23:44:59Z</dcterms:created>
  <dcterms:modified xsi:type="dcterms:W3CDTF">2021-12-03T22:53:05Z</dcterms:modified>
</cp:coreProperties>
</file>