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7" r:id="rId2"/>
    <p:sldId id="292" r:id="rId3"/>
    <p:sldId id="361" r:id="rId4"/>
    <p:sldId id="393" r:id="rId5"/>
    <p:sldId id="293" r:id="rId6"/>
    <p:sldId id="324" r:id="rId7"/>
    <p:sldId id="313" r:id="rId8"/>
    <p:sldId id="375" r:id="rId9"/>
    <p:sldId id="378" r:id="rId10"/>
    <p:sldId id="376" r:id="rId11"/>
    <p:sldId id="390" r:id="rId12"/>
    <p:sldId id="391" r:id="rId13"/>
    <p:sldId id="380" r:id="rId14"/>
    <p:sldId id="381" r:id="rId15"/>
    <p:sldId id="382" r:id="rId16"/>
    <p:sldId id="383" r:id="rId17"/>
    <p:sldId id="384" r:id="rId18"/>
    <p:sldId id="389" r:id="rId19"/>
    <p:sldId id="373" r:id="rId20"/>
    <p:sldId id="388" r:id="rId21"/>
    <p:sldId id="387" r:id="rId22"/>
    <p:sldId id="280" r:id="rId23"/>
    <p:sldId id="297" r:id="rId24"/>
    <p:sldId id="301" r:id="rId25"/>
    <p:sldId id="325" r:id="rId26"/>
    <p:sldId id="326" r:id="rId27"/>
    <p:sldId id="335" r:id="rId28"/>
    <p:sldId id="336" r:id="rId29"/>
    <p:sldId id="337" r:id="rId30"/>
    <p:sldId id="338" r:id="rId31"/>
    <p:sldId id="300" r:id="rId32"/>
    <p:sldId id="271" r:id="rId33"/>
    <p:sldId id="308" r:id="rId34"/>
    <p:sldId id="307" r:id="rId35"/>
    <p:sldId id="312" r:id="rId36"/>
    <p:sldId id="318" r:id="rId37"/>
    <p:sldId id="331" r:id="rId38"/>
    <p:sldId id="333" r:id="rId39"/>
    <p:sldId id="315" r:id="rId40"/>
    <p:sldId id="317" r:id="rId41"/>
    <p:sldId id="319" r:id="rId42"/>
    <p:sldId id="364" r:id="rId43"/>
    <p:sldId id="320" r:id="rId44"/>
    <p:sldId id="321" r:id="rId45"/>
    <p:sldId id="329" r:id="rId46"/>
    <p:sldId id="365" r:id="rId47"/>
    <p:sldId id="330" r:id="rId48"/>
    <p:sldId id="357" r:id="rId49"/>
    <p:sldId id="305" r:id="rId50"/>
    <p:sldId id="306" r:id="rId51"/>
    <p:sldId id="334" r:id="rId52"/>
    <p:sldId id="340" r:id="rId53"/>
    <p:sldId id="341" r:id="rId54"/>
    <p:sldId id="392" r:id="rId55"/>
    <p:sldId id="342" r:id="rId56"/>
    <p:sldId id="327" r:id="rId57"/>
    <p:sldId id="343" r:id="rId58"/>
    <p:sldId id="344" r:id="rId59"/>
    <p:sldId id="356" r:id="rId60"/>
    <p:sldId id="304" r:id="rId61"/>
    <p:sldId id="355" r:id="rId62"/>
    <p:sldId id="268" r:id="rId63"/>
    <p:sldId id="277" r:id="rId64"/>
    <p:sldId id="285" r:id="rId65"/>
    <p:sldId id="269" r:id="rId66"/>
    <p:sldId id="270" r:id="rId67"/>
    <p:sldId id="362" r:id="rId68"/>
    <p:sldId id="295" r:id="rId69"/>
    <p:sldId id="284" r:id="rId70"/>
    <p:sldId id="276" r:id="rId71"/>
    <p:sldId id="274" r:id="rId72"/>
    <p:sldId id="359" r:id="rId73"/>
    <p:sldId id="363" r:id="rId74"/>
    <p:sldId id="283" r:id="rId75"/>
    <p:sldId id="275"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CC3300"/>
    <a:srgbClr val="FF9900"/>
    <a:srgbClr val="FF9966"/>
    <a:srgbClr val="FFCC99"/>
    <a:srgbClr val="990000"/>
    <a:srgbClr val="CC66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7EC15-2C10-4F6C-8627-CEC87EB63546}" v="2" dt="2021-07-12T10:19:16.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48" autoAdjust="0"/>
    <p:restoredTop sz="92276" autoAdjust="0"/>
  </p:normalViewPr>
  <p:slideViewPr>
    <p:cSldViewPr>
      <p:cViewPr varScale="1">
        <p:scale>
          <a:sx n="60" d="100"/>
          <a:sy n="60" d="100"/>
        </p:scale>
        <p:origin x="844" y="60"/>
      </p:cViewPr>
      <p:guideLst>
        <p:guide orient="horz" pos="2160"/>
        <p:guide pos="2880"/>
      </p:guideLst>
    </p:cSldViewPr>
  </p:slideViewPr>
  <p:outlineViewPr>
    <p:cViewPr>
      <p:scale>
        <a:sx n="33" d="100"/>
        <a:sy n="33" d="100"/>
      </p:scale>
      <p:origin x="0" y="89994"/>
    </p:cViewPr>
  </p:outlineViewPr>
  <p:notesTextViewPr>
    <p:cViewPr>
      <p:scale>
        <a:sx n="100" d="100"/>
        <a:sy n="100" d="100"/>
      </p:scale>
      <p:origin x="0" y="0"/>
    </p:cViewPr>
  </p:notesTextViewPr>
  <p:sorterViewPr>
    <p:cViewPr varScale="1">
      <p:scale>
        <a:sx n="1" d="1"/>
        <a:sy n="1" d="1"/>
      </p:scale>
      <p:origin x="0" y="-160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rlett Ayres" userId="3b572847f9659583" providerId="LiveId" clId="{D2F7EC15-2C10-4F6C-8627-CEC87EB63546}"/>
    <pc:docChg chg="addSld modSld">
      <pc:chgData name="Scarlett Ayres" userId="3b572847f9659583" providerId="LiveId" clId="{D2F7EC15-2C10-4F6C-8627-CEC87EB63546}" dt="2021-07-12T10:03:32.918" v="17" actId="1076"/>
      <pc:docMkLst>
        <pc:docMk/>
      </pc:docMkLst>
      <pc:sldChg chg="modSp">
        <pc:chgData name="Scarlett Ayres" userId="3b572847f9659583" providerId="LiveId" clId="{D2F7EC15-2C10-4F6C-8627-CEC87EB63546}" dt="2021-07-12T10:03:32.918" v="17" actId="1076"/>
        <pc:sldMkLst>
          <pc:docMk/>
          <pc:sldMk cId="0" sldId="257"/>
        </pc:sldMkLst>
        <pc:spChg chg="mod">
          <ac:chgData name="Scarlett Ayres" userId="3b572847f9659583" providerId="LiveId" clId="{D2F7EC15-2C10-4F6C-8627-CEC87EB63546}" dt="2021-07-12T10:03:32.918" v="17" actId="1076"/>
          <ac:spMkLst>
            <pc:docMk/>
            <pc:sldMk cId="0" sldId="257"/>
            <ac:spMk id="3077" creationId="{BCEB2E1A-7CFB-48AB-B00E-45A319DEE81B}"/>
          </ac:spMkLst>
        </pc:spChg>
      </pc:sldChg>
      <pc:sldChg chg="addSp modSp new mod">
        <pc:chgData name="Scarlett Ayres" userId="3b572847f9659583" providerId="LiveId" clId="{D2F7EC15-2C10-4F6C-8627-CEC87EB63546}" dt="2020-12-17T01:26:34.537" v="16" actId="22"/>
        <pc:sldMkLst>
          <pc:docMk/>
          <pc:sldMk cId="2640893416" sldId="393"/>
        </pc:sldMkLst>
        <pc:spChg chg="mod">
          <ac:chgData name="Scarlett Ayres" userId="3b572847f9659583" providerId="LiveId" clId="{D2F7EC15-2C10-4F6C-8627-CEC87EB63546}" dt="2020-12-17T01:26:08.303" v="15" actId="20577"/>
          <ac:spMkLst>
            <pc:docMk/>
            <pc:sldMk cId="2640893416" sldId="393"/>
            <ac:spMk id="2" creationId="{4A86C2AE-1660-4DE8-935F-A7145C77A3C3}"/>
          </ac:spMkLst>
        </pc:spChg>
        <pc:picChg chg="add mod">
          <ac:chgData name="Scarlett Ayres" userId="3b572847f9659583" providerId="LiveId" clId="{D2F7EC15-2C10-4F6C-8627-CEC87EB63546}" dt="2020-12-17T01:25:52.116" v="2" actId="1076"/>
          <ac:picMkLst>
            <pc:docMk/>
            <pc:sldMk cId="2640893416" sldId="393"/>
            <ac:picMk id="6" creationId="{7D21A11A-22A4-4DCE-A465-1D74CD52193C}"/>
          </ac:picMkLst>
        </pc:picChg>
        <pc:picChg chg="add">
          <ac:chgData name="Scarlett Ayres" userId="3b572847f9659583" providerId="LiveId" clId="{D2F7EC15-2C10-4F6C-8627-CEC87EB63546}" dt="2020-12-17T01:26:34.537" v="16" actId="22"/>
          <ac:picMkLst>
            <pc:docMk/>
            <pc:sldMk cId="2640893416" sldId="393"/>
            <ac:picMk id="8" creationId="{D0EB091D-29E7-447C-AFC0-1398083B7C1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3F97CE5-C4AF-4BD4-9E86-746B71C580E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vl1pPr>
          </a:lstStyle>
          <a:p>
            <a:pPr>
              <a:defRPr/>
            </a:pPr>
            <a:endParaRPr lang="en-US" altLang="en-US"/>
          </a:p>
        </p:txBody>
      </p:sp>
      <p:sp>
        <p:nvSpPr>
          <p:cNvPr id="9219" name="Rectangle 3">
            <a:extLst>
              <a:ext uri="{FF2B5EF4-FFF2-40B4-BE49-F238E27FC236}">
                <a16:creationId xmlns:a16="http://schemas.microsoft.com/office/drawing/2014/main" id="{54D5CB81-4817-431D-A220-560E80610A0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a:extLst>
              <a:ext uri="{FF2B5EF4-FFF2-40B4-BE49-F238E27FC236}">
                <a16:creationId xmlns:a16="http://schemas.microsoft.com/office/drawing/2014/main" id="{A5EF9EBC-F568-4805-BC44-E991D3AEAA7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5B225B13-3A8F-4040-B09B-E1F78416EE72}"/>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a16="http://schemas.microsoft.com/office/drawing/2014/main" id="{3E3287EA-2EAB-4318-BB8E-752465F7DDFF}"/>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vl1pPr>
          </a:lstStyle>
          <a:p>
            <a:pPr>
              <a:defRPr/>
            </a:pPr>
            <a:endParaRPr lang="en-US" altLang="en-US"/>
          </a:p>
        </p:txBody>
      </p:sp>
      <p:sp>
        <p:nvSpPr>
          <p:cNvPr id="9223" name="Rectangle 7">
            <a:extLst>
              <a:ext uri="{FF2B5EF4-FFF2-40B4-BE49-F238E27FC236}">
                <a16:creationId xmlns:a16="http://schemas.microsoft.com/office/drawing/2014/main" id="{3D32DB66-1D7B-49A8-8CF7-405F40933A32}"/>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FDF0A25-00B9-4FEE-8F25-FB7027644672}" type="slidenum">
              <a:rPr lang="en-US" altLang="en-US"/>
              <a:pPr>
                <a:defRPr/>
              </a:pPr>
              <a:t>‹#›</a:t>
            </a:fld>
            <a:endParaRPr lang="en-US" altLang="en-US"/>
          </a:p>
        </p:txBody>
      </p:sp>
    </p:spTree>
    <p:extLst>
      <p:ext uri="{BB962C8B-B14F-4D97-AF65-F5344CB8AC3E}">
        <p14:creationId xmlns:p14="http://schemas.microsoft.com/office/powerpoint/2010/main" val="1773862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iki.irises.org/Main/InfoAwards" TargetMode="External"/><Relationship Id="rId7" Type="http://schemas.openxmlformats.org/officeDocument/2006/relationships/hyperlink" Target="http://wiki.irises.org/Main/InfoMedalFrenchDyke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iki.irises.org/Main/InfoMedalNewZealandDykes" TargetMode="External"/><Relationship Id="rId5" Type="http://schemas.openxmlformats.org/officeDocument/2006/relationships/hyperlink" Target="http://wiki.irises.org/Main/InfoMedalAustralianDykes" TargetMode="External"/><Relationship Id="rId4" Type="http://schemas.openxmlformats.org/officeDocument/2006/relationships/hyperlink" Target="http://wiki.irises.org/Main/InfoMedalBritishDyke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rises.org/about-ais/regions-affiliated-societ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J Irises, </a:t>
            </a:r>
            <a:r>
              <a:rPr lang="en-US" dirty="0" err="1"/>
              <a:t>Vado</a:t>
            </a:r>
            <a:r>
              <a:rPr lang="en-US" dirty="0"/>
              <a:t>, NM</a:t>
            </a:r>
          </a:p>
          <a:p>
            <a:r>
              <a:rPr lang="en-US" dirty="0" err="1"/>
              <a:t>Calhouns</a:t>
            </a:r>
            <a:r>
              <a:rPr lang="en-US" dirty="0"/>
              <a:t> Flower Farm, </a:t>
            </a:r>
            <a:r>
              <a:rPr lang="en-US" dirty="0" err="1"/>
              <a:t>Vado</a:t>
            </a:r>
            <a:r>
              <a:rPr lang="en-US" dirty="0"/>
              <a:t>, NM (protecting from spraying for nut grass)</a:t>
            </a:r>
          </a:p>
        </p:txBody>
      </p:sp>
      <p:sp>
        <p:nvSpPr>
          <p:cNvPr id="4" name="Slide Number Placeholder 3"/>
          <p:cNvSpPr>
            <a:spLocks noGrp="1"/>
          </p:cNvSpPr>
          <p:nvPr>
            <p:ph type="sldNum" sz="quarter" idx="5"/>
          </p:nvPr>
        </p:nvSpPr>
        <p:spPr/>
        <p:txBody>
          <a:bodyPr/>
          <a:lstStyle/>
          <a:p>
            <a:pPr>
              <a:defRPr/>
            </a:pPr>
            <a:fld id="{0FDF0A25-00B9-4FEE-8F25-FB7027644672}" type="slidenum">
              <a:rPr lang="en-US" altLang="en-US" smtClean="0"/>
              <a:pPr>
                <a:defRPr/>
              </a:pPr>
              <a:t>2</a:t>
            </a:fld>
            <a:endParaRPr lang="en-US" altLang="en-US"/>
          </a:p>
        </p:txBody>
      </p:sp>
    </p:spTree>
    <p:extLst>
      <p:ext uri="{BB962C8B-B14F-4D97-AF65-F5344CB8AC3E}">
        <p14:creationId xmlns:p14="http://schemas.microsoft.com/office/powerpoint/2010/main" val="2802235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14</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15</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16</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17</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18</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20</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21</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DF0A25-00B9-4FEE-8F25-FB7027644672}" type="slidenum">
              <a:rPr lang="en-US" altLang="en-US" smtClean="0"/>
              <a:pPr>
                <a:defRPr/>
              </a:pPr>
              <a:t>24</a:t>
            </a:fld>
            <a:endParaRPr lang="en-US" altLang="en-US"/>
          </a:p>
        </p:txBody>
      </p:sp>
    </p:spTree>
    <p:extLst>
      <p:ext uri="{BB962C8B-B14F-4D97-AF65-F5344CB8AC3E}">
        <p14:creationId xmlns:p14="http://schemas.microsoft.com/office/powerpoint/2010/main" val="1052660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E0540E-4747-4DAF-B3AF-A52718DA7FD0}" type="slidenum">
              <a:rPr lang="en-US" altLang="en-US" smtClean="0"/>
              <a:pPr/>
              <a:t>25</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BB21CB-C5E6-4318-84F6-6FE20BF51AD8}" type="slidenum">
              <a:rPr lang="en-US" altLang="en-US" smtClean="0"/>
              <a:pPr/>
              <a:t>26</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altLang="en-US" dirty="0"/>
              <a:t>The American Dykes Memorial Medal</a:t>
            </a:r>
          </a:p>
          <a:p>
            <a:r>
              <a:rPr lang="en-US" altLang="en-US" dirty="0"/>
              <a:t>This is one of the highest </a:t>
            </a:r>
            <a:r>
              <a:rPr lang="en-US" altLang="en-US" dirty="0">
                <a:hlinkClick r:id="rId3"/>
              </a:rPr>
              <a:t>awards</a:t>
            </a:r>
            <a:r>
              <a:rPr lang="en-US" altLang="en-US" dirty="0"/>
              <a:t> judged by the American Iris Society Judges. It is awarded by the British Iris Society in honor of William </a:t>
            </a:r>
            <a:r>
              <a:rPr lang="en-US" altLang="en-US" dirty="0" err="1"/>
              <a:t>Rickatson</a:t>
            </a:r>
            <a:r>
              <a:rPr lang="en-US" altLang="en-US" dirty="0"/>
              <a:t> Dykes to the best Iris developed by an American hybridizer. The candidates are chosen from the AIS Medal winners that have been bred by American (US &amp; Canadian) Hybridizers. The Medal winners are the best irises in their class. So this is the best of the best. The British Iris Society also presents Dykes Medals to </a:t>
            </a:r>
            <a:r>
              <a:rPr lang="en-US" altLang="en-US" dirty="0">
                <a:hlinkClick r:id="rId4"/>
              </a:rPr>
              <a:t>Great Britain</a:t>
            </a:r>
            <a:r>
              <a:rPr lang="en-US" altLang="en-US" dirty="0"/>
              <a:t>, </a:t>
            </a:r>
            <a:r>
              <a:rPr lang="en-US" altLang="en-US" dirty="0">
                <a:hlinkClick r:id="rId5"/>
              </a:rPr>
              <a:t>Australia</a:t>
            </a:r>
            <a:r>
              <a:rPr lang="en-US" altLang="en-US" dirty="0"/>
              <a:t>, </a:t>
            </a:r>
            <a:r>
              <a:rPr lang="en-US" altLang="en-US" dirty="0">
                <a:hlinkClick r:id="rId6"/>
              </a:rPr>
              <a:t>New Zealand</a:t>
            </a:r>
            <a:r>
              <a:rPr lang="en-US" altLang="en-US" dirty="0"/>
              <a:t> and previously </a:t>
            </a:r>
            <a:r>
              <a:rPr lang="en-US" altLang="en-US" dirty="0">
                <a:hlinkClick r:id="rId7"/>
              </a:rPr>
              <a:t>France</a:t>
            </a:r>
            <a:r>
              <a:rPr lang="en-US" altLang="en-US" dirty="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http://www.irises.org/about-ais/regions-affiliated-societies/</a:t>
            </a:r>
            <a:endParaRPr lang="en-US" dirty="0"/>
          </a:p>
        </p:txBody>
      </p:sp>
      <p:sp>
        <p:nvSpPr>
          <p:cNvPr id="4" name="Slide Number Placeholder 3"/>
          <p:cNvSpPr>
            <a:spLocks noGrp="1"/>
          </p:cNvSpPr>
          <p:nvPr>
            <p:ph type="sldNum" sz="quarter" idx="5"/>
          </p:nvPr>
        </p:nvSpPr>
        <p:spPr/>
        <p:txBody>
          <a:bodyPr/>
          <a:lstStyle/>
          <a:p>
            <a:pPr>
              <a:defRPr/>
            </a:pPr>
            <a:fld id="{0FDF0A25-00B9-4FEE-8F25-FB7027644672}" type="slidenum">
              <a:rPr lang="en-US" altLang="en-US" smtClean="0"/>
              <a:pPr>
                <a:defRPr/>
              </a:pPr>
              <a:t>3</a:t>
            </a:fld>
            <a:endParaRPr lang="en-US" altLang="en-US"/>
          </a:p>
        </p:txBody>
      </p:sp>
    </p:spTree>
    <p:extLst>
      <p:ext uri="{BB962C8B-B14F-4D97-AF65-F5344CB8AC3E}">
        <p14:creationId xmlns:p14="http://schemas.microsoft.com/office/powerpoint/2010/main" val="2802235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036DA9-4805-493E-99F3-99DAB252187E}" type="slidenum">
              <a:rPr lang="en-US" altLang="en-US" smtClean="0"/>
              <a:pPr/>
              <a:t>27</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pPr>
              <a:lnSpc>
                <a:spcPct val="90000"/>
              </a:lnSpc>
            </a:pPr>
            <a:r>
              <a:rPr lang="en-US" altLang="en-US"/>
              <a:t>All brown are blends, deriving their color from the visual mingling of two different pigments.  Many are uniform in color but some will show graduations of other color.</a:t>
            </a:r>
          </a:p>
          <a:p>
            <a:pPr>
              <a:lnSpc>
                <a:spcPct val="90000"/>
              </a:lnSpc>
            </a:pPr>
            <a:r>
              <a:rPr lang="en-US" altLang="en-US"/>
              <a:t>Brown seems like an unusual color for a flower called the rainbow flower.  However, hybridizers have always strived for colors beyond the rainbow.  </a:t>
            </a:r>
          </a:p>
          <a:p>
            <a:endParaRPr lang="en-US" altLang="en-US"/>
          </a:p>
        </p:txBody>
      </p:sp>
      <p:sp>
        <p:nvSpPr>
          <p:cNvPr id="430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8E5317-4D0E-4AAD-B019-30E8EEF51C86}" type="slidenum">
              <a:rPr lang="en-US" altLang="en-US" smtClean="0"/>
              <a:pPr/>
              <a:t>30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9A663F9-74DB-4340-889A-CD0BB89819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CD3FB0D-7DDC-461D-9439-398A9D7781C6}" type="slidenum">
              <a:rPr lang="en-US" altLang="en-US"/>
              <a:pPr algn="r"/>
              <a:t>33</a:t>
            </a:fld>
            <a:endParaRPr lang="en-US" altLang="en-US"/>
          </a:p>
        </p:txBody>
      </p:sp>
      <p:sp>
        <p:nvSpPr>
          <p:cNvPr id="17411" name="Rectangle 2">
            <a:extLst>
              <a:ext uri="{FF2B5EF4-FFF2-40B4-BE49-F238E27FC236}">
                <a16:creationId xmlns:a16="http://schemas.microsoft.com/office/drawing/2014/main" id="{90B753CF-3C33-4798-B4C1-8F4714973BF7}"/>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4A280601-FA5C-4553-97E8-D6C7285D44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Ally Oops</a:t>
            </a:r>
          </a:p>
          <a:p>
            <a:pPr eaLnBrk="1" hangingPunct="1"/>
            <a:r>
              <a:rPr lang="en-US" altLang="en-US" dirty="0"/>
              <a:t>Spec Red Dazzler</a:t>
            </a:r>
          </a:p>
          <a:p>
            <a:pPr eaLnBrk="1" hangingPunct="1"/>
            <a:r>
              <a:rPr lang="en-US" altLang="en-US" dirty="0" err="1"/>
              <a:t>Tectorcorus</a:t>
            </a:r>
            <a:r>
              <a:rPr lang="en-US" altLang="en-US" dirty="0"/>
              <a:t>  blue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F470CDB5-3955-4C54-8891-962F19FE68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07D9691-0F91-4B97-A58D-34AB7DB4FDDB}" type="slidenum">
              <a:rPr lang="en-US" altLang="en-US"/>
              <a:pPr algn="r"/>
              <a:t>34</a:t>
            </a:fld>
            <a:endParaRPr lang="en-US" altLang="en-US"/>
          </a:p>
        </p:txBody>
      </p:sp>
      <p:sp>
        <p:nvSpPr>
          <p:cNvPr id="20483" name="Rectangle 2">
            <a:extLst>
              <a:ext uri="{FF2B5EF4-FFF2-40B4-BE49-F238E27FC236}">
                <a16:creationId xmlns:a16="http://schemas.microsoft.com/office/drawing/2014/main" id="{9AC8BEDB-BCA2-4096-9D88-7C5357B07BE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75662EDA-BF3B-4754-AD7D-AEC682240B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Some folks concentrate on specific</a:t>
            </a:r>
            <a:br>
              <a:rPr lang="en-US" altLang="en-US"/>
            </a:br>
            <a:r>
              <a:rPr lang="en-US" altLang="en-US"/>
              <a:t>hybridizers, others on specific eras</a:t>
            </a:r>
          </a:p>
          <a:p>
            <a:pPr eaLnBrk="1" hangingPunct="1"/>
            <a:r>
              <a:rPr lang="en-US" altLang="en-US"/>
              <a:t>The three vintage photos are from 1950's era Cooley's Gardens catalogs.</a:t>
            </a:r>
            <a:br>
              <a:rPr lang="en-US" altLang="en-US"/>
            </a:br>
            <a:r>
              <a:rPr lang="en-US" altLang="en-US"/>
              <a:t>The Steadman Buttrick garden in Concord, MA, The Franklin Cook garden</a:t>
            </a:r>
            <a:br>
              <a:rPr lang="en-US" altLang="en-US"/>
            </a:br>
            <a:r>
              <a:rPr lang="en-US" altLang="en-US"/>
              <a:t>in Evanston, IL, and the Corey garden in Reading, MA.</a:t>
            </a:r>
            <a:br>
              <a:rPr lang="en-US" altLang="en-US"/>
            </a:b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97E1261-FCBA-42D6-8C51-FD1125C827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825750C-F7D0-4B13-AA91-15A769DA48ED}" type="slidenum">
              <a:rPr lang="en-US" altLang="en-US"/>
              <a:pPr algn="r"/>
              <a:t>35</a:t>
            </a:fld>
            <a:endParaRPr lang="en-US" altLang="en-US"/>
          </a:p>
        </p:txBody>
      </p:sp>
      <p:sp>
        <p:nvSpPr>
          <p:cNvPr id="22531" name="Rectangle 2">
            <a:extLst>
              <a:ext uri="{FF2B5EF4-FFF2-40B4-BE49-F238E27FC236}">
                <a16:creationId xmlns:a16="http://schemas.microsoft.com/office/drawing/2014/main" id="{9829C432-A5DC-46DF-B37B-869E390C285C}"/>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D7F86563-2C61-4BBF-85E3-5F993DD90D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  For instance, HIPS just assisted in redistributing a</a:t>
            </a:r>
            <a:br>
              <a:rPr lang="en-US" altLang="en-US"/>
            </a:br>
            <a:r>
              <a:rPr lang="en-US" altLang="en-US"/>
              <a:t>large collection of 1960 &amp; 70's varieties when Lorraines Iris Patch</a:t>
            </a:r>
            <a:br>
              <a:rPr lang="en-US" altLang="en-US"/>
            </a:br>
            <a:r>
              <a:rPr lang="en-US" altLang="en-US"/>
              <a:t>closed its doors.  Most would probably have been lost to time without</a:t>
            </a:r>
            <a:br>
              <a:rPr lang="en-US" altLang="en-US"/>
            </a:br>
            <a:r>
              <a:rPr lang="en-US" altLang="en-US"/>
              <a:t>the work our members are doing to ensure they are sent to good homes.</a:t>
            </a:r>
            <a:br>
              <a:rPr lang="en-US" altLang="en-US"/>
            </a:br>
            <a:br>
              <a:rPr lang="en-US" altLang="en-US"/>
            </a:b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DD6549E-6BD2-4660-9820-FB2FFCC80C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DCC6D30-9FBE-4D37-ACE3-E06A748AECD3}" type="slidenum">
              <a:rPr lang="en-US" altLang="en-US"/>
              <a:pPr algn="r"/>
              <a:t>36</a:t>
            </a:fld>
            <a:endParaRPr lang="en-US" altLang="en-US"/>
          </a:p>
        </p:txBody>
      </p:sp>
      <p:sp>
        <p:nvSpPr>
          <p:cNvPr id="24579" name="Rectangle 2">
            <a:extLst>
              <a:ext uri="{FF2B5EF4-FFF2-40B4-BE49-F238E27FC236}">
                <a16:creationId xmlns:a16="http://schemas.microsoft.com/office/drawing/2014/main" id="{62812B67-C81E-4CE3-95F2-4C90C75CCFC3}"/>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293F15AD-9B14-4D31-B268-3468B9064F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The Reberts garden is in Westminster, MD.  photo is by Laetitia Munro</a:t>
            </a:r>
            <a:br>
              <a:rPr lang="en-US" altLang="en-US"/>
            </a:br>
            <a:r>
              <a:rPr lang="en-US" altLang="en-US"/>
              <a:t>The Unser garden is in</a:t>
            </a:r>
            <a:br>
              <a:rPr lang="en-US" altLang="en-US"/>
            </a:br>
            <a:r>
              <a:rPr lang="en-US" altLang="en-US"/>
              <a:t>Shelton, WA. And the Schreiners Is in Oregon. Both photos by Mike Unser</a:t>
            </a:r>
            <a:br>
              <a:rPr lang="en-US" altLang="en-US"/>
            </a:b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D8A6937-4E0D-416F-9469-ECA3027BBE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2C0D6FE-E8C0-4624-83FB-C53E61A9CEFF}" type="slidenum">
              <a:rPr lang="en-US" altLang="en-US"/>
              <a:pPr algn="r"/>
              <a:t>39</a:t>
            </a:fld>
            <a:endParaRPr lang="en-US" altLang="en-US"/>
          </a:p>
        </p:txBody>
      </p:sp>
      <p:sp>
        <p:nvSpPr>
          <p:cNvPr id="27651" name="Rectangle 2">
            <a:extLst>
              <a:ext uri="{FF2B5EF4-FFF2-40B4-BE49-F238E27FC236}">
                <a16:creationId xmlns:a16="http://schemas.microsoft.com/office/drawing/2014/main" id="{69B8E2D4-AA88-4A06-9B45-E2AA8534F5F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E062AB73-643F-4A52-AEBE-E64E462635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dirty="0"/>
              <a:t>Blue clump is Fresh Notes</a:t>
            </a:r>
          </a:p>
          <a:p>
            <a:pPr eaLnBrk="1" hangingPunct="1"/>
            <a:r>
              <a:rPr lang="en-US" altLang="en-US" dirty="0"/>
              <a:t>Darker blue clump is Chinese Blue by </a:t>
            </a:r>
            <a:r>
              <a:rPr lang="en-US" altLang="en-US" dirty="0" err="1"/>
              <a:t>Niswonger</a:t>
            </a:r>
            <a:r>
              <a:rPr lang="en-US" altLang="en-US" dirty="0"/>
              <a:t> SPEC-X 02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F13F1A65-4D30-437A-9B1A-B3BC6D83AA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96807790-1D4A-4CB9-B296-D071444261F8}" type="slidenum">
              <a:rPr lang="en-US" altLang="en-US"/>
              <a:pPr algn="r"/>
              <a:t>40</a:t>
            </a:fld>
            <a:endParaRPr lang="en-US" altLang="en-US"/>
          </a:p>
        </p:txBody>
      </p:sp>
      <p:sp>
        <p:nvSpPr>
          <p:cNvPr id="29699" name="Rectangle 2">
            <a:extLst>
              <a:ext uri="{FF2B5EF4-FFF2-40B4-BE49-F238E27FC236}">
                <a16:creationId xmlns:a16="http://schemas.microsoft.com/office/drawing/2014/main" id="{D86B91CF-2C68-40BC-B5A9-CDEFE9D6181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97B6767-E13C-4FDA-95C2-3202FAE699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Mt Pleasant Gardens</a:t>
            </a:r>
          </a:p>
          <a:p>
            <a:pPr eaLnBrk="1" hangingPunct="1"/>
            <a:r>
              <a:rPr lang="en-US" altLang="en-US"/>
              <a:t>Pseudacorus Varigata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05E862B-D26A-414C-9808-97631E434D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BDE0DE8-A4FC-47EE-966C-AE7B55016C53}" type="slidenum">
              <a:rPr lang="en-US" altLang="en-US"/>
              <a:pPr algn="r"/>
              <a:t>43</a:t>
            </a:fld>
            <a:endParaRPr lang="en-US" altLang="en-US"/>
          </a:p>
        </p:txBody>
      </p:sp>
      <p:sp>
        <p:nvSpPr>
          <p:cNvPr id="33795" name="Rectangle 2">
            <a:extLst>
              <a:ext uri="{FF2B5EF4-FFF2-40B4-BE49-F238E27FC236}">
                <a16:creationId xmlns:a16="http://schemas.microsoft.com/office/drawing/2014/main" id="{C15ED009-1CBA-44F2-BA6E-A824AC518394}"/>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6DA493C-1D58-4045-BF08-592A909F1C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a:t>Red iris is Professor Neil.  Photos taken at Aitkens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A642B32-3A71-4230-B75D-3A1514C5D8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650C828-BFF3-44C6-BED0-65525143EF3A}" type="slidenum">
              <a:rPr lang="en-US" altLang="en-US"/>
              <a:pPr algn="r"/>
              <a:t>44</a:t>
            </a:fld>
            <a:endParaRPr lang="en-US" altLang="en-US"/>
          </a:p>
        </p:txBody>
      </p:sp>
      <p:sp>
        <p:nvSpPr>
          <p:cNvPr id="35843" name="Rectangle 2">
            <a:extLst>
              <a:ext uri="{FF2B5EF4-FFF2-40B4-BE49-F238E27FC236}">
                <a16:creationId xmlns:a16="http://schemas.microsoft.com/office/drawing/2014/main" id="{2594BBA3-36A3-471A-801A-D809434F78C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72D9946-FC0D-4E9B-B935-AD0C22A4D89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55D52D-7045-4385-8839-6185F59E98A3}" type="slidenum">
              <a:rPr lang="en-US" altLang="en-US" smtClean="0"/>
              <a:pPr/>
              <a:t>6</a:t>
            </a:fld>
            <a:endParaRPr lang="en-US" alt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4ABD7F-3696-47FE-946F-F1301244F977}" type="slidenum">
              <a:rPr lang="en-US" altLang="en-US" smtClean="0"/>
              <a:pPr/>
              <a:t>45</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4ABD7F-3696-47FE-946F-F1301244F977}" type="slidenum">
              <a:rPr lang="en-US" altLang="en-US" smtClean="0"/>
              <a:pPr/>
              <a:t>46</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dirty="0"/>
              <a:t>Information</a:t>
            </a:r>
            <a:r>
              <a:rPr lang="en-US" altLang="en-US" baseline="0" dirty="0"/>
              <a:t> from Fleur de Lis, Summer 2018</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r>
              <a:rPr lang="en-US" altLang="en-US" b="1"/>
              <a:t>TO SET UP A CLASSROOM IRIS PROGRAM (C.I.P.)</a:t>
            </a:r>
            <a:br>
              <a:rPr lang="en-US" altLang="en-US" b="1"/>
            </a:br>
            <a:r>
              <a:rPr lang="en-US" altLang="en-US"/>
              <a:t>Get the names and birthdates of the youth members</a:t>
            </a:r>
          </a:p>
          <a:p>
            <a:r>
              <a:rPr lang="en-US" altLang="en-US"/>
              <a:t>Send in $5 w/o AIS Bulletin or $9 w/ Bulletin dues for each youth to AIS (Note: to receive the $5.00 rate, someone in the household must already be an AIS member.  Many local clubs pay the AIS dues for their youths who participate in some way -- either in shows, at meetings, or in sales/auctions.)</a:t>
            </a:r>
          </a:p>
          <a:p>
            <a:r>
              <a:rPr lang="en-US" altLang="en-US"/>
              <a:t>Send the name of the adult in charge (teacher/leader) and</a:t>
            </a:r>
          </a:p>
          <a:p>
            <a:r>
              <a:rPr lang="en-US" altLang="en-US"/>
              <a:t>The school's address (most CIPs are done this way, but some send the youth address)</a:t>
            </a:r>
          </a:p>
          <a:p>
            <a:r>
              <a:rPr lang="en-US" altLang="en-US"/>
              <a:t>Send the information to Tom Gormley, National AIS membership secretary (see the membership page of this web site.)</a:t>
            </a:r>
          </a:p>
          <a:p>
            <a:endParaRPr lang="en-US" altLang="en-US"/>
          </a:p>
        </p:txBody>
      </p:sp>
      <p:sp>
        <p:nvSpPr>
          <p:cNvPr id="8294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99C64C-0DD7-472F-B0D3-12696A099A0A}" type="slidenum">
              <a:rPr lang="en-US" altLang="en-US" smtClean="0"/>
              <a:pPr/>
              <a:t>52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1A7B40-E2F6-4C02-BC86-CDB533B28465}" type="slidenum">
              <a:rPr lang="en-US" altLang="en-US" smtClean="0"/>
              <a:pPr/>
              <a:t>53</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r>
              <a:rPr lang="en-US" altLang="en-US"/>
              <a:t>Quick Response (QR) codes allow a mobile device to read a code and send someone to a URL (webpage).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1A7B40-E2F6-4C02-BC86-CDB533B28465}" type="slidenum">
              <a:rPr lang="en-US" altLang="en-US" smtClean="0"/>
              <a:pPr/>
              <a:t>54</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1DAE46-05BE-473B-AF9C-27D5F835A822}" type="slidenum">
              <a:rPr lang="en-US" altLang="en-US" smtClean="0"/>
              <a:pPr/>
              <a:t>57</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EEB546-0B3F-4D59-A14B-EC8C2F7705CC}" type="slidenum">
              <a:rPr lang="en-US" altLang="en-US" smtClean="0"/>
              <a:pPr/>
              <a:t>58</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EEB546-0B3F-4D59-A14B-EC8C2F7705CC}" type="slidenum">
              <a:rPr lang="en-US" altLang="en-US" smtClean="0"/>
              <a:pPr/>
              <a:t>59</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6B0D06-C158-4EC3-8BC4-595D17FD48CD}" type="slidenum">
              <a:rPr lang="en-US" altLang="en-US" smtClean="0"/>
              <a:pPr/>
              <a:t>72</a:t>
            </a:fld>
            <a:endParaRPr lang="en-US" alt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8</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9</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ED27E1-BF16-46C8-BF73-FBB6B8D61193}" type="slidenum">
              <a:rPr lang="en-US" altLang="en-US" smtClean="0"/>
              <a:pPr/>
              <a:t>10</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11</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12</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AB1AF7-A355-4A68-AB57-BC7EAB7D15D0}" type="slidenum">
              <a:rPr lang="en-US" altLang="en-US" smtClean="0"/>
              <a:pPr/>
              <a:t>13</a:t>
            </a:fld>
            <a:endParaRPr lang="en-US" alt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lnSpc>
                <a:spcPct val="80000"/>
              </a:lnSpc>
            </a:pPr>
            <a:r>
              <a:rPr lang="en-US" altLang="en-US" sz="400"/>
              <a:t>Others are:</a:t>
            </a:r>
          </a:p>
          <a:p>
            <a:pPr eaLnBrk="1" hangingPunct="1">
              <a:lnSpc>
                <a:spcPct val="80000"/>
              </a:lnSpc>
            </a:pPr>
            <a:r>
              <a:rPr lang="en-US" altLang="en-US" sz="400"/>
              <a:t>Society for Siberian Irises (SSI)</a:t>
            </a:r>
            <a:br>
              <a:rPr lang="en-US" altLang="en-US" sz="400"/>
            </a:br>
            <a:r>
              <a:rPr lang="en-US" altLang="en-US" sz="400"/>
              <a:t>President: Dr. E. Roy Epperson, 1115 Delk Drive, High Point, NC 27262</a:t>
            </a:r>
            <a:br>
              <a:rPr lang="en-US" altLang="en-US" sz="400"/>
            </a:br>
            <a:r>
              <a:rPr lang="en-US" altLang="en-US" sz="400"/>
              <a:t>e-mail: kirklee@triad.rr.com </a:t>
            </a:r>
            <a:br>
              <a:rPr lang="en-US" altLang="en-US" sz="400"/>
            </a:br>
            <a:r>
              <a:rPr lang="en-US" altLang="en-US" sz="400"/>
              <a:t>Membership: Susan Grigg, 105 Trotters Ridge Drive, Raleigh, NC 27614</a:t>
            </a:r>
            <a:br>
              <a:rPr lang="en-US" altLang="en-US" sz="400"/>
            </a:br>
            <a:r>
              <a:rPr lang="en-US" altLang="en-US" sz="400"/>
              <a:t>e-mail: smgrigg@bellsouth.net </a:t>
            </a:r>
            <a:br>
              <a:rPr lang="en-US" altLang="en-US" sz="400"/>
            </a:br>
            <a:r>
              <a:rPr lang="en-US" altLang="en-US" sz="400"/>
              <a:t>website: www.socsib.org </a:t>
            </a:r>
            <a:br>
              <a:rPr lang="en-US" altLang="en-US" sz="400"/>
            </a:br>
            <a:br>
              <a:rPr lang="en-US" altLang="en-US" sz="400"/>
            </a:br>
            <a:r>
              <a:rPr lang="en-US" altLang="en-US" sz="400"/>
              <a:t>Society for Japanese Irises</a:t>
            </a:r>
            <a:br>
              <a:rPr lang="en-US" altLang="en-US" sz="400"/>
            </a:br>
            <a:r>
              <a:rPr lang="en-US" altLang="en-US" sz="400"/>
              <a:t>President: Jill Copeland, 78118 M40, Lawton, MI 49065</a:t>
            </a:r>
            <a:br>
              <a:rPr lang="en-US" altLang="en-US" sz="400"/>
            </a:br>
            <a:r>
              <a:rPr lang="en-US" altLang="en-US" sz="400"/>
              <a:t>e-mail: jandjcope@aol.com </a:t>
            </a:r>
            <a:br>
              <a:rPr lang="en-US" altLang="en-US" sz="400"/>
            </a:br>
            <a:r>
              <a:rPr lang="en-US" altLang="en-US" sz="400"/>
              <a:t>Membership: Catherine Button, 70 Sharpless Blvd., Westhampton, NJ 08060</a:t>
            </a:r>
            <a:br>
              <a:rPr lang="en-US" altLang="en-US" sz="400"/>
            </a:br>
            <a:r>
              <a:rPr lang="en-US" altLang="en-US" sz="400"/>
              <a:t>e-mail: ridingthewind@gmail.com </a:t>
            </a:r>
            <a:br>
              <a:rPr lang="en-US" altLang="en-US" sz="400"/>
            </a:br>
            <a:r>
              <a:rPr lang="en-US" altLang="en-US" sz="400"/>
              <a:t>website: www.socji.org </a:t>
            </a:r>
            <a:br>
              <a:rPr lang="en-US" altLang="en-US" sz="400"/>
            </a:br>
            <a:br>
              <a:rPr lang="en-US" altLang="en-US" sz="400"/>
            </a:br>
            <a:r>
              <a:rPr lang="en-US" altLang="en-US" sz="400"/>
              <a:t>Dwarf Iris Society</a:t>
            </a:r>
            <a:br>
              <a:rPr lang="en-US" altLang="en-US" sz="400"/>
            </a:br>
            <a:r>
              <a:rPr lang="en-US" altLang="en-US" sz="400"/>
              <a:t>President: Hugh Thurman, 521 Kickapoo Trail, Frankfort, KY 40601</a:t>
            </a:r>
            <a:br>
              <a:rPr lang="en-US" altLang="en-US" sz="400"/>
            </a:br>
            <a:r>
              <a:rPr lang="en-US" altLang="en-US" sz="400"/>
              <a:t>Membership: Kathie Kasperek, 9130 North 5200 West, Elwood, UT 84337-8640</a:t>
            </a:r>
            <a:br>
              <a:rPr lang="en-US" altLang="en-US" sz="400"/>
            </a:br>
            <a:r>
              <a:rPr lang="en-US" altLang="en-US" sz="400"/>
              <a:t>e-mail: zebrairis1@aol.com </a:t>
            </a:r>
            <a:br>
              <a:rPr lang="en-US" altLang="en-US" sz="400"/>
            </a:br>
            <a:r>
              <a:rPr lang="en-US" altLang="en-US" sz="400"/>
              <a:t>website: N/A</a:t>
            </a:r>
            <a:br>
              <a:rPr lang="en-US" altLang="en-US" sz="400"/>
            </a:br>
            <a:br>
              <a:rPr lang="en-US" altLang="en-US" sz="400"/>
            </a:br>
            <a:r>
              <a:rPr lang="en-US" altLang="en-US" sz="400"/>
              <a:t>Society for Pacific Coast Native Irises</a:t>
            </a:r>
            <a:br>
              <a:rPr lang="en-US" altLang="en-US" sz="400"/>
            </a:br>
            <a:r>
              <a:rPr lang="en-US" altLang="en-US" sz="400"/>
              <a:t>President: Richard C. Richards, 5885 Cowles Mt. Blvd., La Mesa, CA 91942</a:t>
            </a:r>
            <a:br>
              <a:rPr lang="en-US" altLang="en-US" sz="400"/>
            </a:br>
            <a:r>
              <a:rPr lang="en-US" altLang="en-US" sz="400"/>
              <a:t>e-mail: mongo2u@cox.net </a:t>
            </a:r>
            <a:br>
              <a:rPr lang="en-US" altLang="en-US" sz="400"/>
            </a:br>
            <a:r>
              <a:rPr lang="en-US" altLang="en-US" sz="400"/>
              <a:t>Membership: Terry Hudson, 33450 Little Valley Road, Fort Bragg, CA 95437</a:t>
            </a:r>
            <a:br>
              <a:rPr lang="en-US" altLang="en-US" sz="400"/>
            </a:br>
            <a:r>
              <a:rPr lang="en-US" altLang="en-US" sz="400"/>
              <a:t>e-mail: irishud@earthlink.net </a:t>
            </a:r>
            <a:br>
              <a:rPr lang="en-US" altLang="en-US" sz="400"/>
            </a:br>
            <a:r>
              <a:rPr lang="en-US" altLang="en-US" sz="400"/>
              <a:t>website: www.pacificcoastiris.org </a:t>
            </a:r>
            <a:br>
              <a:rPr lang="en-US" altLang="en-US" sz="400"/>
            </a:br>
            <a:br>
              <a:rPr lang="en-US" altLang="en-US" sz="400"/>
            </a:br>
            <a:r>
              <a:rPr lang="en-US" altLang="en-US" sz="400"/>
              <a:t>Species Iris Group of North America (SIGNA)</a:t>
            </a:r>
            <a:br>
              <a:rPr lang="en-US" altLang="en-US" sz="400"/>
            </a:br>
            <a:r>
              <a:rPr lang="en-US" altLang="en-US" sz="400"/>
              <a:t>President: Will Plotner, PO Box 250, Molalla, OR 97038-0250</a:t>
            </a:r>
            <a:br>
              <a:rPr lang="en-US" altLang="en-US" sz="400"/>
            </a:br>
            <a:r>
              <a:rPr lang="en-US" altLang="en-US" sz="400"/>
              <a:t>e-mail: gardens@molalla.net  </a:t>
            </a:r>
            <a:br>
              <a:rPr lang="en-US" altLang="en-US" sz="400"/>
            </a:br>
            <a:r>
              <a:rPr lang="en-US" altLang="en-US" sz="400"/>
              <a:t>Membership: Rodney Barton, 3 Wolters Street, Hickory Creek, TX 75065</a:t>
            </a:r>
            <a:br>
              <a:rPr lang="en-US" altLang="en-US" sz="400"/>
            </a:br>
            <a:r>
              <a:rPr lang="en-US" altLang="en-US" sz="400"/>
              <a:t>e-mail: rbarton@hsc.unt.edu </a:t>
            </a:r>
            <a:br>
              <a:rPr lang="en-US" altLang="en-US" sz="400"/>
            </a:br>
            <a:r>
              <a:rPr lang="en-US" altLang="en-US" sz="400"/>
              <a:t>website: www.signa.org </a:t>
            </a:r>
            <a:br>
              <a:rPr lang="en-US" altLang="en-US" sz="400"/>
            </a:br>
            <a:br>
              <a:rPr lang="en-US" altLang="en-US" sz="400"/>
            </a:br>
            <a:r>
              <a:rPr lang="en-US" altLang="en-US" sz="400"/>
              <a:t>Historic Iris Preservation Society (HIPS)</a:t>
            </a:r>
            <a:br>
              <a:rPr lang="en-US" altLang="en-US" sz="400"/>
            </a:br>
            <a:r>
              <a:rPr lang="en-US" altLang="en-US" sz="400"/>
              <a:t>President: Donna James, 887 County Route 3, Hannibal, NY 13074</a:t>
            </a:r>
            <a:br>
              <a:rPr lang="en-US" altLang="en-US" sz="400"/>
            </a:br>
            <a:r>
              <a:rPr lang="en-US" altLang="en-US" sz="400"/>
              <a:t>e-mail: ron2don@alltel.net </a:t>
            </a:r>
            <a:br>
              <a:rPr lang="en-US" altLang="en-US" sz="400"/>
            </a:br>
            <a:r>
              <a:rPr lang="en-US" altLang="en-US" sz="400"/>
              <a:t>Membership: Judy Eckhoff, 7911 South Yoder Rd., Haven, KS 67543</a:t>
            </a:r>
            <a:br>
              <a:rPr lang="en-US" altLang="en-US" sz="400"/>
            </a:br>
            <a:r>
              <a:rPr lang="en-US" altLang="en-US" sz="400"/>
              <a:t>e-mail: judye@msinter.net </a:t>
            </a:r>
            <a:br>
              <a:rPr lang="en-US" altLang="en-US" sz="400"/>
            </a:br>
            <a:r>
              <a:rPr lang="en-US" altLang="en-US" sz="400"/>
              <a:t>website: www.hips-roots.com </a:t>
            </a:r>
          </a:p>
          <a:p>
            <a:pPr eaLnBrk="1" hangingPunct="1">
              <a:lnSpc>
                <a:spcPct val="80000"/>
              </a:lnSpc>
            </a:pPr>
            <a:endParaRPr lang="en-US" altLang="en-US" sz="400"/>
          </a:p>
          <a:p>
            <a:pPr eaLnBrk="1" hangingPunct="1">
              <a:lnSpc>
                <a:spcPct val="80000"/>
              </a:lnSpc>
            </a:pPr>
            <a:r>
              <a:rPr lang="en-US" altLang="en-US" sz="400"/>
              <a:t>Aril Society International (ASI)</a:t>
            </a:r>
            <a:br>
              <a:rPr lang="en-US" altLang="en-US" sz="400"/>
            </a:br>
            <a:r>
              <a:rPr lang="en-US" altLang="en-US" sz="400"/>
              <a:t>President: Patricia Toolan, P.O. Box 568, Angaston, S.A. 5353 Australia</a:t>
            </a:r>
            <a:br>
              <a:rPr lang="en-US" altLang="en-US" sz="400"/>
            </a:br>
            <a:r>
              <a:rPr lang="en-US" altLang="en-US" sz="400"/>
              <a:t>e-mail: pattoolan1@bigpond.com </a:t>
            </a:r>
            <a:br>
              <a:rPr lang="en-US" altLang="en-US" sz="400"/>
            </a:br>
            <a:r>
              <a:rPr lang="en-US" altLang="en-US" sz="400"/>
              <a:t>Membership: Reita Jordan, 3500 Avenida Charada Ave. NW, Albuquerque, NM 87107</a:t>
            </a:r>
            <a:br>
              <a:rPr lang="en-US" altLang="en-US" sz="400"/>
            </a:br>
            <a:r>
              <a:rPr lang="en-US" altLang="en-US" sz="400"/>
              <a:t>e-mail: sjordan@unm.edu </a:t>
            </a:r>
            <a:br>
              <a:rPr lang="en-US" altLang="en-US" sz="400"/>
            </a:br>
            <a:r>
              <a:rPr lang="en-US" altLang="en-US" sz="400"/>
              <a:t>website: www.arilsociety.org </a:t>
            </a:r>
            <a:br>
              <a:rPr lang="en-US" altLang="en-US" sz="400"/>
            </a:br>
            <a:br>
              <a:rPr lang="en-US" altLang="en-US" sz="400"/>
            </a:br>
            <a:r>
              <a:rPr lang="en-US" altLang="en-US" sz="400"/>
              <a:t>Society for Louisiana Irises</a:t>
            </a:r>
            <a:br>
              <a:rPr lang="en-US" altLang="en-US" sz="400"/>
            </a:br>
            <a:r>
              <a:rPr lang="en-US" altLang="en-US" sz="400"/>
              <a:t>President: Paul W. Gossett, 129 East 33rd Place, Tulsa, OK 74105-2542</a:t>
            </a:r>
            <a:br>
              <a:rPr lang="en-US" altLang="en-US" sz="400"/>
            </a:br>
            <a:r>
              <a:rPr lang="en-US" altLang="en-US" sz="400"/>
              <a:t>e-mail: pwgossett@juno.com </a:t>
            </a:r>
            <a:br>
              <a:rPr lang="en-US" altLang="en-US" sz="400"/>
            </a:br>
            <a:r>
              <a:rPr lang="en-US" altLang="en-US" sz="400"/>
              <a:t>Membership: Richard Sloan, 118 East Walnut, Alma, AR 72921</a:t>
            </a:r>
            <a:br>
              <a:rPr lang="en-US" altLang="en-US" sz="400"/>
            </a:br>
            <a:r>
              <a:rPr lang="en-US" altLang="en-US" sz="400"/>
              <a:t>e-mail: rjsloan@mynewroads.com  </a:t>
            </a:r>
            <a:br>
              <a:rPr lang="en-US" altLang="en-US" sz="400"/>
            </a:br>
            <a:r>
              <a:rPr lang="en-US" altLang="en-US" sz="400"/>
              <a:t>website: www.louisianas.org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D0299BFC-524F-479E-A35E-F5D515D1634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6CD8E0-9A7E-4EFB-886A-C3F5D885B51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50C972-818D-476D-A8AC-BEA44DD831C7}"/>
              </a:ext>
            </a:extLst>
          </p:cNvPr>
          <p:cNvSpPr>
            <a:spLocks noGrp="1" noChangeArrowheads="1"/>
          </p:cNvSpPr>
          <p:nvPr>
            <p:ph type="sldNum" sz="quarter" idx="12"/>
          </p:nvPr>
        </p:nvSpPr>
        <p:spPr>
          <a:ln/>
        </p:spPr>
        <p:txBody>
          <a:bodyPr/>
          <a:lstStyle>
            <a:lvl1pPr>
              <a:defRPr/>
            </a:lvl1pPr>
          </a:lstStyle>
          <a:p>
            <a:pPr>
              <a:defRPr/>
            </a:pPr>
            <a:fld id="{16765E3A-AD36-4215-8907-AC8EDA62D71E}" type="slidenum">
              <a:rPr lang="en-US" altLang="en-US"/>
              <a:pPr>
                <a:defRPr/>
              </a:pPr>
              <a:t>‹#›</a:t>
            </a:fld>
            <a:endParaRPr lang="en-US" altLang="en-US"/>
          </a:p>
        </p:txBody>
      </p:sp>
    </p:spTree>
    <p:extLst>
      <p:ext uri="{BB962C8B-B14F-4D97-AF65-F5344CB8AC3E}">
        <p14:creationId xmlns:p14="http://schemas.microsoft.com/office/powerpoint/2010/main" val="2800456933"/>
      </p:ext>
    </p:extLst>
  </p:cSld>
  <p:clrMapOvr>
    <a:masterClrMapping/>
  </p:clrMapOvr>
  <p:transition advClick="0" advTm="6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36C0D2-1FC3-4B14-ACBE-D25E7A99C1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2C23CE4-E080-4A0F-9037-5ABE718CF5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69F9CE-EB31-4BEB-9BFB-3D1A92EFD3F2}"/>
              </a:ext>
            </a:extLst>
          </p:cNvPr>
          <p:cNvSpPr>
            <a:spLocks noGrp="1" noChangeArrowheads="1"/>
          </p:cNvSpPr>
          <p:nvPr>
            <p:ph type="sldNum" sz="quarter" idx="12"/>
          </p:nvPr>
        </p:nvSpPr>
        <p:spPr>
          <a:ln/>
        </p:spPr>
        <p:txBody>
          <a:bodyPr/>
          <a:lstStyle>
            <a:lvl1pPr>
              <a:defRPr/>
            </a:lvl1pPr>
          </a:lstStyle>
          <a:p>
            <a:pPr>
              <a:defRPr/>
            </a:pPr>
            <a:fld id="{033B6BE2-684D-4F6A-B5C5-3FF5C39B035C}" type="slidenum">
              <a:rPr lang="en-US" altLang="en-US"/>
              <a:pPr>
                <a:defRPr/>
              </a:pPr>
              <a:t>‹#›</a:t>
            </a:fld>
            <a:endParaRPr lang="en-US" altLang="en-US"/>
          </a:p>
        </p:txBody>
      </p:sp>
    </p:spTree>
    <p:extLst>
      <p:ext uri="{BB962C8B-B14F-4D97-AF65-F5344CB8AC3E}">
        <p14:creationId xmlns:p14="http://schemas.microsoft.com/office/powerpoint/2010/main" val="3797972528"/>
      </p:ext>
    </p:extLst>
  </p:cSld>
  <p:clrMapOvr>
    <a:masterClrMapping/>
  </p:clrMapOvr>
  <p:transition advClick="0" advTm="6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58050" y="274638"/>
            <a:ext cx="14287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71800" y="274638"/>
            <a:ext cx="4133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166043-024C-4845-8FD9-59406D0870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5BD37A5-AE1E-42E7-9C69-BF5D32E799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293CD81-0C73-4854-BAFB-CE91B02013CB}"/>
              </a:ext>
            </a:extLst>
          </p:cNvPr>
          <p:cNvSpPr>
            <a:spLocks noGrp="1" noChangeArrowheads="1"/>
          </p:cNvSpPr>
          <p:nvPr>
            <p:ph type="sldNum" sz="quarter" idx="12"/>
          </p:nvPr>
        </p:nvSpPr>
        <p:spPr>
          <a:ln/>
        </p:spPr>
        <p:txBody>
          <a:bodyPr/>
          <a:lstStyle>
            <a:lvl1pPr>
              <a:defRPr/>
            </a:lvl1pPr>
          </a:lstStyle>
          <a:p>
            <a:pPr>
              <a:defRPr/>
            </a:pPr>
            <a:fld id="{B3F7B715-F45D-4E04-BD30-02C9233BEEE8}" type="slidenum">
              <a:rPr lang="en-US" altLang="en-US"/>
              <a:pPr>
                <a:defRPr/>
              </a:pPr>
              <a:t>‹#›</a:t>
            </a:fld>
            <a:endParaRPr lang="en-US" altLang="en-US"/>
          </a:p>
        </p:txBody>
      </p:sp>
    </p:spTree>
    <p:extLst>
      <p:ext uri="{BB962C8B-B14F-4D97-AF65-F5344CB8AC3E}">
        <p14:creationId xmlns:p14="http://schemas.microsoft.com/office/powerpoint/2010/main" val="1315287262"/>
      </p:ext>
    </p:extLst>
  </p:cSld>
  <p:clrMapOvr>
    <a:masterClrMapping/>
  </p:clrMapOvr>
  <p:transition advClick="0" advTm="62000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143000"/>
          </a:xfrm>
        </p:spPr>
        <p:txBody>
          <a:bodyPr/>
          <a:lstStyle/>
          <a:p>
            <a:r>
              <a:rPr lang="en-US"/>
              <a:t>Click to edit Master title style</a:t>
            </a:r>
          </a:p>
        </p:txBody>
      </p:sp>
      <p:sp>
        <p:nvSpPr>
          <p:cNvPr id="3" name="Text Placeholder 2"/>
          <p:cNvSpPr>
            <a:spLocks noGrp="1"/>
          </p:cNvSpPr>
          <p:nvPr>
            <p:ph type="body" sz="half" idx="1"/>
          </p:nvPr>
        </p:nvSpPr>
        <p:spPr>
          <a:xfrm>
            <a:off x="3810000" y="1600200"/>
            <a:ext cx="2362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324600" y="1600200"/>
            <a:ext cx="2362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324600" y="3938588"/>
            <a:ext cx="2362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54FB68-6D6B-4A51-AA8C-1D027BB7A6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EE705CBB-6817-4014-976B-46C44C077F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9DE3CB8-3DA2-43C2-8EFC-CFEE9BCD9A4C}"/>
              </a:ext>
            </a:extLst>
          </p:cNvPr>
          <p:cNvSpPr>
            <a:spLocks noGrp="1" noChangeArrowheads="1"/>
          </p:cNvSpPr>
          <p:nvPr>
            <p:ph type="sldNum" sz="quarter" idx="12"/>
          </p:nvPr>
        </p:nvSpPr>
        <p:spPr>
          <a:ln/>
        </p:spPr>
        <p:txBody>
          <a:bodyPr/>
          <a:lstStyle>
            <a:lvl1pPr>
              <a:defRPr/>
            </a:lvl1pPr>
          </a:lstStyle>
          <a:p>
            <a:pPr>
              <a:defRPr/>
            </a:pPr>
            <a:fld id="{7D5B2F26-3B42-4222-8725-28AF45906FD7}" type="slidenum">
              <a:rPr lang="en-US" altLang="en-US"/>
              <a:pPr>
                <a:defRPr/>
              </a:pPr>
              <a:t>‹#›</a:t>
            </a:fld>
            <a:endParaRPr lang="en-US" altLang="en-US"/>
          </a:p>
        </p:txBody>
      </p:sp>
    </p:spTree>
    <p:extLst>
      <p:ext uri="{BB962C8B-B14F-4D97-AF65-F5344CB8AC3E}">
        <p14:creationId xmlns:p14="http://schemas.microsoft.com/office/powerpoint/2010/main" val="3044962265"/>
      </p:ext>
    </p:extLst>
  </p:cSld>
  <p:clrMapOvr>
    <a:masterClrMapping/>
  </p:clrMapOvr>
  <p:transition advClick="0" advTm="6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336375-A9E1-424D-8C58-FD51616FC8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52BC4EC-4D91-4D18-A540-BC23ACC308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609C93-565F-44B7-80E8-52B6E38C7486}"/>
              </a:ext>
            </a:extLst>
          </p:cNvPr>
          <p:cNvSpPr>
            <a:spLocks noGrp="1" noChangeArrowheads="1"/>
          </p:cNvSpPr>
          <p:nvPr>
            <p:ph type="sldNum" sz="quarter" idx="12"/>
          </p:nvPr>
        </p:nvSpPr>
        <p:spPr>
          <a:ln/>
        </p:spPr>
        <p:txBody>
          <a:bodyPr/>
          <a:lstStyle>
            <a:lvl1pPr>
              <a:defRPr/>
            </a:lvl1pPr>
          </a:lstStyle>
          <a:p>
            <a:pPr>
              <a:defRPr/>
            </a:pPr>
            <a:fld id="{0A7BAC79-1813-4ABD-92A6-B35B2DE35586}" type="slidenum">
              <a:rPr lang="en-US" altLang="en-US"/>
              <a:pPr>
                <a:defRPr/>
              </a:pPr>
              <a:t>‹#›</a:t>
            </a:fld>
            <a:endParaRPr lang="en-US" altLang="en-US"/>
          </a:p>
        </p:txBody>
      </p:sp>
    </p:spTree>
    <p:extLst>
      <p:ext uri="{BB962C8B-B14F-4D97-AF65-F5344CB8AC3E}">
        <p14:creationId xmlns:p14="http://schemas.microsoft.com/office/powerpoint/2010/main" val="3119589494"/>
      </p:ext>
    </p:extLst>
  </p:cSld>
  <p:clrMapOvr>
    <a:masterClrMapping/>
  </p:clrMapOvr>
  <p:transition advClick="0" advTm="6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FD021426-9ACD-40A1-A843-538CCE0C57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8109D6-C8F8-45C9-9C22-7B514B417DC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3CCA479-0CBC-4828-961D-B633C1352651}"/>
              </a:ext>
            </a:extLst>
          </p:cNvPr>
          <p:cNvSpPr>
            <a:spLocks noGrp="1" noChangeArrowheads="1"/>
          </p:cNvSpPr>
          <p:nvPr>
            <p:ph type="sldNum" sz="quarter" idx="12"/>
          </p:nvPr>
        </p:nvSpPr>
        <p:spPr>
          <a:ln/>
        </p:spPr>
        <p:txBody>
          <a:bodyPr/>
          <a:lstStyle>
            <a:lvl1pPr>
              <a:defRPr/>
            </a:lvl1pPr>
          </a:lstStyle>
          <a:p>
            <a:pPr>
              <a:defRPr/>
            </a:pPr>
            <a:fld id="{506FC39A-E7E9-4A7C-B9C7-C06FDCEF6157}" type="slidenum">
              <a:rPr lang="en-US" altLang="en-US"/>
              <a:pPr>
                <a:defRPr/>
              </a:pPr>
              <a:t>‹#›</a:t>
            </a:fld>
            <a:endParaRPr lang="en-US" altLang="en-US"/>
          </a:p>
        </p:txBody>
      </p:sp>
    </p:spTree>
    <p:extLst>
      <p:ext uri="{BB962C8B-B14F-4D97-AF65-F5344CB8AC3E}">
        <p14:creationId xmlns:p14="http://schemas.microsoft.com/office/powerpoint/2010/main" val="2204929054"/>
      </p:ext>
    </p:extLst>
  </p:cSld>
  <p:clrMapOvr>
    <a:masterClrMapping/>
  </p:clrMapOvr>
  <p:transition advClick="0" advTm="6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0" y="1600200"/>
            <a:ext cx="2362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600200"/>
            <a:ext cx="23622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B2CA1DE-9163-4DBB-8BBA-1115F1CFBD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1F4D5E5-9729-41B8-92AE-211DDBAB9D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84E2BF-31B5-485B-8E51-8F0917E419D4}"/>
              </a:ext>
            </a:extLst>
          </p:cNvPr>
          <p:cNvSpPr>
            <a:spLocks noGrp="1" noChangeArrowheads="1"/>
          </p:cNvSpPr>
          <p:nvPr>
            <p:ph type="sldNum" sz="quarter" idx="12"/>
          </p:nvPr>
        </p:nvSpPr>
        <p:spPr>
          <a:ln/>
        </p:spPr>
        <p:txBody>
          <a:bodyPr/>
          <a:lstStyle>
            <a:lvl1pPr>
              <a:defRPr/>
            </a:lvl1pPr>
          </a:lstStyle>
          <a:p>
            <a:pPr>
              <a:defRPr/>
            </a:pPr>
            <a:fld id="{02927F63-64DA-484B-B0F6-9B5F6E8C7918}" type="slidenum">
              <a:rPr lang="en-US" altLang="en-US"/>
              <a:pPr>
                <a:defRPr/>
              </a:pPr>
              <a:t>‹#›</a:t>
            </a:fld>
            <a:endParaRPr lang="en-US" altLang="en-US"/>
          </a:p>
        </p:txBody>
      </p:sp>
    </p:spTree>
    <p:extLst>
      <p:ext uri="{BB962C8B-B14F-4D97-AF65-F5344CB8AC3E}">
        <p14:creationId xmlns:p14="http://schemas.microsoft.com/office/powerpoint/2010/main" val="3817055412"/>
      </p:ext>
    </p:extLst>
  </p:cSld>
  <p:clrMapOvr>
    <a:masterClrMapping/>
  </p:clrMapOvr>
  <p:transition advClick="0" advTm="6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6247BF-87EB-4E16-B827-25AD54885C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D2DE4EC-2CA8-42B0-B7A8-0C51546A43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65FD4781-1476-46C5-9288-F9BC388611C8}"/>
              </a:ext>
            </a:extLst>
          </p:cNvPr>
          <p:cNvSpPr>
            <a:spLocks noGrp="1" noChangeArrowheads="1"/>
          </p:cNvSpPr>
          <p:nvPr>
            <p:ph type="sldNum" sz="quarter" idx="12"/>
          </p:nvPr>
        </p:nvSpPr>
        <p:spPr>
          <a:ln/>
        </p:spPr>
        <p:txBody>
          <a:bodyPr/>
          <a:lstStyle>
            <a:lvl1pPr>
              <a:defRPr/>
            </a:lvl1pPr>
          </a:lstStyle>
          <a:p>
            <a:pPr>
              <a:defRPr/>
            </a:pPr>
            <a:fld id="{08AA98C1-70F0-4ADC-9346-6E6ADF96DC3F}" type="slidenum">
              <a:rPr lang="en-US" altLang="en-US"/>
              <a:pPr>
                <a:defRPr/>
              </a:pPr>
              <a:t>‹#›</a:t>
            </a:fld>
            <a:endParaRPr lang="en-US" altLang="en-US"/>
          </a:p>
        </p:txBody>
      </p:sp>
    </p:spTree>
    <p:extLst>
      <p:ext uri="{BB962C8B-B14F-4D97-AF65-F5344CB8AC3E}">
        <p14:creationId xmlns:p14="http://schemas.microsoft.com/office/powerpoint/2010/main" val="3384757389"/>
      </p:ext>
    </p:extLst>
  </p:cSld>
  <p:clrMapOvr>
    <a:masterClrMapping/>
  </p:clrMapOvr>
  <p:transition advClick="0" advTm="6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39D710-84D8-4B86-858E-92973A007B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985210-F74C-4947-8BFF-43FAA71DFD6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DD07256-3E4C-4B92-8B87-1AF53E19D4D8}"/>
              </a:ext>
            </a:extLst>
          </p:cNvPr>
          <p:cNvSpPr>
            <a:spLocks noGrp="1" noChangeArrowheads="1"/>
          </p:cNvSpPr>
          <p:nvPr>
            <p:ph type="sldNum" sz="quarter" idx="12"/>
          </p:nvPr>
        </p:nvSpPr>
        <p:spPr>
          <a:ln/>
        </p:spPr>
        <p:txBody>
          <a:bodyPr/>
          <a:lstStyle>
            <a:lvl1pPr>
              <a:defRPr/>
            </a:lvl1pPr>
          </a:lstStyle>
          <a:p>
            <a:pPr>
              <a:defRPr/>
            </a:pPr>
            <a:fld id="{641385DB-63E0-4E9E-8396-35DEC1DEA5A8}" type="slidenum">
              <a:rPr lang="en-US" altLang="en-US"/>
              <a:pPr>
                <a:defRPr/>
              </a:pPr>
              <a:t>‹#›</a:t>
            </a:fld>
            <a:endParaRPr lang="en-US" altLang="en-US"/>
          </a:p>
        </p:txBody>
      </p:sp>
    </p:spTree>
    <p:extLst>
      <p:ext uri="{BB962C8B-B14F-4D97-AF65-F5344CB8AC3E}">
        <p14:creationId xmlns:p14="http://schemas.microsoft.com/office/powerpoint/2010/main" val="966822550"/>
      </p:ext>
    </p:extLst>
  </p:cSld>
  <p:clrMapOvr>
    <a:masterClrMapping/>
  </p:clrMapOvr>
  <p:transition advClick="0" advTm="6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F12D2D-0624-4FA6-8B57-64CFF91E86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7ABCA51-E150-4731-BE03-5BE35E254C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2DFC529-CA88-49B6-8CF1-57EE103763D8}"/>
              </a:ext>
            </a:extLst>
          </p:cNvPr>
          <p:cNvSpPr>
            <a:spLocks noGrp="1" noChangeArrowheads="1"/>
          </p:cNvSpPr>
          <p:nvPr>
            <p:ph type="sldNum" sz="quarter" idx="12"/>
          </p:nvPr>
        </p:nvSpPr>
        <p:spPr>
          <a:ln/>
        </p:spPr>
        <p:txBody>
          <a:bodyPr/>
          <a:lstStyle>
            <a:lvl1pPr>
              <a:defRPr/>
            </a:lvl1pPr>
          </a:lstStyle>
          <a:p>
            <a:pPr>
              <a:defRPr/>
            </a:pPr>
            <a:fld id="{0645D57C-E2F9-4029-A819-36F226819367}" type="slidenum">
              <a:rPr lang="en-US" altLang="en-US"/>
              <a:pPr>
                <a:defRPr/>
              </a:pPr>
              <a:t>‹#›</a:t>
            </a:fld>
            <a:endParaRPr lang="en-US" altLang="en-US"/>
          </a:p>
        </p:txBody>
      </p:sp>
    </p:spTree>
    <p:extLst>
      <p:ext uri="{BB962C8B-B14F-4D97-AF65-F5344CB8AC3E}">
        <p14:creationId xmlns:p14="http://schemas.microsoft.com/office/powerpoint/2010/main" val="3337070434"/>
      </p:ext>
    </p:extLst>
  </p:cSld>
  <p:clrMapOvr>
    <a:masterClrMapping/>
  </p:clrMapOvr>
  <p:transition advClick="0" advTm="6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990C68C2-CD88-419F-842C-7668C387F8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98C4FBD-76CE-4B0C-B2FE-61F309426B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F666A6E-863B-4606-9B84-6C872865CF15}"/>
              </a:ext>
            </a:extLst>
          </p:cNvPr>
          <p:cNvSpPr>
            <a:spLocks noGrp="1" noChangeArrowheads="1"/>
          </p:cNvSpPr>
          <p:nvPr>
            <p:ph type="sldNum" sz="quarter" idx="12"/>
          </p:nvPr>
        </p:nvSpPr>
        <p:spPr>
          <a:ln/>
        </p:spPr>
        <p:txBody>
          <a:bodyPr/>
          <a:lstStyle>
            <a:lvl1pPr>
              <a:defRPr/>
            </a:lvl1pPr>
          </a:lstStyle>
          <a:p>
            <a:pPr>
              <a:defRPr/>
            </a:pPr>
            <a:fld id="{030E69A8-0CE8-446A-A5B8-116D66CDA3EC}" type="slidenum">
              <a:rPr lang="en-US" altLang="en-US"/>
              <a:pPr>
                <a:defRPr/>
              </a:pPr>
              <a:t>‹#›</a:t>
            </a:fld>
            <a:endParaRPr lang="en-US" altLang="en-US"/>
          </a:p>
        </p:txBody>
      </p:sp>
    </p:spTree>
    <p:extLst>
      <p:ext uri="{BB962C8B-B14F-4D97-AF65-F5344CB8AC3E}">
        <p14:creationId xmlns:p14="http://schemas.microsoft.com/office/powerpoint/2010/main" val="1965005738"/>
      </p:ext>
    </p:extLst>
  </p:cSld>
  <p:clrMapOvr>
    <a:masterClrMapping/>
  </p:clrMapOvr>
  <p:transition advClick="0" advTm="6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E926868-6778-49B7-8122-46129AC0685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ECC74D2-F9BE-4D91-BE60-329BCCD442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247F01D-5363-42B8-9DE0-E1A6053B4B81}"/>
              </a:ext>
            </a:extLst>
          </p:cNvPr>
          <p:cNvSpPr>
            <a:spLocks noGrp="1" noChangeArrowheads="1"/>
          </p:cNvSpPr>
          <p:nvPr>
            <p:ph type="sldNum" sz="quarter" idx="12"/>
          </p:nvPr>
        </p:nvSpPr>
        <p:spPr>
          <a:ln/>
        </p:spPr>
        <p:txBody>
          <a:bodyPr/>
          <a:lstStyle>
            <a:lvl1pPr>
              <a:defRPr/>
            </a:lvl1pPr>
          </a:lstStyle>
          <a:p>
            <a:pPr>
              <a:defRPr/>
            </a:pPr>
            <a:fld id="{A666A221-A8A2-45E9-B0DE-AA4A49008F58}" type="slidenum">
              <a:rPr lang="en-US" altLang="en-US"/>
              <a:pPr>
                <a:defRPr/>
              </a:pPr>
              <a:t>‹#›</a:t>
            </a:fld>
            <a:endParaRPr lang="en-US" altLang="en-US"/>
          </a:p>
        </p:txBody>
      </p:sp>
    </p:spTree>
    <p:extLst>
      <p:ext uri="{BB962C8B-B14F-4D97-AF65-F5344CB8AC3E}">
        <p14:creationId xmlns:p14="http://schemas.microsoft.com/office/powerpoint/2010/main" val="227199651"/>
      </p:ext>
    </p:extLst>
  </p:cSld>
  <p:clrMapOvr>
    <a:masterClrMapping/>
  </p:clrMapOvr>
  <p:transition advClick="0" advTm="6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7">
            <a:extLst>
              <a:ext uri="{FF2B5EF4-FFF2-40B4-BE49-F238E27FC236}">
                <a16:creationId xmlns:a16="http://schemas.microsoft.com/office/drawing/2014/main" id="{F45EF0B8-56E3-4508-85AD-CFEBB3EFDED7}"/>
              </a:ext>
            </a:extLst>
          </p:cNvPr>
          <p:cNvGrpSpPr>
            <a:grpSpLocks/>
          </p:cNvGrpSpPr>
          <p:nvPr userDrawn="1"/>
        </p:nvGrpSpPr>
        <p:grpSpPr bwMode="auto">
          <a:xfrm>
            <a:off x="0" y="-152400"/>
            <a:ext cx="9144000" cy="7010400"/>
            <a:chOff x="0" y="0"/>
            <a:chExt cx="5760" cy="4356"/>
          </a:xfrm>
        </p:grpSpPr>
        <p:pic>
          <p:nvPicPr>
            <p:cNvPr id="1037" name="Picture 8" descr="image001">
              <a:extLst>
                <a:ext uri="{FF2B5EF4-FFF2-40B4-BE49-F238E27FC236}">
                  <a16:creationId xmlns:a16="http://schemas.microsoft.com/office/drawing/2014/main" id="{174C5EAC-AB50-4195-A2F5-05F4EEED65A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8" name="Picture 9" descr="image001">
              <a:extLst>
                <a:ext uri="{FF2B5EF4-FFF2-40B4-BE49-F238E27FC236}">
                  <a16:creationId xmlns:a16="http://schemas.microsoft.com/office/drawing/2014/main" id="{F1787D18-F949-48FE-80D6-1FCCC8E8897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3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9" name="Picture 10" descr="image001">
              <a:extLst>
                <a:ext uri="{FF2B5EF4-FFF2-40B4-BE49-F238E27FC236}">
                  <a16:creationId xmlns:a16="http://schemas.microsoft.com/office/drawing/2014/main" id="{A77045DE-8CFC-440C-B2F9-DC4A61E2F1A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86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0" name="Picture 11" descr="image001">
              <a:extLst>
                <a:ext uri="{FF2B5EF4-FFF2-40B4-BE49-F238E27FC236}">
                  <a16:creationId xmlns:a16="http://schemas.microsoft.com/office/drawing/2014/main" id="{04006387-BB31-4FA9-A3FD-654038ECB8B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29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1" name="Picture 12" descr="image001">
              <a:extLst>
                <a:ext uri="{FF2B5EF4-FFF2-40B4-BE49-F238E27FC236}">
                  <a16:creationId xmlns:a16="http://schemas.microsoft.com/office/drawing/2014/main" id="{AB38757A-DB9B-4FEA-8A71-6889484D11D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2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2" name="Picture 13" descr="image001">
              <a:extLst>
                <a:ext uri="{FF2B5EF4-FFF2-40B4-BE49-F238E27FC236}">
                  <a16:creationId xmlns:a16="http://schemas.microsoft.com/office/drawing/2014/main" id="{B8520148-A7C9-4DAC-B793-52E45723EA3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16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3" name="Picture 14" descr="image001">
              <a:extLst>
                <a:ext uri="{FF2B5EF4-FFF2-40B4-BE49-F238E27FC236}">
                  <a16:creationId xmlns:a16="http://schemas.microsoft.com/office/drawing/2014/main" id="{BF84A479-A184-453A-88F8-B7A1A24C5E9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59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4" name="Picture 15" descr="image001">
              <a:extLst>
                <a:ext uri="{FF2B5EF4-FFF2-40B4-BE49-F238E27FC236}">
                  <a16:creationId xmlns:a16="http://schemas.microsoft.com/office/drawing/2014/main" id="{2ABFC274-80BA-430B-B59A-1F956F1E039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02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5" name="Picture 16" descr="image001">
              <a:extLst>
                <a:ext uri="{FF2B5EF4-FFF2-40B4-BE49-F238E27FC236}">
                  <a16:creationId xmlns:a16="http://schemas.microsoft.com/office/drawing/2014/main" id="{1E352E37-700F-4252-94CC-A4D8FD60D47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45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6" name="Picture 17" descr="image001">
              <a:extLst>
                <a:ext uri="{FF2B5EF4-FFF2-40B4-BE49-F238E27FC236}">
                  <a16:creationId xmlns:a16="http://schemas.microsoft.com/office/drawing/2014/main" id="{C83552E1-2C0D-400D-9160-651EB7B1EA4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88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grpSp>
      <p:sp>
        <p:nvSpPr>
          <p:cNvPr id="1027" name="Rectangle 2">
            <a:extLst>
              <a:ext uri="{FF2B5EF4-FFF2-40B4-BE49-F238E27FC236}">
                <a16:creationId xmlns:a16="http://schemas.microsoft.com/office/drawing/2014/main" id="{94B5D8B7-3B0F-413E-974C-E7FFAB0D0617}"/>
              </a:ext>
            </a:extLst>
          </p:cNvPr>
          <p:cNvSpPr>
            <a:spLocks noGrp="1" noChangeArrowheads="1"/>
          </p:cNvSpPr>
          <p:nvPr>
            <p:ph type="title"/>
          </p:nvPr>
        </p:nvSpPr>
        <p:spPr bwMode="auto">
          <a:xfrm>
            <a:off x="2971800" y="274638"/>
            <a:ext cx="5715000" cy="1143000"/>
          </a:xfrm>
          <a:prstGeom prst="rect">
            <a:avLst/>
          </a:prstGeom>
          <a:noFill/>
          <a:ln>
            <a:noFill/>
          </a:ln>
          <a:effectLst>
            <a:outerShdw dist="56796" dir="1593903" algn="ctr" rotWithShape="0">
              <a:srgbClr val="8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EC9AC750-12B8-4633-B9DF-9549651A2716}"/>
              </a:ext>
            </a:extLst>
          </p:cNvPr>
          <p:cNvSpPr>
            <a:spLocks noGrp="1" noChangeArrowheads="1"/>
          </p:cNvSpPr>
          <p:nvPr>
            <p:ph type="body" idx="1"/>
          </p:nvPr>
        </p:nvSpPr>
        <p:spPr bwMode="auto">
          <a:xfrm>
            <a:off x="3810000" y="1600200"/>
            <a:ext cx="4876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C11EF637-C325-4C2D-B2FB-7CEB87CD2DA1}"/>
              </a:ext>
            </a:extLst>
          </p:cNvPr>
          <p:cNvSpPr>
            <a:spLocks noGrp="1" noChangeArrowheads="1"/>
          </p:cNvSpPr>
          <p:nvPr>
            <p:ph type="dt" sz="half" idx="2"/>
          </p:nvPr>
        </p:nvSpPr>
        <p:spPr bwMode="auto">
          <a:xfrm>
            <a:off x="914400" y="638175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9900"/>
                </a:solidFill>
              </a:defRPr>
            </a:lvl1pPr>
          </a:lstStyle>
          <a:p>
            <a:pPr>
              <a:defRPr/>
            </a:pPr>
            <a:endParaRPr lang="en-US" altLang="en-US"/>
          </a:p>
        </p:txBody>
      </p:sp>
      <p:sp>
        <p:nvSpPr>
          <p:cNvPr id="1029" name="Rectangle 5">
            <a:extLst>
              <a:ext uri="{FF2B5EF4-FFF2-40B4-BE49-F238E27FC236}">
                <a16:creationId xmlns:a16="http://schemas.microsoft.com/office/drawing/2014/main" id="{19AA394A-4C85-472C-A3DF-B2F1490A44FE}"/>
              </a:ext>
            </a:extLst>
          </p:cNvPr>
          <p:cNvSpPr>
            <a:spLocks noGrp="1" noChangeArrowheads="1"/>
          </p:cNvSpPr>
          <p:nvPr>
            <p:ph type="ftr" sz="quarter" idx="3"/>
          </p:nvPr>
        </p:nvSpPr>
        <p:spPr bwMode="auto">
          <a:xfrm>
            <a:off x="3276600" y="6381750"/>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52D3FFAF-2A9C-4677-89A3-F2D1364ABB31}"/>
              </a:ext>
            </a:extLst>
          </p:cNvPr>
          <p:cNvSpPr>
            <a:spLocks noGrp="1" noChangeArrowheads="1"/>
          </p:cNvSpPr>
          <p:nvPr>
            <p:ph type="sldNum" sz="quarter" idx="4"/>
          </p:nvPr>
        </p:nvSpPr>
        <p:spPr bwMode="auto">
          <a:xfrm>
            <a:off x="7010400" y="6381750"/>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9900"/>
                </a:solidFill>
              </a:defRPr>
            </a:lvl1pPr>
          </a:lstStyle>
          <a:p>
            <a:pPr>
              <a:defRPr/>
            </a:pPr>
            <a:fld id="{65478021-1C07-47A0-99CE-5A4622E67F9F}" type="slidenum">
              <a:rPr lang="en-US" altLang="en-US"/>
              <a:pPr>
                <a:defRPr/>
              </a:pPr>
              <a:t>‹#›</a:t>
            </a:fld>
            <a:endParaRPr lang="en-US" altLang="en-US"/>
          </a:p>
        </p:txBody>
      </p:sp>
      <p:pic>
        <p:nvPicPr>
          <p:cNvPr id="1032" name="Picture 23" descr="PeachIris">
            <a:extLst>
              <a:ext uri="{FF2B5EF4-FFF2-40B4-BE49-F238E27FC236}">
                <a16:creationId xmlns:a16="http://schemas.microsoft.com/office/drawing/2014/main" id="{56DE2A22-AA58-453A-B70A-464BAC7A70CE}"/>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933825" y="2471738"/>
            <a:ext cx="12763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24">
            <a:extLst>
              <a:ext uri="{FF2B5EF4-FFF2-40B4-BE49-F238E27FC236}">
                <a16:creationId xmlns:a16="http://schemas.microsoft.com/office/drawing/2014/main" id="{653C7894-D7F4-4348-B4DA-43D784C8E30E}"/>
              </a:ext>
            </a:extLst>
          </p:cNvPr>
          <p:cNvGrpSpPr>
            <a:grpSpLocks/>
          </p:cNvGrpSpPr>
          <p:nvPr userDrawn="1"/>
        </p:nvGrpSpPr>
        <p:grpSpPr bwMode="auto">
          <a:xfrm>
            <a:off x="0" y="-228600"/>
            <a:ext cx="3000375" cy="2057400"/>
            <a:chOff x="2400" y="0"/>
            <a:chExt cx="1890" cy="1296"/>
          </a:xfrm>
        </p:grpSpPr>
        <p:pic>
          <p:nvPicPr>
            <p:cNvPr id="1034" name="Picture 25" descr="BeigeIris">
              <a:extLst>
                <a:ext uri="{FF2B5EF4-FFF2-40B4-BE49-F238E27FC236}">
                  <a16:creationId xmlns:a16="http://schemas.microsoft.com/office/drawing/2014/main" id="{9138F908-8F88-4B8C-87EF-16EC7A40D77C}"/>
                </a:ext>
              </a:extLst>
            </p:cNvPr>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WordArt 26">
              <a:extLst>
                <a:ext uri="{FF2B5EF4-FFF2-40B4-BE49-F238E27FC236}">
                  <a16:creationId xmlns:a16="http://schemas.microsoft.com/office/drawing/2014/main" id="{FE3C05E5-EC92-433B-B7C5-8F4782E812EC}"/>
                </a:ext>
              </a:extLst>
            </p:cNvPr>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pPr algn="ctr"/>
              <a:r>
                <a:rPr lang="en-US" sz="4400" b="1" kern="10">
                  <a:ln w="9525">
                    <a:solidFill>
                      <a:srgbClr val="993300"/>
                    </a:solidFill>
                    <a:round/>
                    <a:headEnd/>
                    <a:tailEnd/>
                  </a:ln>
                  <a:solidFill>
                    <a:srgbClr val="339966"/>
                  </a:solidFill>
                  <a:effectLst>
                    <a:outerShdw dist="53882" dir="2700000" algn="ctr" rotWithShape="0">
                      <a:srgbClr val="C86400"/>
                    </a:outerShdw>
                  </a:effectLst>
                  <a:latin typeface="Comic Sans MS" panose="030F0702030302020204" pitchFamily="66" charset="0"/>
                </a:rPr>
                <a:t>MVIS</a:t>
              </a:r>
            </a:p>
          </p:txBody>
        </p:sp>
        <p:sp>
          <p:nvSpPr>
            <p:cNvPr id="1036" name="WordArt 27">
              <a:extLst>
                <a:ext uri="{FF2B5EF4-FFF2-40B4-BE49-F238E27FC236}">
                  <a16:creationId xmlns:a16="http://schemas.microsoft.com/office/drawing/2014/main" id="{290B9AAE-CBCC-4997-AF6D-4BD8FE6DD2B8}"/>
                </a:ext>
              </a:extLst>
            </p:cNvPr>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pPr algn="ctr"/>
              <a:r>
                <a:rPr lang="en-US" sz="1400" b="1" kern="10">
                  <a:ln w="9525">
                    <a:solidFill>
                      <a:srgbClr val="990000"/>
                    </a:solidFill>
                    <a:round/>
                    <a:headEnd/>
                    <a:tailEnd/>
                  </a:ln>
                  <a:solidFill>
                    <a:srgbClr val="D64700"/>
                  </a:solidFill>
                  <a:latin typeface="Comic Sans MS" panose="030F0702030302020204" pitchFamily="66" charset="0"/>
                </a:rPr>
                <a:t>Mesilla Valley Iris Society</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620000"/>
  <p:txStyles>
    <p:titleStyle>
      <a:lvl1pPr algn="ctr" rtl="0" eaLnBrk="0" fontAlgn="base" hangingPunct="0">
        <a:spcBef>
          <a:spcPct val="0"/>
        </a:spcBef>
        <a:spcAft>
          <a:spcPct val="0"/>
        </a:spcAft>
        <a:defRPr sz="4400" b="1" kern="1200">
          <a:solidFill>
            <a:srgbClr val="009900"/>
          </a:solidFill>
          <a:latin typeface="+mj-lt"/>
          <a:ea typeface="+mj-ea"/>
          <a:cs typeface="+mj-cs"/>
        </a:defRPr>
      </a:lvl1pPr>
      <a:lvl2pPr algn="ctr" rtl="0" eaLnBrk="0" fontAlgn="base" hangingPunct="0">
        <a:spcBef>
          <a:spcPct val="0"/>
        </a:spcBef>
        <a:spcAft>
          <a:spcPct val="0"/>
        </a:spcAft>
        <a:defRPr sz="4400" b="1">
          <a:solidFill>
            <a:srgbClr val="009900"/>
          </a:solidFill>
          <a:latin typeface="Comic Sans MS" panose="030F0702030302020204" pitchFamily="66" charset="0"/>
          <a:cs typeface="Arial" panose="020B0604020202020204" pitchFamily="34" charset="0"/>
        </a:defRPr>
      </a:lvl2pPr>
      <a:lvl3pPr algn="ctr" rtl="0" eaLnBrk="0" fontAlgn="base" hangingPunct="0">
        <a:spcBef>
          <a:spcPct val="0"/>
        </a:spcBef>
        <a:spcAft>
          <a:spcPct val="0"/>
        </a:spcAft>
        <a:defRPr sz="4400" b="1">
          <a:solidFill>
            <a:srgbClr val="009900"/>
          </a:solidFill>
          <a:latin typeface="Comic Sans MS" panose="030F0702030302020204" pitchFamily="66" charset="0"/>
          <a:cs typeface="Arial" panose="020B0604020202020204" pitchFamily="34" charset="0"/>
        </a:defRPr>
      </a:lvl3pPr>
      <a:lvl4pPr algn="ctr" rtl="0" eaLnBrk="0" fontAlgn="base" hangingPunct="0">
        <a:spcBef>
          <a:spcPct val="0"/>
        </a:spcBef>
        <a:spcAft>
          <a:spcPct val="0"/>
        </a:spcAft>
        <a:defRPr sz="4400" b="1">
          <a:solidFill>
            <a:srgbClr val="009900"/>
          </a:solidFill>
          <a:latin typeface="Comic Sans MS" panose="030F0702030302020204" pitchFamily="66" charset="0"/>
          <a:cs typeface="Arial" panose="020B0604020202020204" pitchFamily="34" charset="0"/>
        </a:defRPr>
      </a:lvl4pPr>
      <a:lvl5pPr algn="ctr" rtl="0" eaLnBrk="0" fontAlgn="base" hangingPunct="0">
        <a:spcBef>
          <a:spcPct val="0"/>
        </a:spcBef>
        <a:spcAft>
          <a:spcPct val="0"/>
        </a:spcAft>
        <a:defRPr sz="4400" b="1">
          <a:solidFill>
            <a:srgbClr val="009900"/>
          </a:solidFill>
          <a:latin typeface="Comic Sans MS" panose="030F0702030302020204" pitchFamily="66" charset="0"/>
          <a:cs typeface="Arial" panose="020B0604020202020204" pitchFamily="34" charset="0"/>
        </a:defRPr>
      </a:lvl5pPr>
      <a:lvl6pPr marL="457200" algn="ctr" rtl="0" fontAlgn="base">
        <a:spcBef>
          <a:spcPct val="0"/>
        </a:spcBef>
        <a:spcAft>
          <a:spcPct val="0"/>
        </a:spcAft>
        <a:defRPr sz="4400" b="1">
          <a:solidFill>
            <a:srgbClr val="009900"/>
          </a:solidFill>
          <a:latin typeface="Comic Sans MS" panose="030F0702030302020204" pitchFamily="66" charset="0"/>
          <a:cs typeface="Arial" panose="020B0604020202020204" pitchFamily="34" charset="0"/>
        </a:defRPr>
      </a:lvl6pPr>
      <a:lvl7pPr marL="914400" algn="ctr" rtl="0" fontAlgn="base">
        <a:spcBef>
          <a:spcPct val="0"/>
        </a:spcBef>
        <a:spcAft>
          <a:spcPct val="0"/>
        </a:spcAft>
        <a:defRPr sz="4400" b="1">
          <a:solidFill>
            <a:srgbClr val="009900"/>
          </a:solidFill>
          <a:latin typeface="Comic Sans MS" panose="030F0702030302020204" pitchFamily="66" charset="0"/>
          <a:cs typeface="Arial" panose="020B0604020202020204" pitchFamily="34" charset="0"/>
        </a:defRPr>
      </a:lvl7pPr>
      <a:lvl8pPr marL="1371600" algn="ctr" rtl="0" fontAlgn="base">
        <a:spcBef>
          <a:spcPct val="0"/>
        </a:spcBef>
        <a:spcAft>
          <a:spcPct val="0"/>
        </a:spcAft>
        <a:defRPr sz="4400" b="1">
          <a:solidFill>
            <a:srgbClr val="009900"/>
          </a:solidFill>
          <a:latin typeface="Comic Sans MS" panose="030F0702030302020204" pitchFamily="66" charset="0"/>
          <a:cs typeface="Arial" panose="020B0604020202020204" pitchFamily="34" charset="0"/>
        </a:defRPr>
      </a:lvl8pPr>
      <a:lvl9pPr marL="1828800" algn="ctr" rtl="0" fontAlgn="base">
        <a:spcBef>
          <a:spcPct val="0"/>
        </a:spcBef>
        <a:spcAft>
          <a:spcPct val="0"/>
        </a:spcAft>
        <a:defRPr sz="4400" b="1">
          <a:solidFill>
            <a:srgbClr val="009900"/>
          </a:solidFill>
          <a:latin typeface="Comic Sans MS" panose="030F0702030302020204" pitchFamily="66"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mailto:andinsky@gmail.com" TargetMode="External"/><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www.spuriairissociety.org/" TargetMode="External"/><Relationship Id="rId4" Type="http://schemas.openxmlformats.org/officeDocument/2006/relationships/hyperlink" Target="mailto:Region15kids@hotmail.com" TargetMode="Externa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hyperlink" Target="mailto:patrick@cascadiairisgarden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www.socji.org/" TargetMode="External"/><Relationship Id="rId4" Type="http://schemas.openxmlformats.org/officeDocument/2006/relationships/hyperlink" Target="mailto:jody.nolin@gmail.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rkinnard@minesmo.org" TargetMode="External"/><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hyperlink" Target="http://www.rebloomingiris.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robertpries@embarqmail.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www.dwarfiris.org/" TargetMode="External"/><Relationship Id="rId4" Type="http://schemas.openxmlformats.org/officeDocument/2006/relationships/hyperlink" Target="mailto:miller42@aol.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mailto:matilija@gte.ne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www.pacificcoastiris.org/" TargetMode="External"/><Relationship Id="rId4" Type="http://schemas.openxmlformats.org/officeDocument/2006/relationships/hyperlink" Target="mailto:ksayce@willapabay.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rbartontx@yahoo.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w.signa.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plover12@gmail.com" TargetMode="External"/><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www.historiciris.org/" TargetMode="External"/><Relationship Id="rId4" Type="http://schemas.openxmlformats.org/officeDocument/2006/relationships/hyperlink" Target="mailto:judy67543@gmail.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robertt01@earthlink.net" TargetMode="External"/><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www.louisianas.or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bjnhtn@aol.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nisnewsletter@yahoo.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hyperlink" Target="mailto:howie@aol.com" TargetMode="External"/><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arilsociety.org/" TargetMode="External"/><Relationship Id="rId4" Type="http://schemas.openxmlformats.org/officeDocument/2006/relationships/hyperlink" Target="mailto:seandelirises@yahoo.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mailto:keighley15@msn.com" TargetMode="External"/><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ww.tbisonline.com/" TargetMode="External"/><Relationship Id="rId4" Type="http://schemas.openxmlformats.org/officeDocument/2006/relationships/hyperlink" Target="mailto:abirder@aol.com" TargetMode="External"/><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4.jpe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hyperlink" Target="http://www.louisianas.org/"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19.jpeg"/><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8.xml.rels><?xml version="1.0" encoding="UTF-8" standalone="yes"?>
<Relationships xmlns="http://schemas.openxmlformats.org/package/2006/relationships"><Relationship Id="rId3" Type="http://schemas.openxmlformats.org/officeDocument/2006/relationships/hyperlink" Target="http://wiki.irises.org/" TargetMode="External"/><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irises.org/resources/links/" TargetMode="Externa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27.jpeg"/><Relationship Id="rId4" Type="http://schemas.openxmlformats.org/officeDocument/2006/relationships/image" Target="../media/image126.jpeg"/></Relationships>
</file>

<file path=ppt/slides/_rels/slide5.xml.rels><?xml version="1.0" encoding="UTF-8" standalone="yes"?>
<Relationships xmlns="http://schemas.openxmlformats.org/package/2006/relationships"><Relationship Id="rId3" Type="http://schemas.openxmlformats.org/officeDocument/2006/relationships/hyperlink" Target="http://www.irises.org/about-ais/regions-affiliated-societies/" TargetMode="Externa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hyperlink" Target="http://www.irises.org/"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hyperlink" Target="http://www.irises.org/members/presentation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aisyouth.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hyperlink" Target="http://wiki.irises.org/Hist/ArticlesOnHistoricIris"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52.jpeg"/><Relationship Id="rId4" Type="http://schemas.openxmlformats.org/officeDocument/2006/relationships/image" Target="../media/image1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sayres\My%20Documents\earthg02.avi" TargetMode="External"/><Relationship Id="rId1" Type="http://schemas.openxmlformats.org/officeDocument/2006/relationships/tags" Target="../tags/tag23.xml"/><Relationship Id="rId4" Type="http://schemas.openxmlformats.org/officeDocument/2006/relationships/image" Target="../media/image170.png"/></Relationships>
</file>

<file path=ppt/slides/_rels/slide69.xml.rels><?xml version="1.0" encoding="UTF-8" standalone="yes"?>
<Relationships xmlns="http://schemas.openxmlformats.org/package/2006/relationships"><Relationship Id="rId3" Type="http://schemas.openxmlformats.org/officeDocument/2006/relationships/hyperlink" Target="http://www.irises.org/hybridizers-growers/iris-registration/#forms" TargetMode="External"/><Relationship Id="rId2" Type="http://schemas.openxmlformats.org/officeDocument/2006/relationships/slideLayout" Target="../slideLayouts/slideLayout12.xml"/><Relationship Id="rId1" Type="http://schemas.openxmlformats.org/officeDocument/2006/relationships/tags" Target="../tags/tag24.xml"/><Relationship Id="rId4" Type="http://schemas.openxmlformats.org/officeDocument/2006/relationships/image" Target="../media/image17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mailto:aismemsec@irises.org" TargetMode="External"/><Relationship Id="rId2" Type="http://schemas.openxmlformats.org/officeDocument/2006/relationships/hyperlink" Target="http://www.irises.org/joining-on-line/"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irises.org/pdf/2016_Voucher_Program_rev_1.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mailto:bjnhtn@aol.com" TargetMode="External"/><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www.medianiris.com/" TargetMode="External"/><Relationship Id="rId4" Type="http://schemas.openxmlformats.org/officeDocument/2006/relationships/hyperlink" Target="mailto:judy67543@gmail.com" TargetMode="Externa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hyperlink" Target="mailto:Patrick@CascadiaIrisGardens.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www.siberianirises.org/" TargetMode="External"/><Relationship Id="rId4" Type="http://schemas.openxmlformats.org/officeDocument/2006/relationships/hyperlink" Target="mailto:ensata@ao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F5A2C6F9-9895-44A9-B1BC-EB755635F076}"/>
              </a:ext>
            </a:extLst>
          </p:cNvPr>
          <p:cNvSpPr>
            <a:spLocks noGrp="1" noChangeArrowheads="1"/>
          </p:cNvSpPr>
          <p:nvPr>
            <p:ph type="title"/>
          </p:nvPr>
        </p:nvSpPr>
        <p:spPr>
          <a:xfrm>
            <a:off x="2286000" y="381000"/>
            <a:ext cx="6705600" cy="685800"/>
          </a:xfrm>
        </p:spPr>
        <p:txBody>
          <a:bodyPr/>
          <a:lstStyle/>
          <a:p>
            <a:pPr eaLnBrk="1" hangingPunct="1"/>
            <a:r>
              <a:rPr lang="en-US" altLang="en-US" sz="4000" dirty="0"/>
              <a:t>American Iris Society</a:t>
            </a:r>
            <a:br>
              <a:rPr lang="en-US" altLang="en-US" sz="4000" dirty="0"/>
            </a:br>
            <a:r>
              <a:rPr lang="en-US" altLang="en-US" sz="4000" dirty="0"/>
              <a:t>AIS</a:t>
            </a:r>
          </a:p>
        </p:txBody>
      </p:sp>
      <p:sp>
        <p:nvSpPr>
          <p:cNvPr id="3079" name="Text Box 7">
            <a:extLst>
              <a:ext uri="{FF2B5EF4-FFF2-40B4-BE49-F238E27FC236}">
                <a16:creationId xmlns:a16="http://schemas.microsoft.com/office/drawing/2014/main" id="{8D869EC4-911A-4E33-9FB6-0F1B7324E836}"/>
              </a:ext>
            </a:extLst>
          </p:cNvPr>
          <p:cNvSpPr txBox="1">
            <a:spLocks noChangeArrowheads="1"/>
          </p:cNvSpPr>
          <p:nvPr/>
        </p:nvSpPr>
        <p:spPr bwMode="auto">
          <a:xfrm>
            <a:off x="1295400" y="4953000"/>
            <a:ext cx="3602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2400" b="1" dirty="0">
                <a:solidFill>
                  <a:srgbClr val="993300"/>
                </a:solidFill>
              </a:rPr>
              <a:t>Visit the AIS web site at</a:t>
            </a:r>
          </a:p>
        </p:txBody>
      </p:sp>
      <p:sp>
        <p:nvSpPr>
          <p:cNvPr id="3076" name="Rectangle 4">
            <a:extLst>
              <a:ext uri="{FF2B5EF4-FFF2-40B4-BE49-F238E27FC236}">
                <a16:creationId xmlns:a16="http://schemas.microsoft.com/office/drawing/2014/main" id="{450144D6-F513-44F7-8161-9A61AD87DAF5}"/>
              </a:ext>
            </a:extLst>
          </p:cNvPr>
          <p:cNvSpPr>
            <a:spLocks noGrp="1" noChangeArrowheads="1"/>
          </p:cNvSpPr>
          <p:nvPr>
            <p:ph type="body" idx="1"/>
          </p:nvPr>
        </p:nvSpPr>
        <p:spPr>
          <a:xfrm>
            <a:off x="3657600" y="1295400"/>
            <a:ext cx="5562600" cy="3890211"/>
          </a:xfrm>
          <a:extLst>
            <a:ext uri="{909E8E84-426E-40DD-AFC4-6F175D3DCCD1}">
              <a14:hiddenFill xmlns:a14="http://schemas.microsoft.com/office/drawing/2010/main">
                <a:gradFill rotWithShape="1">
                  <a:gsLst>
                    <a:gs pos="0">
                      <a:srgbClr val="FFCC99"/>
                    </a:gs>
                    <a:gs pos="100000">
                      <a:schemeClr val="bg1">
                        <a:alpha val="43999"/>
                      </a:schemeClr>
                    </a:gs>
                  </a:gsLst>
                  <a:path path="shape">
                    <a:fillToRect l="50000" t="50000" r="50000" b="50000"/>
                  </a:path>
                </a:gradFill>
              </a14:hiddenFill>
            </a:ext>
          </a:extLst>
        </p:spPr>
        <p:txBody>
          <a:bodyPr/>
          <a:lstStyle/>
          <a:p>
            <a:pPr eaLnBrk="1" hangingPunct="1">
              <a:buFontTx/>
              <a:buNone/>
            </a:pPr>
            <a:r>
              <a:rPr lang="en-US" altLang="en-US" dirty="0">
                <a:solidFill>
                  <a:schemeClr val="tx1"/>
                </a:solidFill>
              </a:rPr>
              <a:t>   </a:t>
            </a:r>
            <a:r>
              <a:rPr lang="en-US" altLang="en-US" dirty="0"/>
              <a:t>The American Iris Society is a nonprofit institution incorporated 1927 and exists for the sole purpose of promoting the culture and improvement of the Iris.</a:t>
            </a:r>
          </a:p>
        </p:txBody>
      </p:sp>
      <p:grpSp>
        <p:nvGrpSpPr>
          <p:cNvPr id="6" name="Group 5">
            <a:extLst>
              <a:ext uri="{FF2B5EF4-FFF2-40B4-BE49-F238E27FC236}">
                <a16:creationId xmlns:a16="http://schemas.microsoft.com/office/drawing/2014/main" id="{89AC7568-45B6-4EEC-96FE-CE3F47EF38F6}"/>
              </a:ext>
            </a:extLst>
          </p:cNvPr>
          <p:cNvGrpSpPr>
            <a:grpSpLocks/>
          </p:cNvGrpSpPr>
          <p:nvPr/>
        </p:nvGrpSpPr>
        <p:grpSpPr bwMode="auto">
          <a:xfrm>
            <a:off x="5162550" y="3771900"/>
            <a:ext cx="3962400" cy="2971800"/>
            <a:chOff x="419100" y="1388720"/>
            <a:chExt cx="3962400" cy="2971800"/>
          </a:xfrm>
        </p:grpSpPr>
        <p:pic>
          <p:nvPicPr>
            <p:cNvPr id="7" name="Picture 6">
              <a:extLst>
                <a:ext uri="{FF2B5EF4-FFF2-40B4-BE49-F238E27FC236}">
                  <a16:creationId xmlns:a16="http://schemas.microsoft.com/office/drawing/2014/main" id="{5A9D885A-66D4-4E16-87AD-698061F03B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388720"/>
              <a:ext cx="3962400" cy="29718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58468D-058B-4327-91CA-D8C9B6D480F5}"/>
                </a:ext>
              </a:extLst>
            </p:cNvPr>
            <p:cNvSpPr txBox="1">
              <a:spLocks noChangeArrowheads="1"/>
            </p:cNvSpPr>
            <p:nvPr/>
          </p:nvSpPr>
          <p:spPr bwMode="auto">
            <a:xfrm>
              <a:off x="762000" y="3496763"/>
              <a:ext cx="1524000" cy="646331"/>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chemeClr val="tx1"/>
                  </a:solidFill>
                </a:rPr>
                <a:t>Austin, Texas</a:t>
              </a:r>
            </a:p>
          </p:txBody>
        </p:sp>
      </p:grpSp>
      <p:sp>
        <p:nvSpPr>
          <p:cNvPr id="3077" name="Text Box 5">
            <a:extLst>
              <a:ext uri="{FF2B5EF4-FFF2-40B4-BE49-F238E27FC236}">
                <a16:creationId xmlns:a16="http://schemas.microsoft.com/office/drawing/2014/main" id="{BCEB2E1A-7CFB-48AB-B00E-45A319DEE81B}"/>
              </a:ext>
            </a:extLst>
          </p:cNvPr>
          <p:cNvSpPr txBox="1">
            <a:spLocks noChangeArrowheads="1"/>
          </p:cNvSpPr>
          <p:nvPr/>
        </p:nvSpPr>
        <p:spPr bwMode="auto">
          <a:xfrm>
            <a:off x="914400" y="5217065"/>
            <a:ext cx="7543800" cy="1098550"/>
          </a:xfrm>
          <a:prstGeom prst="rect">
            <a:avLst/>
          </a:prstGeom>
          <a:noFill/>
          <a:ln>
            <a:noFill/>
          </a:ln>
          <a:effectLst/>
          <a:extLst>
            <a:ext uri="{909E8E84-426E-40DD-AFC4-6F175D3DCCD1}">
              <a14:hiddenFill xmlns:a14="http://schemas.microsoft.com/office/drawing/2010/main">
                <a:gradFill rotWithShape="1">
                  <a:gsLst>
                    <a:gs pos="0">
                      <a:srgbClr val="FFCC99"/>
                    </a:gs>
                    <a:gs pos="100000">
                      <a:schemeClr val="bg1">
                        <a:alpha val="70000"/>
                      </a:schemeClr>
                    </a:gs>
                  </a:gsLst>
                  <a:path path="shape">
                    <a:fillToRect l="50000" t="50000" r="50000" b="50000"/>
                  </a:path>
                </a:gra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endParaRPr lang="en-US" altLang="en-US" sz="2400" b="1" dirty="0">
              <a:solidFill>
                <a:srgbClr val="993300"/>
              </a:solidFill>
            </a:endParaRPr>
          </a:p>
          <a:p>
            <a:pPr algn="l" eaLnBrk="1" hangingPunct="1">
              <a:spcBef>
                <a:spcPct val="50000"/>
              </a:spcBef>
            </a:pPr>
            <a:r>
              <a:rPr lang="en-US" altLang="en-US" sz="2800" b="1" dirty="0">
                <a:solidFill>
                  <a:schemeClr val="accent2"/>
                </a:solidFill>
              </a:rPr>
              <a:t>http://www.irises.org</a:t>
            </a:r>
          </a:p>
        </p:txBody>
      </p:sp>
      <p:pic>
        <p:nvPicPr>
          <p:cNvPr id="9" name="Picture 2" descr="C:\Users\Scarlett\Pictures\MVIS\Powerpoint picturs\AIS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365249"/>
            <a:ext cx="3143250" cy="34956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fade">
                                      <p:cBhvr>
                                        <p:cTn id="7" dur="2000"/>
                                        <p:tgtEl>
                                          <p:spTgt spid="30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500"/>
                                  </p:stCondLst>
                                  <p:childTnLst>
                                    <p:set>
                                      <p:cBhvr>
                                        <p:cTn id="11" dur="1" fill="hold">
                                          <p:stCondLst>
                                            <p:cond delay="0"/>
                                          </p:stCondLst>
                                        </p:cTn>
                                        <p:tgtEl>
                                          <p:spTgt spid="307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7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mph" presetSubtype="2" fill="hold" nodeType="clickEffect">
                                  <p:stCondLst>
                                    <p:cond delay="0"/>
                                  </p:stCondLst>
                                  <p:childTnLst>
                                    <p:anim to="1.5" calcmode="lin" valueType="num">
                                      <p:cBhvr override="childStyle">
                                        <p:cTn id="19" dur="3000" fill="hold"/>
                                        <p:tgtEl>
                                          <p:spTgt spid="3077">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3076" grpId="0" build="p"/>
      <p:bldP spid="307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429000" y="0"/>
            <a:ext cx="5410200" cy="1143000"/>
          </a:xfrm>
        </p:spPr>
        <p:txBody>
          <a:bodyPr/>
          <a:lstStyle/>
          <a:p>
            <a:pPr eaLnBrk="1" hangingPunct="1"/>
            <a:r>
              <a:rPr lang="en-US" altLang="en-US" dirty="0"/>
              <a:t>Spuria Iris Society</a:t>
            </a:r>
          </a:p>
        </p:txBody>
      </p:sp>
      <p:sp>
        <p:nvSpPr>
          <p:cNvPr id="112643" name="Rectangle 3"/>
          <p:cNvSpPr>
            <a:spLocks noGrp="1" noChangeArrowheads="1"/>
          </p:cNvSpPr>
          <p:nvPr>
            <p:ph type="body" idx="1"/>
          </p:nvPr>
        </p:nvSpPr>
        <p:spPr>
          <a:xfrm>
            <a:off x="4953000" y="1447800"/>
            <a:ext cx="4191000" cy="5181600"/>
          </a:xfrm>
        </p:spPr>
        <p:txBody>
          <a:bodyPr/>
          <a:lstStyle/>
          <a:p>
            <a:pPr marL="0" indent="0" eaLnBrk="1" hangingPunct="1">
              <a:buNone/>
            </a:pPr>
            <a:br>
              <a:rPr lang="en-US" sz="2000" b="0" dirty="0"/>
            </a:br>
            <a:r>
              <a:rPr lang="en-US" sz="2000" dirty="0"/>
              <a:t>President:  </a:t>
            </a:r>
            <a:r>
              <a:rPr lang="en-US" sz="2000" b="0" dirty="0"/>
              <a:t>Andi </a:t>
            </a:r>
            <a:r>
              <a:rPr lang="en-US" sz="2000" b="0" dirty="0" err="1"/>
              <a:t>Rivarola</a:t>
            </a:r>
            <a:r>
              <a:rPr lang="en-US" sz="2000" b="0" dirty="0"/>
              <a:t>, email: </a:t>
            </a:r>
            <a:r>
              <a:rPr lang="en-US" sz="2000" b="0" dirty="0">
                <a:hlinkClick r:id="rId3"/>
              </a:rPr>
              <a:t>andinsky@gmail.com</a:t>
            </a:r>
            <a:br>
              <a:rPr lang="en-US" sz="2000" b="0" dirty="0"/>
            </a:br>
            <a:r>
              <a:rPr lang="en-US" sz="2000" dirty="0" err="1"/>
              <a:t>Membership:</a:t>
            </a:r>
            <a:r>
              <a:rPr lang="en-US" sz="2000" b="0" dirty="0" err="1"/>
              <a:t>Cheryl</a:t>
            </a:r>
            <a:r>
              <a:rPr lang="en-US" sz="2000" b="0" dirty="0"/>
              <a:t> Deaton, email: </a:t>
            </a:r>
            <a:r>
              <a:rPr lang="en-US" sz="2000" b="0" dirty="0">
                <a:hlinkClick r:id="rId4"/>
              </a:rPr>
              <a:t>Region15kids@hotmail.com</a:t>
            </a:r>
            <a:br>
              <a:rPr lang="en-US" sz="2000" b="0" dirty="0"/>
            </a:br>
            <a:r>
              <a:rPr lang="en-US" sz="2000" b="0" dirty="0" err="1"/>
              <a:t>website:</a:t>
            </a:r>
            <a:r>
              <a:rPr lang="en-US" sz="2000" b="0" dirty="0" err="1">
                <a:hlinkClick r:id="rId5"/>
              </a:rPr>
              <a:t>www.spuriairissociety.org</a:t>
            </a:r>
            <a:endParaRPr lang="en-US" sz="2000" b="0" dirty="0"/>
          </a:p>
          <a:p>
            <a:pPr marL="0" indent="0" eaLnBrk="1" hangingPunct="1">
              <a:buNone/>
            </a:pPr>
            <a:endParaRPr lang="en-US" sz="2000" b="0" dirty="0"/>
          </a:p>
          <a:p>
            <a:pPr marL="0" indent="0" eaLnBrk="1" hangingPunct="1">
              <a:buNone/>
            </a:pPr>
            <a:endParaRPr lang="en-US" altLang="en-US" sz="2000" b="0" dirty="0"/>
          </a:p>
        </p:txBody>
      </p:sp>
      <p:pic>
        <p:nvPicPr>
          <p:cNvPr id="4"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8802" y="1447800"/>
            <a:ext cx="4745181" cy="224420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4" name="Picture 2" descr="C:\Users\Scarlett\Pictures\MVIS\Powerpoint picturs\IMG_8138.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90600" y="3886200"/>
            <a:ext cx="215685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C:\Users\Scarlett\Pictures\MVIS\Powerpoint picturs\IMG_8149.JPE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685112" y="3886200"/>
            <a:ext cx="208253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230477" y="3778210"/>
            <a:ext cx="2151523" cy="285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564453"/>
      </p:ext>
    </p:extLst>
  </p:cSld>
  <p:clrMapOvr>
    <a:masterClrMapping/>
  </p:clrMapOvr>
  <p:transition advTm="6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24200" y="0"/>
            <a:ext cx="5715000" cy="1143000"/>
          </a:xfrm>
        </p:spPr>
        <p:txBody>
          <a:bodyPr/>
          <a:lstStyle/>
          <a:p>
            <a:pPr eaLnBrk="1" hangingPunct="1"/>
            <a:r>
              <a:rPr lang="en-US" altLang="en-US" dirty="0"/>
              <a:t>Society for Japanese Irises</a:t>
            </a:r>
          </a:p>
        </p:txBody>
      </p:sp>
      <p:sp>
        <p:nvSpPr>
          <p:cNvPr id="34819" name="Rectangle 3"/>
          <p:cNvSpPr>
            <a:spLocks noGrp="1" noChangeArrowheads="1"/>
          </p:cNvSpPr>
          <p:nvPr>
            <p:ph type="body" idx="1"/>
          </p:nvPr>
        </p:nvSpPr>
        <p:spPr>
          <a:xfrm>
            <a:off x="4267200" y="914400"/>
            <a:ext cx="4876800" cy="5715000"/>
          </a:xfrm>
        </p:spPr>
        <p:txBody>
          <a:bodyPr/>
          <a:lstStyle/>
          <a:p>
            <a:pPr marL="0" indent="0" eaLnBrk="1" hangingPunct="1">
              <a:buNone/>
              <a:defRPr/>
            </a:pPr>
            <a:r>
              <a:rPr lang="en-US" sz="2000" b="0" dirty="0"/>
              <a:t> </a:t>
            </a:r>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r>
              <a:rPr lang="en-US" sz="2000" b="0" dirty="0"/>
              <a:t> </a:t>
            </a:r>
            <a:endParaRPr lang="en-US" altLang="en-US" sz="1400" dirty="0"/>
          </a:p>
        </p:txBody>
      </p:sp>
      <p:sp>
        <p:nvSpPr>
          <p:cNvPr id="5" name="Rectangle 3"/>
          <p:cNvSpPr txBox="1">
            <a:spLocks noChangeArrowheads="1"/>
          </p:cNvSpPr>
          <p:nvPr/>
        </p:nvSpPr>
        <p:spPr bwMode="auto">
          <a:xfrm>
            <a:off x="4267200" y="1066800"/>
            <a:ext cx="5029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defRPr/>
            </a:pPr>
            <a:br>
              <a:rPr lang="en-US" b="0" dirty="0"/>
            </a:br>
            <a:r>
              <a:rPr lang="en-US" sz="2000" dirty="0"/>
              <a:t>President:</a:t>
            </a:r>
            <a:r>
              <a:rPr lang="en-US" sz="2000" b="0" dirty="0"/>
              <a:t> Patrick Spence, email: </a:t>
            </a:r>
            <a:r>
              <a:rPr lang="en-US" sz="2000" b="0" dirty="0">
                <a:hlinkClick r:id="rId3"/>
              </a:rPr>
              <a:t>patrick@cascadiairisgardens.com</a:t>
            </a:r>
            <a:br>
              <a:rPr lang="en-US" sz="2000" b="0" dirty="0"/>
            </a:br>
            <a:r>
              <a:rPr lang="en-US" sz="2000" dirty="0"/>
              <a:t>Membership:</a:t>
            </a:r>
            <a:r>
              <a:rPr lang="en-US" sz="2000" b="0" dirty="0"/>
              <a:t> Jody Nolin, email: </a:t>
            </a:r>
            <a:r>
              <a:rPr lang="en-US" sz="2000" b="0" dirty="0">
                <a:hlinkClick r:id="rId4"/>
              </a:rPr>
              <a:t>jody.nolin@gmail.com</a:t>
            </a:r>
            <a:r>
              <a:rPr lang="en-US" sz="2000" b="0" dirty="0"/>
              <a:t> </a:t>
            </a:r>
            <a:br>
              <a:rPr lang="en-US" sz="2000" b="0" dirty="0"/>
            </a:br>
            <a:r>
              <a:rPr lang="en-US" sz="2000" b="0" dirty="0"/>
              <a:t>website: </a:t>
            </a:r>
            <a:r>
              <a:rPr lang="en-US" sz="2000" b="0" dirty="0">
                <a:hlinkClick r:id="rId5"/>
              </a:rPr>
              <a:t>www.socji.org</a:t>
            </a: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r>
              <a:rPr lang="en-US" sz="2000" b="0" dirty="0"/>
              <a:t> </a:t>
            </a:r>
            <a:endParaRPr lang="en-US" altLang="en-US" sz="1400" dirty="0"/>
          </a:p>
        </p:txBody>
      </p:sp>
      <p:pic>
        <p:nvPicPr>
          <p:cNvPr id="57346"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555668" y="3505200"/>
            <a:ext cx="6400800" cy="310419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758609"/>
      </p:ext>
    </p:extLst>
  </p:cSld>
  <p:clrMapOvr>
    <a:masterClrMapping/>
  </p:clrMapOvr>
  <p:transition advTm="6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24200" y="0"/>
            <a:ext cx="5715000" cy="1219200"/>
          </a:xfrm>
        </p:spPr>
        <p:txBody>
          <a:bodyPr/>
          <a:lstStyle/>
          <a:p>
            <a:pPr eaLnBrk="1" hangingPunct="1"/>
            <a:r>
              <a:rPr lang="en-US" altLang="en-US" dirty="0"/>
              <a:t>Reblooming Iris Society</a:t>
            </a:r>
          </a:p>
        </p:txBody>
      </p:sp>
      <p:sp>
        <p:nvSpPr>
          <p:cNvPr id="34819" name="Rectangle 3"/>
          <p:cNvSpPr>
            <a:spLocks noGrp="1" noChangeArrowheads="1"/>
          </p:cNvSpPr>
          <p:nvPr>
            <p:ph type="body" idx="1"/>
          </p:nvPr>
        </p:nvSpPr>
        <p:spPr>
          <a:xfrm>
            <a:off x="4876800" y="1524000"/>
            <a:ext cx="4267200" cy="2057400"/>
          </a:xfrm>
        </p:spPr>
        <p:txBody>
          <a:bodyPr/>
          <a:lstStyle/>
          <a:p>
            <a:pPr marL="0" indent="0" eaLnBrk="1" hangingPunct="1">
              <a:buNone/>
              <a:defRPr/>
            </a:pPr>
            <a:r>
              <a:rPr lang="en-US" sz="2000" dirty="0"/>
              <a:t>President:</a:t>
            </a:r>
            <a:r>
              <a:rPr lang="en-US" sz="2000" b="0" dirty="0"/>
              <a:t> Riley Probst</a:t>
            </a:r>
          </a:p>
          <a:p>
            <a:pPr marL="0" indent="0" eaLnBrk="1" hangingPunct="1">
              <a:buNone/>
              <a:defRPr/>
            </a:pPr>
            <a:r>
              <a:rPr lang="en-US" sz="2000" b="0" dirty="0"/>
              <a:t>e-mail: rprobst02@earthlink.net</a:t>
            </a:r>
            <a:br>
              <a:rPr lang="en-US" sz="2000" b="0" dirty="0"/>
            </a:br>
            <a:r>
              <a:rPr lang="en-US" sz="2000" dirty="0"/>
              <a:t>Membership:</a:t>
            </a:r>
            <a:r>
              <a:rPr lang="en-US" sz="2000" b="0" dirty="0"/>
              <a:t> Rose </a:t>
            </a:r>
            <a:r>
              <a:rPr lang="en-US" sz="2000" b="0" dirty="0" err="1"/>
              <a:t>Kinnard</a:t>
            </a:r>
            <a:r>
              <a:rPr lang="en-US" sz="2000" b="0" dirty="0"/>
              <a:t>, email: </a:t>
            </a:r>
            <a:r>
              <a:rPr lang="en-US" sz="2000" b="0" dirty="0">
                <a:hlinkClick r:id="rId3"/>
              </a:rPr>
              <a:t>rkinnard@minesmo.org</a:t>
            </a:r>
            <a:r>
              <a:rPr lang="en-US" sz="2000" b="0" dirty="0"/>
              <a:t> </a:t>
            </a:r>
            <a:br>
              <a:rPr lang="en-US" sz="2000" b="0" dirty="0"/>
            </a:br>
            <a:r>
              <a:rPr lang="en-US" sz="2000" b="0" dirty="0"/>
              <a:t>website: </a:t>
            </a:r>
            <a:r>
              <a:rPr lang="en-US" sz="2000" b="0" dirty="0">
                <a:hlinkClick r:id="rId4"/>
              </a:rPr>
              <a:t>www.rebloomingiris.com</a:t>
            </a:r>
            <a:r>
              <a:rPr lang="en-US" sz="2000" b="0" dirty="0"/>
              <a:t> </a:t>
            </a:r>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r>
              <a:rPr lang="en-US" sz="2000" b="0" dirty="0"/>
              <a:t> </a:t>
            </a:r>
            <a:endParaRPr lang="en-US" altLang="en-US" sz="1400" dirty="0"/>
          </a:p>
        </p:txBody>
      </p:sp>
      <p:pic>
        <p:nvPicPr>
          <p:cNvPr id="58371" name="Picture 3"/>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42018" y="685800"/>
            <a:ext cx="4241084" cy="2971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8" name="Picture 2" descr="C:\Users\Scarlett\Pictures\MVIS\Powerpoint picturs\IMG_8141.JPE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968021" y="3725332"/>
            <a:ext cx="2588771"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5539" name="Picture 3" descr="C:\Users\Scarlett\Pictures\MVIS\Powerpoint picturs\IMG_8147.JPE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16200000">
            <a:off x="3572435" y="4039094"/>
            <a:ext cx="3048001" cy="242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22411"/>
      </p:ext>
    </p:extLst>
  </p:cSld>
  <p:clrMapOvr>
    <a:masterClrMapping/>
  </p:clrMapOvr>
  <p:transition advTm="6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24200" y="0"/>
            <a:ext cx="5715000" cy="1143000"/>
          </a:xfrm>
        </p:spPr>
        <p:txBody>
          <a:bodyPr/>
          <a:lstStyle/>
          <a:p>
            <a:pPr eaLnBrk="1" hangingPunct="1"/>
            <a:r>
              <a:rPr lang="en-US" altLang="en-US" dirty="0"/>
              <a:t>Dwarf Iris Society</a:t>
            </a:r>
          </a:p>
        </p:txBody>
      </p:sp>
      <p:sp>
        <p:nvSpPr>
          <p:cNvPr id="34819" name="Rectangle 3"/>
          <p:cNvSpPr>
            <a:spLocks noGrp="1" noChangeArrowheads="1"/>
          </p:cNvSpPr>
          <p:nvPr>
            <p:ph type="body" idx="1"/>
          </p:nvPr>
        </p:nvSpPr>
        <p:spPr>
          <a:xfrm>
            <a:off x="4419600" y="1447800"/>
            <a:ext cx="4724400" cy="5181600"/>
          </a:xfrm>
        </p:spPr>
        <p:txBody>
          <a:bodyPr/>
          <a:lstStyle/>
          <a:p>
            <a:pPr marL="0" indent="0" eaLnBrk="1" hangingPunct="1">
              <a:buNone/>
              <a:defRPr/>
            </a:pPr>
            <a:br>
              <a:rPr lang="en-US" sz="2000" b="0" dirty="0"/>
            </a:br>
            <a:r>
              <a:rPr lang="en-US" sz="2000" dirty="0"/>
              <a:t>President:</a:t>
            </a:r>
            <a:r>
              <a:rPr lang="en-US" sz="2000" b="0" dirty="0"/>
              <a:t> Bob Pries, email:  </a:t>
            </a:r>
            <a:r>
              <a:rPr lang="en-US" sz="2000" b="0" dirty="0">
                <a:hlinkClick r:id="rId3"/>
              </a:rPr>
              <a:t>robertpries@embarqmail.com</a:t>
            </a:r>
            <a:br>
              <a:rPr lang="en-US" sz="2000" b="0" dirty="0"/>
            </a:br>
            <a:r>
              <a:rPr lang="en-US" sz="2000" dirty="0"/>
              <a:t>Membership:</a:t>
            </a:r>
            <a:r>
              <a:rPr lang="en-US" sz="2000" b="0" dirty="0"/>
              <a:t> Dave and Debra Miller, email:  </a:t>
            </a:r>
            <a:r>
              <a:rPr lang="en-US" sz="2000" b="0" dirty="0">
                <a:hlinkClick r:id="rId4"/>
              </a:rPr>
              <a:t>miller42@aol.com</a:t>
            </a:r>
            <a:r>
              <a:rPr lang="en-US" sz="2000" b="0" dirty="0"/>
              <a:t> </a:t>
            </a:r>
            <a:br>
              <a:rPr lang="en-US" sz="2000" b="0" dirty="0"/>
            </a:br>
            <a:r>
              <a:rPr lang="en-US" sz="2000" b="0" dirty="0" err="1"/>
              <a:t>website:</a:t>
            </a:r>
            <a:r>
              <a:rPr lang="en-US" sz="2000" b="0" dirty="0" err="1">
                <a:hlinkClick r:id="rId5"/>
              </a:rPr>
              <a:t>www.dwarfiris.org</a:t>
            </a:r>
            <a:endParaRPr lang="en-US" sz="2000" b="0" dirty="0"/>
          </a:p>
          <a:p>
            <a:pPr marL="0" indent="0" eaLnBrk="1" hangingPunct="1">
              <a:buNone/>
              <a:defRPr/>
            </a:pPr>
            <a:endParaRPr lang="en-US" sz="2000" b="0" dirty="0"/>
          </a:p>
          <a:p>
            <a:pPr marL="0" indent="0" eaLnBrk="1" hangingPunct="1">
              <a:buNone/>
              <a:defRPr/>
            </a:pPr>
            <a:r>
              <a:rPr lang="en-US" sz="2000" b="0" dirty="0"/>
              <a:t> </a:t>
            </a:r>
            <a:endParaRPr lang="en-US" altLang="en-US" sz="1400" dirty="0"/>
          </a:p>
        </p:txBody>
      </p:sp>
      <p:pic>
        <p:nvPicPr>
          <p:cNvPr id="59395" name="Picture 3"/>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304800" y="1981200"/>
            <a:ext cx="4035235" cy="3733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261119"/>
      </p:ext>
    </p:extLst>
  </p:cSld>
  <p:clrMapOvr>
    <a:masterClrMapping/>
  </p:clrMapOvr>
  <p:transition advTm="6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24200" y="0"/>
            <a:ext cx="5715000" cy="1905000"/>
          </a:xfrm>
        </p:spPr>
        <p:txBody>
          <a:bodyPr/>
          <a:lstStyle/>
          <a:p>
            <a:pPr eaLnBrk="1" hangingPunct="1"/>
            <a:r>
              <a:rPr lang="en-US" altLang="en-US" dirty="0"/>
              <a:t>Society for Pacific Coast Native Irises (SPCNI)</a:t>
            </a:r>
          </a:p>
        </p:txBody>
      </p:sp>
      <p:sp>
        <p:nvSpPr>
          <p:cNvPr id="34819" name="Rectangle 3"/>
          <p:cNvSpPr>
            <a:spLocks noGrp="1" noChangeArrowheads="1"/>
          </p:cNvSpPr>
          <p:nvPr>
            <p:ph type="body" idx="1"/>
          </p:nvPr>
        </p:nvSpPr>
        <p:spPr>
          <a:xfrm>
            <a:off x="5181600" y="1213555"/>
            <a:ext cx="3962400" cy="5181600"/>
          </a:xfrm>
        </p:spPr>
        <p:txBody>
          <a:bodyPr/>
          <a:lstStyle/>
          <a:p>
            <a:pPr marL="0" indent="0" eaLnBrk="1" hangingPunct="1">
              <a:buNone/>
              <a:defRPr/>
            </a:pPr>
            <a:endParaRPr lang="en-US" sz="2000" b="0" dirty="0"/>
          </a:p>
          <a:p>
            <a:pPr marL="0" indent="0" eaLnBrk="1" hangingPunct="1">
              <a:buNone/>
              <a:defRPr/>
            </a:pPr>
            <a:br>
              <a:rPr lang="en-US" sz="2000" b="0" dirty="0"/>
            </a:br>
            <a:r>
              <a:rPr lang="en-US" sz="2000" dirty="0"/>
              <a:t>President:</a:t>
            </a:r>
            <a:r>
              <a:rPr lang="en-US" sz="2000" b="0" dirty="0"/>
              <a:t> Bob Sussman, email: </a:t>
            </a:r>
            <a:r>
              <a:rPr lang="en-US" sz="2000" b="0" dirty="0">
                <a:hlinkClick r:id="rId3"/>
              </a:rPr>
              <a:t>matilija@gte.net</a:t>
            </a:r>
            <a:br>
              <a:rPr lang="en-US" sz="2000" b="0" dirty="0"/>
            </a:br>
            <a:r>
              <a:rPr lang="en-US" sz="2000" dirty="0"/>
              <a:t>Membership:</a:t>
            </a:r>
            <a:r>
              <a:rPr lang="en-US" sz="2000" b="0" dirty="0"/>
              <a:t> Kathleen </a:t>
            </a:r>
            <a:r>
              <a:rPr lang="en-US" sz="2000" b="0" dirty="0" err="1"/>
              <a:t>Sayce</a:t>
            </a:r>
            <a:r>
              <a:rPr lang="en-US" sz="2000" b="0" dirty="0"/>
              <a:t>, email: </a:t>
            </a:r>
            <a:r>
              <a:rPr lang="en-US" sz="2000" b="0" dirty="0">
                <a:hlinkClick r:id="rId4"/>
              </a:rPr>
              <a:t>ksayce@willapabay.org </a:t>
            </a:r>
            <a:br>
              <a:rPr lang="en-US" sz="2000" b="0" dirty="0"/>
            </a:br>
            <a:r>
              <a:rPr lang="en-US" sz="2000" b="0" dirty="0"/>
              <a:t>website: </a:t>
            </a:r>
            <a:r>
              <a:rPr lang="en-US" sz="2000" b="0" dirty="0">
                <a:hlinkClick r:id="rId5"/>
              </a:rPr>
              <a:t>www.pacificcoastiris.org</a:t>
            </a:r>
            <a:endParaRPr lang="en-US" sz="2000" b="0" dirty="0"/>
          </a:p>
          <a:p>
            <a:pPr marL="0" indent="0" eaLnBrk="1" hangingPunct="1">
              <a:buNone/>
              <a:defRPr/>
            </a:pPr>
            <a:r>
              <a:rPr lang="en-US" sz="2000" b="0" dirty="0"/>
              <a:t> </a:t>
            </a:r>
            <a:endParaRPr lang="en-US" altLang="en-US" sz="1400" dirty="0"/>
          </a:p>
        </p:txBody>
      </p:sp>
      <p:pic>
        <p:nvPicPr>
          <p:cNvPr id="59394"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06021" y="1462879"/>
            <a:ext cx="4915507" cy="3733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407605"/>
      </p:ext>
    </p:extLst>
  </p:cSld>
  <p:clrMapOvr>
    <a:masterClrMapping/>
  </p:clrMapOvr>
  <p:transition advTm="6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657600" y="0"/>
            <a:ext cx="5410200" cy="1981200"/>
          </a:xfrm>
        </p:spPr>
        <p:txBody>
          <a:bodyPr/>
          <a:lstStyle/>
          <a:p>
            <a:pPr eaLnBrk="1" hangingPunct="1"/>
            <a:r>
              <a:rPr lang="en-US" altLang="en-US" dirty="0"/>
              <a:t>Species Iris Group of North America (SIGNA)</a:t>
            </a:r>
          </a:p>
        </p:txBody>
      </p:sp>
      <p:sp>
        <p:nvSpPr>
          <p:cNvPr id="34819" name="Rectangle 3"/>
          <p:cNvSpPr>
            <a:spLocks noGrp="1" noChangeArrowheads="1"/>
          </p:cNvSpPr>
          <p:nvPr>
            <p:ph type="body" idx="1"/>
          </p:nvPr>
        </p:nvSpPr>
        <p:spPr>
          <a:xfrm>
            <a:off x="5266267" y="1714500"/>
            <a:ext cx="3900311" cy="4419600"/>
          </a:xfrm>
        </p:spPr>
        <p:txBody>
          <a:bodyPr/>
          <a:lstStyle/>
          <a:p>
            <a:pPr marL="0" indent="0" eaLnBrk="1" hangingPunct="1">
              <a:buNone/>
              <a:defRPr/>
            </a:pPr>
            <a:br>
              <a:rPr lang="en-US" sz="2000" b="0" dirty="0"/>
            </a:br>
            <a:r>
              <a:rPr lang="en-US" sz="2000" dirty="0"/>
              <a:t>President:</a:t>
            </a:r>
            <a:r>
              <a:rPr lang="en-US" sz="2000" b="0" dirty="0"/>
              <a:t> Will </a:t>
            </a:r>
            <a:r>
              <a:rPr lang="en-US" sz="2000" b="0" dirty="0" err="1"/>
              <a:t>Plotner</a:t>
            </a:r>
            <a:r>
              <a:rPr lang="en-US" sz="2000" b="0" dirty="0"/>
              <a:t>, email: gardens@molalla.net  </a:t>
            </a:r>
            <a:br>
              <a:rPr lang="en-US" sz="2000" b="0" dirty="0"/>
            </a:br>
            <a:r>
              <a:rPr lang="en-US" sz="2000" dirty="0"/>
              <a:t>Membership:</a:t>
            </a:r>
            <a:r>
              <a:rPr lang="en-US" sz="2000" b="0" dirty="0"/>
              <a:t> Rodney Barton, email: </a:t>
            </a:r>
            <a:r>
              <a:rPr lang="en-US" sz="2000" b="0" dirty="0">
                <a:hlinkClick r:id="rId3"/>
              </a:rPr>
              <a:t>rbartontx@yahoo.com</a:t>
            </a:r>
            <a:br>
              <a:rPr lang="en-US" sz="2000" b="0" dirty="0"/>
            </a:br>
            <a:r>
              <a:rPr lang="en-US" sz="2000" b="0" dirty="0"/>
              <a:t>website: </a:t>
            </a:r>
            <a:r>
              <a:rPr lang="en-US" sz="2000" b="0" dirty="0">
                <a:hlinkClick r:id="rId4"/>
              </a:rPr>
              <a:t>www.signa.org</a:t>
            </a:r>
            <a:endParaRPr lang="en-US" sz="2000" b="0" dirty="0"/>
          </a:p>
        </p:txBody>
      </p:sp>
      <p:pic>
        <p:nvPicPr>
          <p:cNvPr id="4" name="Picture 3">
            <a:extLst>
              <a:ext uri="{FF2B5EF4-FFF2-40B4-BE49-F238E27FC236}">
                <a16:creationId xmlns:a16="http://schemas.microsoft.com/office/drawing/2014/main" id="{D45BF26E-0F4A-43E3-9B12-542D0FEAE2F7}"/>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28600" y="2057400"/>
            <a:ext cx="4921827" cy="3733800"/>
          </a:xfrm>
          <a:prstGeom prst="rect">
            <a:avLst/>
          </a:prstGeom>
          <a:ln>
            <a:noFill/>
          </a:ln>
          <a:effectLst/>
          <a:scene3d>
            <a:camera prst="orthographicFront"/>
            <a:lightRig rig="threePt" dir="t"/>
          </a:scene3d>
          <a:sp3d>
            <a:bevelT/>
          </a:sp3d>
        </p:spPr>
      </p:pic>
      <p:pic>
        <p:nvPicPr>
          <p:cNvPr id="5" name="Picture 2" descr="http://www.signa.org/SIGNA-bulleti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57600"/>
            <a:ext cx="21336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446338"/>
      </p:ext>
    </p:extLst>
  </p:cSld>
  <p:clrMapOvr>
    <a:masterClrMapping/>
  </p:clrMapOvr>
  <p:transition advTm="6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15733" y="266700"/>
            <a:ext cx="6019800" cy="1143000"/>
          </a:xfrm>
        </p:spPr>
        <p:txBody>
          <a:bodyPr/>
          <a:lstStyle/>
          <a:p>
            <a:pPr eaLnBrk="1" hangingPunct="1"/>
            <a:r>
              <a:rPr lang="en-US" altLang="en-US" dirty="0"/>
              <a:t>Historic Iris Preservation Society (HIPS)</a:t>
            </a:r>
          </a:p>
        </p:txBody>
      </p:sp>
      <p:sp>
        <p:nvSpPr>
          <p:cNvPr id="34819" name="Rectangle 3"/>
          <p:cNvSpPr>
            <a:spLocks noGrp="1" noChangeArrowheads="1"/>
          </p:cNvSpPr>
          <p:nvPr>
            <p:ph type="body" idx="1"/>
          </p:nvPr>
        </p:nvSpPr>
        <p:spPr>
          <a:xfrm>
            <a:off x="4343400" y="1524000"/>
            <a:ext cx="4572000" cy="4953000"/>
          </a:xfrm>
        </p:spPr>
        <p:txBody>
          <a:bodyPr/>
          <a:lstStyle/>
          <a:p>
            <a:pPr marL="0" indent="0" eaLnBrk="1" hangingPunct="1">
              <a:buNone/>
              <a:defRPr/>
            </a:pPr>
            <a:br>
              <a:rPr lang="en-US" sz="2000" b="0" dirty="0"/>
            </a:br>
            <a:r>
              <a:rPr lang="en-US" sz="2000" dirty="0"/>
              <a:t>President: </a:t>
            </a:r>
            <a:r>
              <a:rPr lang="en-US" sz="2000" b="0" dirty="0"/>
              <a:t>Cathy </a:t>
            </a:r>
            <a:r>
              <a:rPr lang="en-US" sz="2000" b="0" dirty="0" err="1"/>
              <a:t>Egerer</a:t>
            </a:r>
            <a:r>
              <a:rPr lang="en-US" sz="2000" b="0" dirty="0"/>
              <a:t>, PO Box 456, Grand Marais, MI 49839</a:t>
            </a:r>
            <a:br>
              <a:rPr lang="en-US" sz="2000" b="0" dirty="0"/>
            </a:br>
            <a:r>
              <a:rPr lang="en-US" sz="2000" b="0" dirty="0"/>
              <a:t>phone: 989-513-2614 | e-mail: </a:t>
            </a:r>
            <a:r>
              <a:rPr lang="en-US" sz="2000" b="0" dirty="0">
                <a:hlinkClick r:id="rId3"/>
              </a:rPr>
              <a:t>plover12@gmail.com</a:t>
            </a:r>
            <a:br>
              <a:rPr lang="en-US" sz="2000" b="0" dirty="0"/>
            </a:br>
            <a:r>
              <a:rPr lang="en-US" sz="2000" dirty="0"/>
              <a:t>Membership:</a:t>
            </a:r>
            <a:r>
              <a:rPr lang="en-US" sz="2000" b="0" dirty="0"/>
              <a:t> Judy </a:t>
            </a:r>
            <a:r>
              <a:rPr lang="en-US" sz="2000" b="0" dirty="0" err="1"/>
              <a:t>Eckhoff</a:t>
            </a:r>
            <a:r>
              <a:rPr lang="en-US" sz="2000" b="0" dirty="0"/>
              <a:t>, 7911 South Yoder Rd., Haven, KS 67543</a:t>
            </a:r>
            <a:br>
              <a:rPr lang="en-US" sz="2000" b="0" dirty="0"/>
            </a:br>
            <a:r>
              <a:rPr lang="en-US" sz="2000" b="0" dirty="0"/>
              <a:t>email: </a:t>
            </a:r>
            <a:r>
              <a:rPr lang="en-US" sz="2000" b="0" dirty="0">
                <a:hlinkClick r:id="rId4"/>
              </a:rPr>
              <a:t>judy67543@gmail.com </a:t>
            </a:r>
            <a:br>
              <a:rPr lang="en-US" sz="2000" b="0" dirty="0"/>
            </a:br>
            <a:r>
              <a:rPr lang="en-US" sz="2000" b="0" dirty="0"/>
              <a:t>website: </a:t>
            </a:r>
            <a:r>
              <a:rPr lang="en-US" sz="2000" b="0" dirty="0">
                <a:hlinkClick r:id="rId5"/>
              </a:rPr>
              <a:t>http://www.historiciris.org</a:t>
            </a:r>
            <a:endParaRPr lang="en-US" sz="2000" b="0" dirty="0"/>
          </a:p>
        </p:txBody>
      </p:sp>
      <p:pic>
        <p:nvPicPr>
          <p:cNvPr id="5" name="Content Placeholder 2">
            <a:extLst>
              <a:ext uri="{FF2B5EF4-FFF2-40B4-BE49-F238E27FC236}">
                <a16:creationId xmlns:a16="http://schemas.microsoft.com/office/drawing/2014/main" id="{79110C75-39CF-42DD-821A-E05BD9D2BDF2}"/>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905000" y="4342632"/>
            <a:ext cx="5040900" cy="2515368"/>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0" name="Picture 2" descr="C:\Users\Scarlett\Pictures\MVIS\Powerpoint picturs\IMG_8146.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295400" y="1371600"/>
            <a:ext cx="231006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174607"/>
      </p:ext>
    </p:extLst>
  </p:cSld>
  <p:clrMapOvr>
    <a:masterClrMapping/>
  </p:clrMapOvr>
  <p:transition advTm="6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124200" y="0"/>
            <a:ext cx="6019800" cy="1143000"/>
          </a:xfrm>
        </p:spPr>
        <p:txBody>
          <a:bodyPr/>
          <a:lstStyle/>
          <a:p>
            <a:pPr eaLnBrk="1" hangingPunct="1"/>
            <a:r>
              <a:rPr lang="en-US" altLang="en-US" dirty="0"/>
              <a:t>Society for Louisiana Irises (SLI)</a:t>
            </a:r>
          </a:p>
        </p:txBody>
      </p:sp>
      <p:sp>
        <p:nvSpPr>
          <p:cNvPr id="34819" name="Rectangle 3"/>
          <p:cNvSpPr>
            <a:spLocks noGrp="1" noChangeArrowheads="1"/>
          </p:cNvSpPr>
          <p:nvPr>
            <p:ph type="body" idx="1"/>
          </p:nvPr>
        </p:nvSpPr>
        <p:spPr>
          <a:xfrm>
            <a:off x="5257800" y="1219200"/>
            <a:ext cx="3886200" cy="2647207"/>
          </a:xfrm>
        </p:spPr>
        <p:txBody>
          <a:bodyPr/>
          <a:lstStyle/>
          <a:p>
            <a:pPr marL="0" indent="0" eaLnBrk="1" hangingPunct="1">
              <a:buNone/>
              <a:defRPr/>
            </a:pPr>
            <a:br>
              <a:rPr lang="en-US" sz="2000" b="0" dirty="0"/>
            </a:br>
            <a:r>
              <a:rPr lang="en-US" sz="2000" dirty="0"/>
              <a:t>President: </a:t>
            </a:r>
            <a:r>
              <a:rPr lang="en-US" sz="2000" b="0" dirty="0"/>
              <a:t>Robert Treadway, </a:t>
            </a:r>
            <a:br>
              <a:rPr lang="en-US" sz="2000" b="0" dirty="0"/>
            </a:br>
            <a:r>
              <a:rPr lang="en-US" sz="2000" b="0" dirty="0"/>
              <a:t>phone:(870) 854-456 | email: </a:t>
            </a:r>
            <a:r>
              <a:rPr lang="en-US" sz="2000" b="0" dirty="0">
                <a:hlinkClick r:id="rId3"/>
              </a:rPr>
              <a:t>robertt01@earthlink.net</a:t>
            </a:r>
            <a:br>
              <a:rPr lang="en-US" sz="2000" b="0" dirty="0"/>
            </a:br>
            <a:r>
              <a:rPr lang="en-US" sz="2000" dirty="0"/>
              <a:t>Membership: </a:t>
            </a:r>
            <a:r>
              <a:rPr lang="en-US" sz="2000" b="0" dirty="0"/>
              <a:t>Ron </a:t>
            </a:r>
            <a:r>
              <a:rPr lang="en-US" sz="2000" b="0" dirty="0" err="1"/>
              <a:t>Killingsworth</a:t>
            </a:r>
            <a:r>
              <a:rPr lang="en-US" sz="2000" b="0" dirty="0"/>
              <a:t>, </a:t>
            </a:r>
            <a:br>
              <a:rPr lang="en-US" sz="2000" b="0" dirty="0"/>
            </a:br>
            <a:r>
              <a:rPr lang="en-US" sz="2000" b="0" dirty="0"/>
              <a:t>website: </a:t>
            </a:r>
            <a:r>
              <a:rPr lang="en-US" sz="2000" b="0" dirty="0">
                <a:hlinkClick r:id="rId4"/>
              </a:rPr>
              <a:t>www.louisianas.org</a:t>
            </a: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r>
              <a:rPr lang="en-US" sz="2000" b="0" dirty="0"/>
              <a:t> </a:t>
            </a:r>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endParaRPr lang="en-US" sz="2000" b="0" dirty="0"/>
          </a:p>
          <a:p>
            <a:pPr marL="0" indent="0" eaLnBrk="1" hangingPunct="1">
              <a:buNone/>
              <a:defRPr/>
            </a:pPr>
            <a:r>
              <a:rPr lang="en-US" sz="2000" b="0" dirty="0"/>
              <a:t> </a:t>
            </a:r>
            <a:endParaRPr lang="en-US" altLang="en-US" sz="1400" dirty="0"/>
          </a:p>
        </p:txBody>
      </p:sp>
      <p:pic>
        <p:nvPicPr>
          <p:cNvPr id="58370"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96932" y="838200"/>
            <a:ext cx="3978234" cy="302820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2" name="Picture 2" descr="C:\Users\Scarlett\Pictures\MVIS\Powerpoint picturs\IMG_8136.JPE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371600" y="3920029"/>
            <a:ext cx="227878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443" name="Picture 3" descr="C:\Users\Scarlett\Pictures\MVIS\Powerpoint picturs\IMG_8140.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650380" y="3951074"/>
            <a:ext cx="233519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20359"/>
      </p:ext>
    </p:extLst>
  </p:cSld>
  <p:clrMapOvr>
    <a:masterClrMapping/>
  </p:clrMapOvr>
  <p:transition advTm="6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124200" y="0"/>
            <a:ext cx="5715000" cy="1143000"/>
          </a:xfrm>
        </p:spPr>
        <p:txBody>
          <a:bodyPr/>
          <a:lstStyle/>
          <a:p>
            <a:pPr eaLnBrk="1" hangingPunct="1"/>
            <a:r>
              <a:rPr lang="en-US" altLang="en-US" dirty="0"/>
              <a:t>Novelty Iris Society</a:t>
            </a:r>
          </a:p>
        </p:txBody>
      </p:sp>
      <p:sp>
        <p:nvSpPr>
          <p:cNvPr id="112643" name="Rectangle 3"/>
          <p:cNvSpPr>
            <a:spLocks noGrp="1" noChangeArrowheads="1"/>
          </p:cNvSpPr>
          <p:nvPr>
            <p:ph type="body" idx="1"/>
          </p:nvPr>
        </p:nvSpPr>
        <p:spPr>
          <a:xfrm>
            <a:off x="4419600" y="1447800"/>
            <a:ext cx="4343400" cy="5181600"/>
          </a:xfrm>
        </p:spPr>
        <p:txBody>
          <a:bodyPr/>
          <a:lstStyle/>
          <a:p>
            <a:pPr marL="0" indent="0" eaLnBrk="1" hangingPunct="1">
              <a:buNone/>
            </a:pPr>
            <a:br>
              <a:rPr lang="en-US" altLang="en-US" sz="2000" b="0" dirty="0"/>
            </a:br>
            <a:r>
              <a:rPr lang="en-US" altLang="en-US" sz="2000" dirty="0"/>
              <a:t>President:</a:t>
            </a:r>
            <a:r>
              <a:rPr lang="en-US" altLang="en-US" sz="2000" b="0" dirty="0"/>
              <a:t> Bonnie Nichols, email: </a:t>
            </a:r>
            <a:r>
              <a:rPr lang="en-US" altLang="en-US" sz="2000" b="0" dirty="0">
                <a:hlinkClick r:id="rId3"/>
              </a:rPr>
              <a:t>bjnhtn@aol.com</a:t>
            </a:r>
            <a:br>
              <a:rPr lang="en-US" altLang="en-US" sz="2000" b="0" dirty="0"/>
            </a:br>
            <a:r>
              <a:rPr lang="en-US" altLang="en-US" sz="2000" dirty="0"/>
              <a:t>Membership: </a:t>
            </a:r>
            <a:r>
              <a:rPr lang="en-US" altLang="en-US" sz="2000" b="0" dirty="0"/>
              <a:t>Kathy Wade, email: </a:t>
            </a:r>
            <a:r>
              <a:rPr lang="en-US" altLang="en-US" sz="2000" b="0" dirty="0">
                <a:hlinkClick r:id="rId4"/>
              </a:rPr>
              <a:t>nisnewsletter@yahoo.com</a:t>
            </a:r>
            <a:endParaRPr lang="en-US" altLang="en-US" sz="2000" b="0" dirty="0"/>
          </a:p>
          <a:p>
            <a:pPr marL="0" indent="0" eaLnBrk="1" hangingPunct="1">
              <a:buNone/>
            </a:pPr>
            <a:endParaRPr lang="en-US" altLang="en-US" sz="1600" b="0" dirty="0"/>
          </a:p>
          <a:p>
            <a:pPr marL="0" indent="0" eaLnBrk="1" hangingPunct="1">
              <a:buNone/>
            </a:pPr>
            <a:endParaRPr lang="en-US" altLang="en-US" sz="1600" b="0" dirty="0"/>
          </a:p>
          <a:p>
            <a:pPr marL="0" indent="0" eaLnBrk="1" hangingPunct="1">
              <a:buNone/>
            </a:pPr>
            <a:endParaRPr lang="en-US" altLang="en-US" sz="1600" b="0" dirty="0"/>
          </a:p>
          <a:p>
            <a:pPr marL="0" indent="0" eaLnBrk="1" hangingPunct="1">
              <a:buNone/>
            </a:pPr>
            <a:endParaRPr lang="en-US" altLang="en-US" sz="1600" b="0" dirty="0"/>
          </a:p>
        </p:txBody>
      </p:sp>
      <p:pic>
        <p:nvPicPr>
          <p:cNvPr id="573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8600" y="1295400"/>
            <a:ext cx="3645806" cy="480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105399" y="4496984"/>
            <a:ext cx="3607149" cy="144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381435"/>
      </p:ext>
    </p:ext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E58D42-AAD1-4413-9A02-9393326B74CF}"/>
              </a:ext>
            </a:extLst>
          </p:cNvPr>
          <p:cNvSpPr>
            <a:spLocks noGrp="1" noChangeArrowheads="1"/>
          </p:cNvSpPr>
          <p:nvPr>
            <p:ph type="title"/>
          </p:nvPr>
        </p:nvSpPr>
        <p:spPr/>
        <p:txBody>
          <a:bodyPr/>
          <a:lstStyle/>
          <a:p>
            <a:pPr eaLnBrk="1" hangingPunct="1"/>
            <a:r>
              <a:rPr lang="en-US" altLang="en-US" sz="4000" dirty="0"/>
              <a:t>Cooperating Societies</a:t>
            </a:r>
          </a:p>
        </p:txBody>
      </p:sp>
      <p:sp>
        <p:nvSpPr>
          <p:cNvPr id="6" name="Rectangle 3"/>
          <p:cNvSpPr txBox="1">
            <a:spLocks noChangeArrowheads="1"/>
          </p:cNvSpPr>
          <p:nvPr/>
        </p:nvSpPr>
        <p:spPr bwMode="auto">
          <a:xfrm>
            <a:off x="1295400" y="1600200"/>
            <a:ext cx="7467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sz="2000" dirty="0"/>
              <a:t>Established national or international organizations whose primary purposes are consistent with those of the AIS, may be recognized as Cooperating Societies of the AIS.</a:t>
            </a:r>
          </a:p>
        </p:txBody>
      </p:sp>
      <p:sp>
        <p:nvSpPr>
          <p:cNvPr id="4" name="Rectangle 3"/>
          <p:cNvSpPr txBox="1">
            <a:spLocks noChangeArrowheads="1"/>
          </p:cNvSpPr>
          <p:nvPr/>
        </p:nvSpPr>
        <p:spPr bwMode="auto">
          <a:xfrm>
            <a:off x="1066800" y="3138311"/>
            <a:ext cx="74676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2000" dirty="0"/>
              <a:t>Aril Society International</a:t>
            </a:r>
          </a:p>
          <a:p>
            <a:pPr eaLnBrk="1" hangingPunct="1"/>
            <a:r>
              <a:rPr lang="en-US" altLang="en-US" sz="2000" dirty="0"/>
              <a:t>Tall Bearded Iris Society</a:t>
            </a:r>
          </a:p>
        </p:txBody>
      </p:sp>
      <p:pic>
        <p:nvPicPr>
          <p:cNvPr id="5" name="Picture 6" descr="C:\Users\Scarlett\Pictures\MVIS\Powerpoint picturs\asi_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889" y="3276600"/>
            <a:ext cx="1524000" cy="229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998244"/>
      </p:ext>
    </p:extLst>
  </p:cSld>
  <p:clrMapOvr>
    <a:masterClrMapping/>
  </p:clrMapOvr>
  <p:transition advTm="71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53" presetClass="entr" presetSubtype="16"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Effect transition="in" filter="fade">
                                      <p:cBhvr>
                                        <p:cTn id="12" dur="2000"/>
                                        <p:tgtEl>
                                          <p:spTgt spid="5"/>
                                        </p:tgtEl>
                                      </p:cBhvr>
                                    </p:animEffect>
                                  </p:childTnLst>
                                </p:cTn>
                              </p:par>
                            </p:childTnLst>
                          </p:cTn>
                        </p:par>
                        <p:par>
                          <p:cTn id="13" fill="hold">
                            <p:stCondLst>
                              <p:cond delay="3000"/>
                            </p:stCondLst>
                            <p:childTnLst>
                              <p:par>
                                <p:cTn id="14" presetID="10" presetClass="entr" presetSubtype="0" fill="hold" grpId="0" nodeType="afterEffect">
                                  <p:stCondLst>
                                    <p:cond delay="100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dvAuto="100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5" name="Rectangle 107">
            <a:extLst>
              <a:ext uri="{FF2B5EF4-FFF2-40B4-BE49-F238E27FC236}">
                <a16:creationId xmlns:a16="http://schemas.microsoft.com/office/drawing/2014/main" id="{E58C81CC-EB31-47D5-999C-58EA66B2120F}"/>
              </a:ext>
            </a:extLst>
          </p:cNvPr>
          <p:cNvSpPr>
            <a:spLocks noGrp="1" noChangeArrowheads="1"/>
          </p:cNvSpPr>
          <p:nvPr>
            <p:ph type="title"/>
          </p:nvPr>
        </p:nvSpPr>
        <p:spPr>
          <a:xfrm>
            <a:off x="2971800" y="-152400"/>
            <a:ext cx="5715000" cy="1143000"/>
          </a:xfrm>
        </p:spPr>
        <p:txBody>
          <a:bodyPr/>
          <a:lstStyle/>
          <a:p>
            <a:pPr eaLnBrk="1" hangingPunct="1"/>
            <a:r>
              <a:rPr lang="en-US" altLang="en-US" dirty="0"/>
              <a:t>Outline</a:t>
            </a:r>
          </a:p>
        </p:txBody>
      </p:sp>
      <p:sp>
        <p:nvSpPr>
          <p:cNvPr id="124" name="Content Placeholder 2"/>
          <p:cNvSpPr>
            <a:spLocks noGrp="1"/>
          </p:cNvSpPr>
          <p:nvPr>
            <p:ph idx="1"/>
          </p:nvPr>
        </p:nvSpPr>
        <p:spPr>
          <a:xfrm>
            <a:off x="4038600" y="685800"/>
            <a:ext cx="4953000" cy="6172200"/>
          </a:xfrm>
        </p:spPr>
        <p:txBody>
          <a:bodyPr/>
          <a:lstStyle/>
          <a:p>
            <a:r>
              <a:rPr lang="en-US" dirty="0"/>
              <a:t>Regions</a:t>
            </a:r>
          </a:p>
          <a:p>
            <a:r>
              <a:rPr lang="en-US" dirty="0"/>
              <a:t>Sections </a:t>
            </a:r>
          </a:p>
          <a:p>
            <a:r>
              <a:rPr lang="en-US" dirty="0"/>
              <a:t>Cooperating Societies</a:t>
            </a:r>
          </a:p>
          <a:p>
            <a:r>
              <a:rPr lang="en-US" dirty="0"/>
              <a:t>Activities</a:t>
            </a:r>
          </a:p>
          <a:p>
            <a:pPr lvl="1"/>
            <a:r>
              <a:rPr lang="en-US" dirty="0"/>
              <a:t>Improving the Iris</a:t>
            </a:r>
          </a:p>
          <a:p>
            <a:pPr lvl="1"/>
            <a:r>
              <a:rPr lang="en-US" dirty="0"/>
              <a:t>Heirloom Preservation</a:t>
            </a:r>
          </a:p>
          <a:p>
            <a:pPr lvl="1"/>
            <a:r>
              <a:rPr lang="en-US" dirty="0"/>
              <a:t>Conservation of Native Irises</a:t>
            </a:r>
          </a:p>
          <a:p>
            <a:r>
              <a:rPr lang="en-US" dirty="0"/>
              <a:t>Providing information</a:t>
            </a:r>
          </a:p>
          <a:p>
            <a:r>
              <a:rPr lang="en-US"/>
              <a:t>Education, Library</a:t>
            </a:r>
            <a:endParaRPr lang="en-US" dirty="0"/>
          </a:p>
          <a:p>
            <a:r>
              <a:rPr lang="en-US" dirty="0"/>
              <a:t>Membership Benefits</a:t>
            </a:r>
          </a:p>
          <a:p>
            <a:r>
              <a:rPr lang="en-US" dirty="0"/>
              <a:t>National Conventions</a:t>
            </a:r>
          </a:p>
          <a:p>
            <a:r>
              <a:rPr lang="en-US" dirty="0"/>
              <a:t>Display Gardens</a:t>
            </a:r>
          </a:p>
          <a:p>
            <a:r>
              <a:rPr lang="en-US" dirty="0"/>
              <a:t>Official Registry for the World</a:t>
            </a:r>
          </a:p>
          <a:p>
            <a:r>
              <a:rPr lang="en-US" dirty="0"/>
              <a:t>Joining</a:t>
            </a:r>
          </a:p>
        </p:txBody>
      </p:sp>
      <p:pic>
        <p:nvPicPr>
          <p:cNvPr id="125" name="Picture 4" descr="C:\Users\Scarlett\Pictures\MVIS\Club Photos\2021 Convention Plantings\All done weeding at Blue J 2019_10_0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504" y="1143000"/>
            <a:ext cx="3048000" cy="2286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6" name="Picture 5" descr="C:\Users\Scarlett\Pictures\MVIS\Club Photos\2021 Convention Plantings\Covering the Irises before spraying 2019_10_09.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25552" y="3657600"/>
            <a:ext cx="3044952" cy="306186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advTm="4000">
        <p:cut/>
      </p:transition>
    </mc:Choice>
    <mc:Fallback xmlns="">
      <p:transition advTm="4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20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2000"/>
                                        <p:tgtEl>
                                          <p:spTgt spid="12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24">
                                            <p:txEl>
                                              <p:pRg st="0" end="0"/>
                                            </p:txEl>
                                          </p:spTgt>
                                        </p:tgtEl>
                                        <p:attrNameLst>
                                          <p:attrName>style.visibility</p:attrName>
                                        </p:attrNameLst>
                                      </p:cBhvr>
                                      <p:to>
                                        <p:strVal val="visible"/>
                                      </p:to>
                                    </p:set>
                                    <p:animEffect transition="in" filter="fade">
                                      <p:cBhvr>
                                        <p:cTn id="13" dur="500"/>
                                        <p:tgtEl>
                                          <p:spTgt spid="12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childTnLst>
                                    <p:set>
                                      <p:cBhvr>
                                        <p:cTn id="17" dur="1" fill="hold">
                                          <p:stCondLst>
                                            <p:cond delay="0"/>
                                          </p:stCondLst>
                                        </p:cTn>
                                        <p:tgtEl>
                                          <p:spTgt spid="124">
                                            <p:txEl>
                                              <p:pRg st="1" end="1"/>
                                            </p:txEl>
                                          </p:spTgt>
                                        </p:tgtEl>
                                        <p:attrNameLst>
                                          <p:attrName>style.visibility</p:attrName>
                                        </p:attrNameLst>
                                      </p:cBhvr>
                                      <p:to>
                                        <p:strVal val="visible"/>
                                      </p:to>
                                    </p:set>
                                    <p:animEffect transition="in" filter="fade">
                                      <p:cBhvr>
                                        <p:cTn id="18" dur="500"/>
                                        <p:tgtEl>
                                          <p:spTgt spid="124">
                                            <p:txEl>
                                              <p:pRg st="1" end="1"/>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4">
                                            <p:txEl>
                                              <p:pRg st="2" end="2"/>
                                            </p:txEl>
                                          </p:spTgt>
                                        </p:tgtEl>
                                        <p:attrNameLst>
                                          <p:attrName>style.visibility</p:attrName>
                                        </p:attrNameLst>
                                      </p:cBhvr>
                                      <p:to>
                                        <p:strVal val="visible"/>
                                      </p:to>
                                    </p:set>
                                    <p:animEffect transition="in" filter="fade">
                                      <p:cBhvr>
                                        <p:cTn id="22" dur="500"/>
                                        <p:tgtEl>
                                          <p:spTgt spid="124">
                                            <p:txEl>
                                              <p:pRg st="2" end="2"/>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24">
                                            <p:txEl>
                                              <p:pRg st="3" end="3"/>
                                            </p:txEl>
                                          </p:spTgt>
                                        </p:tgtEl>
                                        <p:attrNameLst>
                                          <p:attrName>style.visibility</p:attrName>
                                        </p:attrNameLst>
                                      </p:cBhvr>
                                      <p:to>
                                        <p:strVal val="visible"/>
                                      </p:to>
                                    </p:set>
                                    <p:animEffect transition="in" filter="fade">
                                      <p:cBhvr>
                                        <p:cTn id="26" dur="500"/>
                                        <p:tgtEl>
                                          <p:spTgt spid="124">
                                            <p:txEl>
                                              <p:pRg st="3" end="3"/>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24">
                                            <p:txEl>
                                              <p:pRg st="4" end="4"/>
                                            </p:txEl>
                                          </p:spTgt>
                                        </p:tgtEl>
                                        <p:attrNameLst>
                                          <p:attrName>style.visibility</p:attrName>
                                        </p:attrNameLst>
                                      </p:cBhvr>
                                      <p:to>
                                        <p:strVal val="visible"/>
                                      </p:to>
                                    </p:set>
                                    <p:animEffect transition="in" filter="fade">
                                      <p:cBhvr>
                                        <p:cTn id="30" dur="500"/>
                                        <p:tgtEl>
                                          <p:spTgt spid="124">
                                            <p:txEl>
                                              <p:pRg st="4" end="4"/>
                                            </p:txEl>
                                          </p:spTgt>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24">
                                            <p:txEl>
                                              <p:pRg st="5" end="5"/>
                                            </p:txEl>
                                          </p:spTgt>
                                        </p:tgtEl>
                                        <p:attrNameLst>
                                          <p:attrName>style.visibility</p:attrName>
                                        </p:attrNameLst>
                                      </p:cBhvr>
                                      <p:to>
                                        <p:strVal val="visible"/>
                                      </p:to>
                                    </p:set>
                                    <p:animEffect transition="in" filter="fade">
                                      <p:cBhvr>
                                        <p:cTn id="34" dur="500"/>
                                        <p:tgtEl>
                                          <p:spTgt spid="124">
                                            <p:txEl>
                                              <p:pRg st="5" end="5"/>
                                            </p:txEl>
                                          </p:spTgt>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4">
                                            <p:txEl>
                                              <p:pRg st="6" end="6"/>
                                            </p:txEl>
                                          </p:spTgt>
                                        </p:tgtEl>
                                        <p:attrNameLst>
                                          <p:attrName>style.visibility</p:attrName>
                                        </p:attrNameLst>
                                      </p:cBhvr>
                                      <p:to>
                                        <p:strVal val="visible"/>
                                      </p:to>
                                    </p:set>
                                    <p:animEffect transition="in" filter="fade">
                                      <p:cBhvr>
                                        <p:cTn id="38" dur="500"/>
                                        <p:tgtEl>
                                          <p:spTgt spid="124">
                                            <p:txEl>
                                              <p:pRg st="6" end="6"/>
                                            </p:txEl>
                                          </p:spTgt>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24">
                                            <p:txEl>
                                              <p:pRg st="7" end="7"/>
                                            </p:txEl>
                                          </p:spTgt>
                                        </p:tgtEl>
                                        <p:attrNameLst>
                                          <p:attrName>style.visibility</p:attrName>
                                        </p:attrNameLst>
                                      </p:cBhvr>
                                      <p:to>
                                        <p:strVal val="visible"/>
                                      </p:to>
                                    </p:set>
                                    <p:animEffect transition="in" filter="fade">
                                      <p:cBhvr>
                                        <p:cTn id="42" dur="500"/>
                                        <p:tgtEl>
                                          <p:spTgt spid="124">
                                            <p:txEl>
                                              <p:pRg st="7" end="7"/>
                                            </p:txEl>
                                          </p:spTgt>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24">
                                            <p:txEl>
                                              <p:pRg st="8" end="8"/>
                                            </p:txEl>
                                          </p:spTgt>
                                        </p:tgtEl>
                                        <p:attrNameLst>
                                          <p:attrName>style.visibility</p:attrName>
                                        </p:attrNameLst>
                                      </p:cBhvr>
                                      <p:to>
                                        <p:strVal val="visible"/>
                                      </p:to>
                                    </p:set>
                                    <p:animEffect transition="in" filter="fade">
                                      <p:cBhvr>
                                        <p:cTn id="46" dur="500"/>
                                        <p:tgtEl>
                                          <p:spTgt spid="124">
                                            <p:txEl>
                                              <p:pRg st="8" end="8"/>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24">
                                            <p:txEl>
                                              <p:pRg st="9" end="9"/>
                                            </p:txEl>
                                          </p:spTgt>
                                        </p:tgtEl>
                                        <p:attrNameLst>
                                          <p:attrName>style.visibility</p:attrName>
                                        </p:attrNameLst>
                                      </p:cBhvr>
                                      <p:to>
                                        <p:strVal val="visible"/>
                                      </p:to>
                                    </p:set>
                                    <p:animEffect transition="in" filter="fade">
                                      <p:cBhvr>
                                        <p:cTn id="50" dur="500"/>
                                        <p:tgtEl>
                                          <p:spTgt spid="124">
                                            <p:txEl>
                                              <p:pRg st="9" end="9"/>
                                            </p:txEl>
                                          </p:spTgt>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124">
                                            <p:txEl>
                                              <p:pRg st="10" end="10"/>
                                            </p:txEl>
                                          </p:spTgt>
                                        </p:tgtEl>
                                        <p:attrNameLst>
                                          <p:attrName>style.visibility</p:attrName>
                                        </p:attrNameLst>
                                      </p:cBhvr>
                                      <p:to>
                                        <p:strVal val="visible"/>
                                      </p:to>
                                    </p:set>
                                    <p:animEffect transition="in" filter="fade">
                                      <p:cBhvr>
                                        <p:cTn id="54" dur="500"/>
                                        <p:tgtEl>
                                          <p:spTgt spid="124">
                                            <p:txEl>
                                              <p:pRg st="10" end="1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24">
                                            <p:txEl>
                                              <p:pRg st="11" end="11"/>
                                            </p:txEl>
                                          </p:spTgt>
                                        </p:tgtEl>
                                        <p:attrNameLst>
                                          <p:attrName>style.visibility</p:attrName>
                                        </p:attrNameLst>
                                      </p:cBhvr>
                                      <p:to>
                                        <p:strVal val="visible"/>
                                      </p:to>
                                    </p:set>
                                    <p:animEffect transition="in" filter="fade">
                                      <p:cBhvr>
                                        <p:cTn id="58" dur="500"/>
                                        <p:tgtEl>
                                          <p:spTgt spid="124">
                                            <p:txEl>
                                              <p:pRg st="11" end="11"/>
                                            </p:txEl>
                                          </p:spTgt>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124">
                                            <p:txEl>
                                              <p:pRg st="12" end="12"/>
                                            </p:txEl>
                                          </p:spTgt>
                                        </p:tgtEl>
                                        <p:attrNameLst>
                                          <p:attrName>style.visibility</p:attrName>
                                        </p:attrNameLst>
                                      </p:cBhvr>
                                      <p:to>
                                        <p:strVal val="visible"/>
                                      </p:to>
                                    </p:set>
                                    <p:animEffect transition="in" filter="fade">
                                      <p:cBhvr>
                                        <p:cTn id="62" dur="500"/>
                                        <p:tgtEl>
                                          <p:spTgt spid="124">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4">
                                            <p:txEl>
                                              <p:pRg st="13" end="13"/>
                                            </p:txEl>
                                          </p:spTgt>
                                        </p:tgtEl>
                                        <p:attrNameLst>
                                          <p:attrName>style.visibility</p:attrName>
                                        </p:attrNameLst>
                                      </p:cBhvr>
                                      <p:to>
                                        <p:strVal val="visible"/>
                                      </p:to>
                                    </p:set>
                                    <p:animEffect transition="in" filter="fade">
                                      <p:cBhvr>
                                        <p:cTn id="67" dur="500"/>
                                        <p:tgtEl>
                                          <p:spTgt spid="12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124200" y="0"/>
            <a:ext cx="5715000" cy="1143000"/>
          </a:xfrm>
        </p:spPr>
        <p:txBody>
          <a:bodyPr/>
          <a:lstStyle/>
          <a:p>
            <a:pPr eaLnBrk="1" hangingPunct="1"/>
            <a:r>
              <a:rPr lang="en-US" altLang="en-US" dirty="0"/>
              <a:t>Aril Society International (ASI)</a:t>
            </a:r>
          </a:p>
        </p:txBody>
      </p:sp>
      <p:sp>
        <p:nvSpPr>
          <p:cNvPr id="112643" name="Rectangle 3"/>
          <p:cNvSpPr>
            <a:spLocks noGrp="1" noChangeArrowheads="1"/>
          </p:cNvSpPr>
          <p:nvPr>
            <p:ph type="body" idx="1"/>
          </p:nvPr>
        </p:nvSpPr>
        <p:spPr>
          <a:xfrm>
            <a:off x="4509911" y="1453444"/>
            <a:ext cx="4648200" cy="2667000"/>
          </a:xfrm>
        </p:spPr>
        <p:txBody>
          <a:bodyPr/>
          <a:lstStyle/>
          <a:p>
            <a:pPr marL="0" indent="0" eaLnBrk="1" hangingPunct="1">
              <a:buNone/>
            </a:pPr>
            <a:endParaRPr lang="en-US" sz="1600" b="0" dirty="0"/>
          </a:p>
          <a:p>
            <a:pPr marL="0" indent="0" eaLnBrk="1" hangingPunct="1">
              <a:buNone/>
            </a:pPr>
            <a:r>
              <a:rPr lang="en-US" altLang="en-US" sz="2000" dirty="0"/>
              <a:t>President:</a:t>
            </a:r>
            <a:r>
              <a:rPr lang="en-US" altLang="en-US" sz="2000" b="0" dirty="0"/>
              <a:t> Howie Dash, email: </a:t>
            </a:r>
            <a:r>
              <a:rPr lang="en-US" altLang="en-US" sz="2000" b="0" dirty="0">
                <a:hlinkClick r:id="rId3"/>
              </a:rPr>
              <a:t>howie@aol.com</a:t>
            </a:r>
            <a:br>
              <a:rPr lang="en-US" altLang="en-US" sz="2000" b="0" dirty="0"/>
            </a:br>
            <a:r>
              <a:rPr lang="en-US" altLang="en-US" sz="2000" dirty="0"/>
              <a:t>Membership: </a:t>
            </a:r>
            <a:r>
              <a:rPr lang="en-US" altLang="en-US" sz="2000" b="0" dirty="0"/>
              <a:t>Dell Perry, email: </a:t>
            </a:r>
            <a:r>
              <a:rPr lang="en-US" altLang="en-US" sz="2000" b="0" dirty="0">
                <a:hlinkClick r:id="rId4"/>
              </a:rPr>
              <a:t>seandelirises@yahoo.com</a:t>
            </a:r>
            <a:endParaRPr lang="en-US" altLang="en-US" sz="2000" b="0" dirty="0"/>
          </a:p>
          <a:p>
            <a:pPr marL="0" indent="0" eaLnBrk="1" hangingPunct="1">
              <a:buNone/>
            </a:pPr>
            <a:r>
              <a:rPr lang="en-US" altLang="en-US" sz="2000" b="0" dirty="0"/>
              <a:t>website: </a:t>
            </a:r>
            <a:r>
              <a:rPr lang="en-US" sz="2000" b="0" dirty="0"/>
              <a:t> </a:t>
            </a:r>
            <a:r>
              <a:rPr lang="en-US" sz="2000" b="0" u="sng" dirty="0">
                <a:hlinkClick r:id="rId5"/>
              </a:rPr>
              <a:t>www.arilsociety.org</a:t>
            </a:r>
            <a:endParaRPr lang="en-US" altLang="en-US" sz="2000" b="0" dirty="0"/>
          </a:p>
          <a:p>
            <a:pPr eaLnBrk="1" hangingPunct="1"/>
            <a:endParaRPr lang="en-US" altLang="en-US" sz="1600" b="0" dirty="0"/>
          </a:p>
        </p:txBody>
      </p:sp>
      <p:pic>
        <p:nvPicPr>
          <p:cNvPr id="55300" name="Picture 4"/>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52400" y="1600200"/>
            <a:ext cx="4316963" cy="33528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6" name="Picture 2" descr="C:\Users\Scarlett\Pictures\MVIS\Powerpoint picturs\IMG_8144.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648200" y="3505200"/>
            <a:ext cx="4223543"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67498"/>
      </p:ext>
    </p:extLst>
  </p:cSld>
  <p:clrMapOvr>
    <a:masterClrMapping/>
  </p:clrMapOvr>
  <p:transition advTm="6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733800" y="0"/>
            <a:ext cx="5105400" cy="1143000"/>
          </a:xfrm>
        </p:spPr>
        <p:txBody>
          <a:bodyPr/>
          <a:lstStyle/>
          <a:p>
            <a:pPr eaLnBrk="1" hangingPunct="1"/>
            <a:r>
              <a:rPr lang="en-US" altLang="en-US" dirty="0"/>
              <a:t>Tall Bearded Iris Society (TBIS)</a:t>
            </a:r>
          </a:p>
        </p:txBody>
      </p:sp>
      <p:sp>
        <p:nvSpPr>
          <p:cNvPr id="112643" name="Rectangle 3"/>
          <p:cNvSpPr>
            <a:spLocks noGrp="1" noChangeArrowheads="1"/>
          </p:cNvSpPr>
          <p:nvPr>
            <p:ph type="body" idx="1"/>
          </p:nvPr>
        </p:nvSpPr>
        <p:spPr>
          <a:xfrm>
            <a:off x="4953000" y="1447800"/>
            <a:ext cx="4191000" cy="5181600"/>
          </a:xfrm>
        </p:spPr>
        <p:txBody>
          <a:bodyPr/>
          <a:lstStyle/>
          <a:p>
            <a:pPr marL="0" indent="0" eaLnBrk="1" hangingPunct="1">
              <a:buNone/>
            </a:pPr>
            <a:br>
              <a:rPr lang="en-US" altLang="en-US" sz="2000" b="0" dirty="0"/>
            </a:br>
            <a:r>
              <a:rPr lang="en-US" altLang="en-US" sz="2000" dirty="0"/>
              <a:t>President:</a:t>
            </a:r>
            <a:r>
              <a:rPr lang="en-US" altLang="en-US" sz="2000" b="0" dirty="0"/>
              <a:t> Ron </a:t>
            </a:r>
            <a:r>
              <a:rPr lang="en-US" altLang="en-US" sz="2000" b="0" dirty="0" err="1"/>
              <a:t>Cosner</a:t>
            </a:r>
            <a:r>
              <a:rPr lang="en-US" altLang="en-US" sz="2000" b="0" dirty="0"/>
              <a:t>, e-mail: </a:t>
            </a:r>
            <a:r>
              <a:rPr lang="en-US" altLang="en-US" sz="2000" b="0" dirty="0">
                <a:hlinkClick r:id="rId3"/>
              </a:rPr>
              <a:t>keighley15@msn.com</a:t>
            </a:r>
            <a:br>
              <a:rPr lang="en-US" altLang="en-US" sz="2000" b="0" dirty="0"/>
            </a:br>
            <a:r>
              <a:rPr lang="en-US" altLang="en-US" sz="2000" dirty="0"/>
              <a:t>Membership: </a:t>
            </a:r>
            <a:r>
              <a:rPr lang="en-US" altLang="en-US" sz="2000" b="0" dirty="0"/>
              <a:t>Phyllis Wilburn, email: </a:t>
            </a:r>
            <a:r>
              <a:rPr lang="en-US" altLang="en-US" sz="2000" b="0" dirty="0">
                <a:hlinkClick r:id="rId4"/>
              </a:rPr>
              <a:t>abirder@aol.com</a:t>
            </a:r>
            <a:r>
              <a:rPr lang="en-US" altLang="en-US" sz="2000" b="0" dirty="0"/>
              <a:t> </a:t>
            </a:r>
            <a:br>
              <a:rPr lang="en-US" altLang="en-US" sz="2000" b="0" dirty="0"/>
            </a:br>
            <a:r>
              <a:rPr lang="en-US" altLang="en-US" sz="2000" b="0" dirty="0"/>
              <a:t>website: </a:t>
            </a:r>
            <a:r>
              <a:rPr lang="en-US" altLang="en-US" sz="2000" b="0" dirty="0">
                <a:hlinkClick r:id="rId5"/>
              </a:rPr>
              <a:t>www.tbisonline.com</a:t>
            </a:r>
            <a:endParaRPr lang="en-US" altLang="en-US" sz="2000" b="0" dirty="0"/>
          </a:p>
          <a:p>
            <a:pPr marL="0" indent="0" eaLnBrk="1" hangingPunct="1">
              <a:buNone/>
            </a:pPr>
            <a:endParaRPr lang="en-US" altLang="en-US" sz="2000" b="0" dirty="0"/>
          </a:p>
        </p:txBody>
      </p:sp>
      <p:pic>
        <p:nvPicPr>
          <p:cNvPr id="56322"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22956" y="869244"/>
            <a:ext cx="3728852" cy="3016332"/>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0" name="Picture 2" descr="C:\Users\Scarlett\Pictures\MVIS\Powerpoint picturs\IMG_8137.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986366" y="4041422"/>
            <a:ext cx="221332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3491" name="Picture 3" descr="C:\Users\Scarlett\Pictures\MVIS\Powerpoint picturs\IMG_8148.JPE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733800" y="4066822"/>
            <a:ext cx="223976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C:\Users\Scarlett\Pictures\MVIS\Powerpoint picturs\IMG_8150.JPE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553200" y="4041422"/>
            <a:ext cx="234324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468634"/>
      </p:ext>
    </p:extLst>
  </p:cSld>
  <p:clrMapOvr>
    <a:masterClrMapping/>
  </p:clrMapOvr>
  <p:transition advTm="6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124E825-F7B6-4BC8-B589-1F6E5EA497B5}"/>
              </a:ext>
            </a:extLst>
          </p:cNvPr>
          <p:cNvSpPr>
            <a:spLocks noGrp="1" noChangeArrowheads="1"/>
          </p:cNvSpPr>
          <p:nvPr>
            <p:ph type="title"/>
          </p:nvPr>
        </p:nvSpPr>
        <p:spPr>
          <a:xfrm>
            <a:off x="1600200" y="0"/>
            <a:ext cx="5715000" cy="1143000"/>
          </a:xfrm>
        </p:spPr>
        <p:txBody>
          <a:bodyPr/>
          <a:lstStyle/>
          <a:p>
            <a:pPr eaLnBrk="1" hangingPunct="1"/>
            <a:r>
              <a:rPr lang="en-US" altLang="en-US" sz="4000"/>
              <a:t>AIS </a:t>
            </a:r>
            <a:br>
              <a:rPr lang="en-US" altLang="en-US" sz="4000"/>
            </a:br>
            <a:r>
              <a:rPr lang="en-US" altLang="en-US" sz="4000"/>
              <a:t>Activities</a:t>
            </a:r>
          </a:p>
        </p:txBody>
      </p:sp>
      <p:sp>
        <p:nvSpPr>
          <p:cNvPr id="32771" name="Rectangle 3">
            <a:extLst>
              <a:ext uri="{FF2B5EF4-FFF2-40B4-BE49-F238E27FC236}">
                <a16:creationId xmlns:a16="http://schemas.microsoft.com/office/drawing/2014/main" id="{0515E306-4492-4DC8-ADEA-42D0EE111335}"/>
              </a:ext>
            </a:extLst>
          </p:cNvPr>
          <p:cNvSpPr>
            <a:spLocks noGrp="1" noChangeArrowheads="1"/>
          </p:cNvSpPr>
          <p:nvPr>
            <p:ph type="body" idx="1"/>
          </p:nvPr>
        </p:nvSpPr>
        <p:spPr>
          <a:xfrm>
            <a:off x="914400" y="1219200"/>
            <a:ext cx="4953000" cy="5029200"/>
          </a:xfrm>
        </p:spPr>
        <p:txBody>
          <a:bodyPr/>
          <a:lstStyle/>
          <a:p>
            <a:pPr algn="ctr" eaLnBrk="1" hangingPunct="1">
              <a:buFontTx/>
              <a:buNone/>
            </a:pPr>
            <a:r>
              <a:rPr lang="en-US" altLang="en-US" sz="2800" dirty="0"/>
              <a:t>Improving the Iris</a:t>
            </a:r>
          </a:p>
          <a:p>
            <a:pPr algn="ctr" eaLnBrk="1" hangingPunct="1">
              <a:buFontTx/>
              <a:buNone/>
            </a:pPr>
            <a:endParaRPr lang="en-US" altLang="en-US" dirty="0"/>
          </a:p>
          <a:p>
            <a:pPr eaLnBrk="1" hangingPunct="1"/>
            <a:r>
              <a:rPr lang="en-US" altLang="en-US" dirty="0"/>
              <a:t>Form</a:t>
            </a:r>
          </a:p>
          <a:p>
            <a:pPr eaLnBrk="1" hangingPunct="1"/>
            <a:r>
              <a:rPr lang="en-US" altLang="en-US" dirty="0"/>
              <a:t>Substance</a:t>
            </a:r>
          </a:p>
          <a:p>
            <a:pPr eaLnBrk="1" hangingPunct="1"/>
            <a:r>
              <a:rPr lang="en-US" altLang="en-US" dirty="0"/>
              <a:t>Color</a:t>
            </a:r>
          </a:p>
          <a:p>
            <a:pPr eaLnBrk="1" hangingPunct="1"/>
            <a:r>
              <a:rPr lang="en-US" altLang="en-US" dirty="0"/>
              <a:t>Size</a:t>
            </a:r>
          </a:p>
          <a:p>
            <a:pPr eaLnBrk="1" hangingPunct="1"/>
            <a:r>
              <a:rPr lang="en-US" altLang="en-US" dirty="0"/>
              <a:t>New Features</a:t>
            </a:r>
          </a:p>
          <a:p>
            <a:pPr eaLnBrk="1" hangingPunct="1"/>
            <a:r>
              <a:rPr lang="en-US" altLang="en-US" dirty="0"/>
              <a:t>Quantity of Blooms</a:t>
            </a:r>
          </a:p>
          <a:p>
            <a:pPr eaLnBrk="1" hangingPunct="1"/>
            <a:r>
              <a:rPr lang="en-US" altLang="en-US" dirty="0"/>
              <a:t>Resistance to diseases</a:t>
            </a:r>
          </a:p>
          <a:p>
            <a:pPr eaLnBrk="1" hangingPunct="1"/>
            <a:r>
              <a:rPr lang="en-US" altLang="en-US" dirty="0"/>
              <a:t>Resistance to insects</a:t>
            </a:r>
          </a:p>
          <a:p>
            <a:pPr eaLnBrk="1" hangingPunct="1"/>
            <a:endParaRPr lang="en-US" altLang="en-US" dirty="0"/>
          </a:p>
          <a:p>
            <a:pPr eaLnBrk="1" hangingPunct="1">
              <a:buFontTx/>
              <a:buNone/>
            </a:pPr>
            <a:endParaRPr lang="en-US" altLang="en-US" dirty="0"/>
          </a:p>
        </p:txBody>
      </p:sp>
      <p:pic>
        <p:nvPicPr>
          <p:cNvPr id="32774" name="Picture 6" descr="Great Grandma Iris 2005_05_22">
            <a:extLst>
              <a:ext uri="{FF2B5EF4-FFF2-40B4-BE49-F238E27FC236}">
                <a16:creationId xmlns:a16="http://schemas.microsoft.com/office/drawing/2014/main" id="{68F48320-6ADB-4EE1-ABD7-B3212224F45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05200" y="1752600"/>
            <a:ext cx="2017713" cy="22098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2776" name="Text Box 8">
            <a:extLst>
              <a:ext uri="{FF2B5EF4-FFF2-40B4-BE49-F238E27FC236}">
                <a16:creationId xmlns:a16="http://schemas.microsoft.com/office/drawing/2014/main" id="{49EC6B27-F369-4B6D-BBCB-7FC64387F36C}"/>
              </a:ext>
            </a:extLst>
          </p:cNvPr>
          <p:cNvSpPr txBox="1">
            <a:spLocks noChangeArrowheads="1"/>
          </p:cNvSpPr>
          <p:nvPr/>
        </p:nvSpPr>
        <p:spPr bwMode="auto">
          <a:xfrm>
            <a:off x="3505200" y="3581400"/>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Honorabile, Barr</a:t>
            </a:r>
          </a:p>
        </p:txBody>
      </p:sp>
      <p:pic>
        <p:nvPicPr>
          <p:cNvPr id="32775" name="Picture 7" descr="Bengal Tiger 2006_04_15a">
            <a:extLst>
              <a:ext uri="{FF2B5EF4-FFF2-40B4-BE49-F238E27FC236}">
                <a16:creationId xmlns:a16="http://schemas.microsoft.com/office/drawing/2014/main" id="{E5FC359D-37A5-4870-B958-166B356E31A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43600" y="-152400"/>
            <a:ext cx="3200400" cy="3122613"/>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2777" name="Text Box 9">
            <a:extLst>
              <a:ext uri="{FF2B5EF4-FFF2-40B4-BE49-F238E27FC236}">
                <a16:creationId xmlns:a16="http://schemas.microsoft.com/office/drawing/2014/main" id="{82FD74DB-8D45-46B4-928B-B5D7A927B210}"/>
              </a:ext>
            </a:extLst>
          </p:cNvPr>
          <p:cNvSpPr txBox="1">
            <a:spLocks noChangeArrowheads="1"/>
          </p:cNvSpPr>
          <p:nvPr/>
        </p:nvSpPr>
        <p:spPr bwMode="auto">
          <a:xfrm>
            <a:off x="6019800" y="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1981</a:t>
            </a:r>
          </a:p>
        </p:txBody>
      </p:sp>
      <p:pic>
        <p:nvPicPr>
          <p:cNvPr id="32786" name="Picture 18" descr="Spiced Tiger 2005_04_17">
            <a:extLst>
              <a:ext uri="{FF2B5EF4-FFF2-40B4-BE49-F238E27FC236}">
                <a16:creationId xmlns:a16="http://schemas.microsoft.com/office/drawing/2014/main" id="{4F12325C-7CCB-42FA-8769-E5AF9998426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43600" y="3048000"/>
            <a:ext cx="3200400" cy="38100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2779" name="Text Box 11">
            <a:extLst>
              <a:ext uri="{FF2B5EF4-FFF2-40B4-BE49-F238E27FC236}">
                <a16:creationId xmlns:a16="http://schemas.microsoft.com/office/drawing/2014/main" id="{357C0899-04FD-4FBF-9E1A-582469958006}"/>
              </a:ext>
            </a:extLst>
          </p:cNvPr>
          <p:cNvSpPr txBox="1">
            <a:spLocks noChangeArrowheads="1"/>
          </p:cNvSpPr>
          <p:nvPr/>
        </p:nvSpPr>
        <p:spPr bwMode="auto">
          <a:xfrm>
            <a:off x="6096000" y="6324600"/>
            <a:ext cx="2559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Spiced Tiger, Kasperek</a:t>
            </a:r>
          </a:p>
        </p:txBody>
      </p:sp>
      <p:sp>
        <p:nvSpPr>
          <p:cNvPr id="32787" name="Text Box 19">
            <a:extLst>
              <a:ext uri="{FF2B5EF4-FFF2-40B4-BE49-F238E27FC236}">
                <a16:creationId xmlns:a16="http://schemas.microsoft.com/office/drawing/2014/main" id="{C77E3AF5-0B1A-4656-9A7B-DCF649A4A2BB}"/>
              </a:ext>
            </a:extLst>
          </p:cNvPr>
          <p:cNvSpPr txBox="1">
            <a:spLocks noChangeArrowheads="1"/>
          </p:cNvSpPr>
          <p:nvPr/>
        </p:nvSpPr>
        <p:spPr bwMode="auto">
          <a:xfrm>
            <a:off x="4800600" y="19050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99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1840</a:t>
            </a:r>
          </a:p>
        </p:txBody>
      </p:sp>
      <p:sp>
        <p:nvSpPr>
          <p:cNvPr id="32788" name="Text Box 20">
            <a:extLst>
              <a:ext uri="{FF2B5EF4-FFF2-40B4-BE49-F238E27FC236}">
                <a16:creationId xmlns:a16="http://schemas.microsoft.com/office/drawing/2014/main" id="{443AA067-59E0-457D-A6D4-F2AF5FB1E7E1}"/>
              </a:ext>
            </a:extLst>
          </p:cNvPr>
          <p:cNvSpPr txBox="1">
            <a:spLocks noChangeArrowheads="1"/>
          </p:cNvSpPr>
          <p:nvPr/>
        </p:nvSpPr>
        <p:spPr bwMode="auto">
          <a:xfrm>
            <a:off x="6019800" y="2590800"/>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Bengal Tiger,  Maryott</a:t>
            </a:r>
          </a:p>
        </p:txBody>
      </p:sp>
      <p:sp>
        <p:nvSpPr>
          <p:cNvPr id="32789" name="Text Box 21">
            <a:extLst>
              <a:ext uri="{FF2B5EF4-FFF2-40B4-BE49-F238E27FC236}">
                <a16:creationId xmlns:a16="http://schemas.microsoft.com/office/drawing/2014/main" id="{75D39510-2F60-4EFC-A79B-7BED679A953B}"/>
              </a:ext>
            </a:extLst>
          </p:cNvPr>
          <p:cNvSpPr txBox="1">
            <a:spLocks noChangeArrowheads="1"/>
          </p:cNvSpPr>
          <p:nvPr/>
        </p:nvSpPr>
        <p:spPr bwMode="auto">
          <a:xfrm>
            <a:off x="8153400" y="32766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FFFF00"/>
                </a:solidFill>
              </a:rPr>
              <a:t>1996</a:t>
            </a:r>
          </a:p>
        </p:txBody>
      </p:sp>
    </p:spTree>
    <p:custDataLst>
      <p:tags r:id="rId1"/>
    </p:custData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1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100"/>
                                  </p:stCondLst>
                                  <p:childTnLst>
                                    <p:set>
                                      <p:cBhvr>
                                        <p:cTn id="11" dur="1" fill="hold">
                                          <p:stCondLst>
                                            <p:cond delay="0"/>
                                          </p:stCondLst>
                                        </p:cTn>
                                        <p:tgtEl>
                                          <p:spTgt spid="32771">
                                            <p:txEl>
                                              <p:pRg st="2" end="2"/>
                                            </p:txEl>
                                          </p:spTgt>
                                        </p:tgtEl>
                                        <p:attrNameLst>
                                          <p:attrName>style.visibility</p:attrName>
                                        </p:attrNameLst>
                                      </p:cBhvr>
                                      <p:to>
                                        <p:strVal val="visible"/>
                                      </p:to>
                                    </p:set>
                                    <p:animEffect transition="in" filter="fade">
                                      <p:cBhvr>
                                        <p:cTn id="12" dur="500"/>
                                        <p:tgtEl>
                                          <p:spTgt spid="32771">
                                            <p:txEl>
                                              <p:pRg st="2" end="2"/>
                                            </p:txEl>
                                          </p:spTgt>
                                        </p:tgtEl>
                                      </p:cBhvr>
                                    </p:animEffect>
                                  </p:childTnLst>
                                </p:cTn>
                              </p:par>
                            </p:childTnLst>
                          </p:cTn>
                        </p:par>
                        <p:par>
                          <p:cTn id="13" fill="hold" nodeType="afterGroup">
                            <p:stCondLst>
                              <p:cond delay="600"/>
                            </p:stCondLst>
                            <p:childTnLst>
                              <p:par>
                                <p:cTn id="14" presetID="10" presetClass="entr" presetSubtype="0" fill="hold" nodeType="afterEffect">
                                  <p:stCondLst>
                                    <p:cond delay="0"/>
                                  </p:stCondLst>
                                  <p:childTnLst>
                                    <p:set>
                                      <p:cBhvr>
                                        <p:cTn id="15" dur="1" fill="hold">
                                          <p:stCondLst>
                                            <p:cond delay="0"/>
                                          </p:stCondLst>
                                        </p:cTn>
                                        <p:tgtEl>
                                          <p:spTgt spid="32771">
                                            <p:txEl>
                                              <p:pRg st="3" end="3"/>
                                            </p:txEl>
                                          </p:spTgt>
                                        </p:tgtEl>
                                        <p:attrNameLst>
                                          <p:attrName>style.visibility</p:attrName>
                                        </p:attrNameLst>
                                      </p:cBhvr>
                                      <p:to>
                                        <p:strVal val="visible"/>
                                      </p:to>
                                    </p:set>
                                    <p:animEffect transition="in" filter="fade">
                                      <p:cBhvr>
                                        <p:cTn id="16" dur="500"/>
                                        <p:tgtEl>
                                          <p:spTgt spid="32771">
                                            <p:txEl>
                                              <p:pRg st="3" end="3"/>
                                            </p:txEl>
                                          </p:spTgt>
                                        </p:tgtEl>
                                      </p:cBhvr>
                                    </p:animEffect>
                                  </p:childTnLst>
                                </p:cTn>
                              </p:par>
                            </p:childTnLst>
                          </p:cTn>
                        </p:par>
                        <p:par>
                          <p:cTn id="17" fill="hold" nodeType="afterGroup">
                            <p:stCondLst>
                              <p:cond delay="1100"/>
                            </p:stCondLst>
                            <p:childTnLst>
                              <p:par>
                                <p:cTn id="18" presetID="10" presetClass="entr" presetSubtype="0" fill="hold" nodeType="afterEffect">
                                  <p:stCondLst>
                                    <p:cond delay="0"/>
                                  </p:stCondLst>
                                  <p:childTnLst>
                                    <p:set>
                                      <p:cBhvr>
                                        <p:cTn id="19" dur="1" fill="hold">
                                          <p:stCondLst>
                                            <p:cond delay="0"/>
                                          </p:stCondLst>
                                        </p:cTn>
                                        <p:tgtEl>
                                          <p:spTgt spid="32771">
                                            <p:txEl>
                                              <p:pRg st="4" end="4"/>
                                            </p:txEl>
                                          </p:spTgt>
                                        </p:tgtEl>
                                        <p:attrNameLst>
                                          <p:attrName>style.visibility</p:attrName>
                                        </p:attrNameLst>
                                      </p:cBhvr>
                                      <p:to>
                                        <p:strVal val="visible"/>
                                      </p:to>
                                    </p:set>
                                    <p:animEffect transition="in" filter="fade">
                                      <p:cBhvr>
                                        <p:cTn id="20" dur="500"/>
                                        <p:tgtEl>
                                          <p:spTgt spid="32771">
                                            <p:txEl>
                                              <p:pRg st="4" end="4"/>
                                            </p:txEl>
                                          </p:spTgt>
                                        </p:tgtEl>
                                      </p:cBhvr>
                                    </p:animEffect>
                                  </p:childTnLst>
                                </p:cTn>
                              </p:par>
                            </p:childTnLst>
                          </p:cTn>
                        </p:par>
                        <p:par>
                          <p:cTn id="21" fill="hold" nodeType="afterGroup">
                            <p:stCondLst>
                              <p:cond delay="1600"/>
                            </p:stCondLst>
                            <p:childTnLst>
                              <p:par>
                                <p:cTn id="22" presetID="10" presetClass="entr" presetSubtype="0" fill="hold" nodeType="afterEffect">
                                  <p:stCondLst>
                                    <p:cond delay="0"/>
                                  </p:stCondLst>
                                  <p:childTnLst>
                                    <p:set>
                                      <p:cBhvr>
                                        <p:cTn id="23" dur="1" fill="hold">
                                          <p:stCondLst>
                                            <p:cond delay="0"/>
                                          </p:stCondLst>
                                        </p:cTn>
                                        <p:tgtEl>
                                          <p:spTgt spid="32771">
                                            <p:txEl>
                                              <p:pRg st="5" end="5"/>
                                            </p:txEl>
                                          </p:spTgt>
                                        </p:tgtEl>
                                        <p:attrNameLst>
                                          <p:attrName>style.visibility</p:attrName>
                                        </p:attrNameLst>
                                      </p:cBhvr>
                                      <p:to>
                                        <p:strVal val="visible"/>
                                      </p:to>
                                    </p:set>
                                    <p:animEffect transition="in" filter="fade">
                                      <p:cBhvr>
                                        <p:cTn id="24" dur="500"/>
                                        <p:tgtEl>
                                          <p:spTgt spid="32771">
                                            <p:txEl>
                                              <p:pRg st="5" end="5"/>
                                            </p:txEl>
                                          </p:spTgt>
                                        </p:tgtEl>
                                      </p:cBhvr>
                                    </p:animEffect>
                                  </p:childTnLst>
                                </p:cTn>
                              </p:par>
                            </p:childTnLst>
                          </p:cTn>
                        </p:par>
                        <p:par>
                          <p:cTn id="25" fill="hold" nodeType="afterGroup">
                            <p:stCondLst>
                              <p:cond delay="2100"/>
                            </p:stCondLst>
                            <p:childTnLst>
                              <p:par>
                                <p:cTn id="26" presetID="10" presetClass="entr" presetSubtype="0" fill="hold" nodeType="afterEffect">
                                  <p:stCondLst>
                                    <p:cond delay="0"/>
                                  </p:stCondLst>
                                  <p:childTnLst>
                                    <p:set>
                                      <p:cBhvr>
                                        <p:cTn id="27" dur="1" fill="hold">
                                          <p:stCondLst>
                                            <p:cond delay="0"/>
                                          </p:stCondLst>
                                        </p:cTn>
                                        <p:tgtEl>
                                          <p:spTgt spid="32771">
                                            <p:txEl>
                                              <p:pRg st="6" end="6"/>
                                            </p:txEl>
                                          </p:spTgt>
                                        </p:tgtEl>
                                        <p:attrNameLst>
                                          <p:attrName>style.visibility</p:attrName>
                                        </p:attrNameLst>
                                      </p:cBhvr>
                                      <p:to>
                                        <p:strVal val="visible"/>
                                      </p:to>
                                    </p:set>
                                    <p:animEffect transition="in" filter="fade">
                                      <p:cBhvr>
                                        <p:cTn id="28" dur="500"/>
                                        <p:tgtEl>
                                          <p:spTgt spid="32771">
                                            <p:txEl>
                                              <p:pRg st="6" end="6"/>
                                            </p:txEl>
                                          </p:spTgt>
                                        </p:tgtEl>
                                      </p:cBhvr>
                                    </p:animEffect>
                                  </p:childTnLst>
                                </p:cTn>
                              </p:par>
                            </p:childTnLst>
                          </p:cTn>
                        </p:par>
                        <p:par>
                          <p:cTn id="29" fill="hold" nodeType="afterGroup">
                            <p:stCondLst>
                              <p:cond delay="2600"/>
                            </p:stCondLst>
                            <p:childTnLst>
                              <p:par>
                                <p:cTn id="30" presetID="10" presetClass="entr" presetSubtype="0" fill="hold" nodeType="afterEffect">
                                  <p:stCondLst>
                                    <p:cond delay="0"/>
                                  </p:stCondLst>
                                  <p:childTnLst>
                                    <p:set>
                                      <p:cBhvr>
                                        <p:cTn id="31" dur="1" fill="hold">
                                          <p:stCondLst>
                                            <p:cond delay="0"/>
                                          </p:stCondLst>
                                        </p:cTn>
                                        <p:tgtEl>
                                          <p:spTgt spid="32771">
                                            <p:txEl>
                                              <p:pRg st="7" end="7"/>
                                            </p:txEl>
                                          </p:spTgt>
                                        </p:tgtEl>
                                        <p:attrNameLst>
                                          <p:attrName>style.visibility</p:attrName>
                                        </p:attrNameLst>
                                      </p:cBhvr>
                                      <p:to>
                                        <p:strVal val="visible"/>
                                      </p:to>
                                    </p:set>
                                    <p:animEffect transition="in" filter="fade">
                                      <p:cBhvr>
                                        <p:cTn id="32" dur="500"/>
                                        <p:tgtEl>
                                          <p:spTgt spid="32771">
                                            <p:txEl>
                                              <p:pRg st="7" end="7"/>
                                            </p:txEl>
                                          </p:spTgt>
                                        </p:tgtEl>
                                      </p:cBhvr>
                                    </p:animEffect>
                                  </p:childTnLst>
                                </p:cTn>
                              </p:par>
                            </p:childTnLst>
                          </p:cTn>
                        </p:par>
                        <p:par>
                          <p:cTn id="33" fill="hold" nodeType="afterGroup">
                            <p:stCondLst>
                              <p:cond delay="3100"/>
                            </p:stCondLst>
                            <p:childTnLst>
                              <p:par>
                                <p:cTn id="34" presetID="10" presetClass="entr" presetSubtype="0" fill="hold" nodeType="afterEffect">
                                  <p:stCondLst>
                                    <p:cond delay="0"/>
                                  </p:stCondLst>
                                  <p:childTnLst>
                                    <p:set>
                                      <p:cBhvr>
                                        <p:cTn id="35" dur="1" fill="hold">
                                          <p:stCondLst>
                                            <p:cond delay="0"/>
                                          </p:stCondLst>
                                        </p:cTn>
                                        <p:tgtEl>
                                          <p:spTgt spid="32771">
                                            <p:txEl>
                                              <p:pRg st="8" end="8"/>
                                            </p:txEl>
                                          </p:spTgt>
                                        </p:tgtEl>
                                        <p:attrNameLst>
                                          <p:attrName>style.visibility</p:attrName>
                                        </p:attrNameLst>
                                      </p:cBhvr>
                                      <p:to>
                                        <p:strVal val="visible"/>
                                      </p:to>
                                    </p:set>
                                    <p:animEffect transition="in" filter="fade">
                                      <p:cBhvr>
                                        <p:cTn id="36" dur="500"/>
                                        <p:tgtEl>
                                          <p:spTgt spid="32771">
                                            <p:txEl>
                                              <p:pRg st="8" end="8"/>
                                            </p:txEl>
                                          </p:spTgt>
                                        </p:tgtEl>
                                      </p:cBhvr>
                                    </p:animEffect>
                                  </p:childTnLst>
                                </p:cTn>
                              </p:par>
                            </p:childTnLst>
                          </p:cTn>
                        </p:par>
                        <p:par>
                          <p:cTn id="37" fill="hold" nodeType="afterGroup">
                            <p:stCondLst>
                              <p:cond delay="3600"/>
                            </p:stCondLst>
                            <p:childTnLst>
                              <p:par>
                                <p:cTn id="38" presetID="10" presetClass="entr" presetSubtype="0" fill="hold" nodeType="afterEffect">
                                  <p:stCondLst>
                                    <p:cond delay="0"/>
                                  </p:stCondLst>
                                  <p:childTnLst>
                                    <p:set>
                                      <p:cBhvr>
                                        <p:cTn id="39" dur="1" fill="hold">
                                          <p:stCondLst>
                                            <p:cond delay="0"/>
                                          </p:stCondLst>
                                        </p:cTn>
                                        <p:tgtEl>
                                          <p:spTgt spid="32771">
                                            <p:txEl>
                                              <p:pRg st="9" end="9"/>
                                            </p:txEl>
                                          </p:spTgt>
                                        </p:tgtEl>
                                        <p:attrNameLst>
                                          <p:attrName>style.visibility</p:attrName>
                                        </p:attrNameLst>
                                      </p:cBhvr>
                                      <p:to>
                                        <p:strVal val="visible"/>
                                      </p:to>
                                    </p:set>
                                    <p:animEffect transition="in" filter="fade">
                                      <p:cBhvr>
                                        <p:cTn id="40" dur="500"/>
                                        <p:tgtEl>
                                          <p:spTgt spid="32771">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327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77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78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mph" presetSubtype="0" fill="hold" grpId="1" nodeType="clickEffect">
                                  <p:stCondLst>
                                    <p:cond delay="0"/>
                                  </p:stCondLst>
                                  <p:childTnLst>
                                    <p:animScale>
                                      <p:cBhvr>
                                        <p:cTn id="54" dur="2000" fill="hold"/>
                                        <p:tgtEl>
                                          <p:spTgt spid="32787"/>
                                        </p:tgtEl>
                                      </p:cBhvr>
                                      <p:by x="150000" y="15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500"/>
                                  </p:stCondLst>
                                  <p:childTnLst>
                                    <p:set>
                                      <p:cBhvr>
                                        <p:cTn id="58" dur="1" fill="hold">
                                          <p:stCondLst>
                                            <p:cond delay="0"/>
                                          </p:stCondLst>
                                        </p:cTn>
                                        <p:tgtEl>
                                          <p:spTgt spid="327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78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32777"/>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6" presetClass="emph" presetSubtype="0" fill="hold" grpId="0" nodeType="clickEffect">
                                  <p:stCondLst>
                                    <p:cond delay="0"/>
                                  </p:stCondLst>
                                  <p:childTnLst>
                                    <p:animScale>
                                      <p:cBhvr>
                                        <p:cTn id="68" dur="2000" fill="hold"/>
                                        <p:tgtEl>
                                          <p:spTgt spid="32777"/>
                                        </p:tgtEl>
                                      </p:cBhvr>
                                      <p:by x="150000" y="15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500"/>
                                  </p:stCondLst>
                                  <p:childTnLst>
                                    <p:set>
                                      <p:cBhvr>
                                        <p:cTn id="72" dur="1" fill="hold">
                                          <p:stCondLst>
                                            <p:cond delay="0"/>
                                          </p:stCondLst>
                                        </p:cTn>
                                        <p:tgtEl>
                                          <p:spTgt spid="32786"/>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3277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77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1" nodeType="clickEffect">
                                  <p:stCondLst>
                                    <p:cond delay="0"/>
                                  </p:stCondLst>
                                  <p:childTnLst>
                                    <p:set>
                                      <p:cBhvr>
                                        <p:cTn id="84" dur="1" fill="hold">
                                          <p:stCondLst>
                                            <p:cond delay="0"/>
                                          </p:stCondLst>
                                        </p:cTn>
                                        <p:tgtEl>
                                          <p:spTgt spid="3278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6" presetClass="emph" presetSubtype="0" fill="hold" grpId="0" nodeType="clickEffect">
                                  <p:stCondLst>
                                    <p:cond delay="0"/>
                                  </p:stCondLst>
                                  <p:childTnLst>
                                    <p:animScale>
                                      <p:cBhvr>
                                        <p:cTn id="88" dur="3000" fill="hold"/>
                                        <p:tgtEl>
                                          <p:spTgt spid="3278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P spid="32777" grpId="0"/>
      <p:bldP spid="32777" grpId="1"/>
      <p:bldP spid="32779" grpId="0"/>
      <p:bldP spid="32779" grpId="1"/>
      <p:bldP spid="32787" grpId="0"/>
      <p:bldP spid="32787" grpId="1"/>
      <p:bldP spid="32788" grpId="0"/>
      <p:bldP spid="32789" grpId="0"/>
      <p:bldP spid="3278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Catarina 2005_04_19b">
            <a:extLst>
              <a:ext uri="{FF2B5EF4-FFF2-40B4-BE49-F238E27FC236}">
                <a16:creationId xmlns:a16="http://schemas.microsoft.com/office/drawing/2014/main" id="{DA67C077-95F9-41D6-8EF3-BB30426B991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1985962"/>
            <a:ext cx="2578100" cy="435768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a:extLst>
              <a:ext uri="{FF2B5EF4-FFF2-40B4-BE49-F238E27FC236}">
                <a16:creationId xmlns:a16="http://schemas.microsoft.com/office/drawing/2014/main" id="{3ECC647E-C936-4FE1-950E-FE4A380CFC09}"/>
              </a:ext>
            </a:extLst>
          </p:cNvPr>
          <p:cNvSpPr txBox="1">
            <a:spLocks noChangeArrowheads="1"/>
          </p:cNvSpPr>
          <p:nvPr/>
        </p:nvSpPr>
        <p:spPr bwMode="auto">
          <a:xfrm>
            <a:off x="1905000" y="23622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b="1">
                <a:solidFill>
                  <a:schemeClr val="bg1"/>
                </a:solidFill>
              </a:rPr>
              <a:t>1909</a:t>
            </a:r>
          </a:p>
        </p:txBody>
      </p:sp>
      <p:sp>
        <p:nvSpPr>
          <p:cNvPr id="56327" name="Text Box 7">
            <a:extLst>
              <a:ext uri="{FF2B5EF4-FFF2-40B4-BE49-F238E27FC236}">
                <a16:creationId xmlns:a16="http://schemas.microsoft.com/office/drawing/2014/main" id="{95ACFF51-1A7F-4F18-BEDD-91A4C582E5C8}"/>
              </a:ext>
            </a:extLst>
          </p:cNvPr>
          <p:cNvSpPr txBox="1">
            <a:spLocks noChangeArrowheads="1"/>
          </p:cNvSpPr>
          <p:nvPr/>
        </p:nvSpPr>
        <p:spPr bwMode="blackWhite">
          <a:xfrm>
            <a:off x="685800" y="5867400"/>
            <a:ext cx="18224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accent1"/>
                </a:solidFill>
              </a:rPr>
              <a:t>Catarina, Foster</a:t>
            </a:r>
          </a:p>
        </p:txBody>
      </p:sp>
      <p:pic>
        <p:nvPicPr>
          <p:cNvPr id="56332" name="Picture 12" descr="Adoregon">
            <a:extLst>
              <a:ext uri="{FF2B5EF4-FFF2-40B4-BE49-F238E27FC236}">
                <a16:creationId xmlns:a16="http://schemas.microsoft.com/office/drawing/2014/main" id="{4206B76A-8BE8-4E0F-BF1E-7C830BD19B3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72200" y="1971304"/>
            <a:ext cx="2843213" cy="435768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Text Box 11">
            <a:extLst>
              <a:ext uri="{FF2B5EF4-FFF2-40B4-BE49-F238E27FC236}">
                <a16:creationId xmlns:a16="http://schemas.microsoft.com/office/drawing/2014/main" id="{BE5789F9-B2AC-49D1-815A-BC46688D9C5A}"/>
              </a:ext>
            </a:extLst>
          </p:cNvPr>
          <p:cNvSpPr txBox="1">
            <a:spLocks noChangeArrowheads="1"/>
          </p:cNvSpPr>
          <p:nvPr/>
        </p:nvSpPr>
        <p:spPr bwMode="auto">
          <a:xfrm>
            <a:off x="6248400" y="22860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b="1">
                <a:solidFill>
                  <a:schemeClr val="bg1"/>
                </a:solidFill>
              </a:rPr>
              <a:t>2004</a:t>
            </a:r>
          </a:p>
        </p:txBody>
      </p:sp>
      <p:pic>
        <p:nvPicPr>
          <p:cNvPr id="56334" name="Picture 14" descr="Victorian Falls 2003_04_18b">
            <a:extLst>
              <a:ext uri="{FF2B5EF4-FFF2-40B4-BE49-F238E27FC236}">
                <a16:creationId xmlns:a16="http://schemas.microsoft.com/office/drawing/2014/main" id="{08F02783-B940-442A-9807-8CDB3E87C1B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71800" y="1968923"/>
            <a:ext cx="2819400" cy="436245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Text Box 15">
            <a:extLst>
              <a:ext uri="{FF2B5EF4-FFF2-40B4-BE49-F238E27FC236}">
                <a16:creationId xmlns:a16="http://schemas.microsoft.com/office/drawing/2014/main" id="{7BA39025-98F1-4B13-9893-02ED78BAE25E}"/>
              </a:ext>
            </a:extLst>
          </p:cNvPr>
          <p:cNvSpPr txBox="1">
            <a:spLocks noChangeArrowheads="1"/>
          </p:cNvSpPr>
          <p:nvPr/>
        </p:nvSpPr>
        <p:spPr bwMode="blackWhite">
          <a:xfrm>
            <a:off x="3200400" y="5638800"/>
            <a:ext cx="16827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accent1"/>
                </a:solidFill>
              </a:rPr>
              <a:t>Victorian Falls,</a:t>
            </a:r>
          </a:p>
          <a:p>
            <a:pPr eaLnBrk="1" hangingPunct="1"/>
            <a:r>
              <a:rPr lang="en-US" altLang="en-US">
                <a:solidFill>
                  <a:schemeClr val="accent1"/>
                </a:solidFill>
              </a:rPr>
              <a:t>Schreiners</a:t>
            </a:r>
          </a:p>
        </p:txBody>
      </p:sp>
      <p:sp>
        <p:nvSpPr>
          <p:cNvPr id="56336" name="Text Box 16">
            <a:extLst>
              <a:ext uri="{FF2B5EF4-FFF2-40B4-BE49-F238E27FC236}">
                <a16:creationId xmlns:a16="http://schemas.microsoft.com/office/drawing/2014/main" id="{20297BCC-8161-48F9-9CDB-6308346F7CA8}"/>
              </a:ext>
            </a:extLst>
          </p:cNvPr>
          <p:cNvSpPr txBox="1">
            <a:spLocks noChangeArrowheads="1"/>
          </p:cNvSpPr>
          <p:nvPr/>
        </p:nvSpPr>
        <p:spPr bwMode="auto">
          <a:xfrm>
            <a:off x="5029200" y="228600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b="1">
                <a:solidFill>
                  <a:schemeClr val="bg1"/>
                </a:solidFill>
              </a:rPr>
              <a:t>1977</a:t>
            </a:r>
          </a:p>
        </p:txBody>
      </p:sp>
      <p:sp>
        <p:nvSpPr>
          <p:cNvPr id="10250" name="Rectangle 17">
            <a:extLst>
              <a:ext uri="{FF2B5EF4-FFF2-40B4-BE49-F238E27FC236}">
                <a16:creationId xmlns:a16="http://schemas.microsoft.com/office/drawing/2014/main" id="{11CAE99B-DE0E-4066-8F71-B8D9EB5EC04F}"/>
              </a:ext>
            </a:extLst>
          </p:cNvPr>
          <p:cNvSpPr>
            <a:spLocks noGrp="1" noChangeArrowheads="1"/>
          </p:cNvSpPr>
          <p:nvPr>
            <p:ph type="title"/>
          </p:nvPr>
        </p:nvSpPr>
        <p:spPr>
          <a:xfrm>
            <a:off x="2819400" y="304800"/>
            <a:ext cx="5715000" cy="1143000"/>
          </a:xfrm>
          <a:noFill/>
          <a:effectLst>
            <a:outerShdw dist="56796" dir="1593903" algn="ctr" rotWithShape="0">
              <a:srgbClr val="BC5E00"/>
            </a:outerShdw>
          </a:effectLst>
        </p:spPr>
        <p:txBody>
          <a:bodyPr/>
          <a:lstStyle/>
          <a:p>
            <a:pPr eaLnBrk="1" hangingPunct="1"/>
            <a:r>
              <a:rPr lang="en-US" altLang="en-US"/>
              <a:t>Changes Over </a:t>
            </a:r>
            <a:br>
              <a:rPr lang="en-US" altLang="en-US"/>
            </a:br>
            <a:r>
              <a:rPr lang="en-US" altLang="en-US"/>
              <a:t>The Years</a:t>
            </a:r>
          </a:p>
        </p:txBody>
      </p:sp>
    </p:spTree>
    <p:custDataLst>
      <p:tags r:id="rId1"/>
    </p:custData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56325"/>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3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3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3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grpId="1" nodeType="clickEffect">
                                  <p:stCondLst>
                                    <p:cond delay="0"/>
                                  </p:stCondLst>
                                  <p:childTnLst>
                                    <p:animScale>
                                      <p:cBhvr>
                                        <p:cTn id="30" dur="2000" fill="hold"/>
                                        <p:tgtEl>
                                          <p:spTgt spid="56336"/>
                                        </p:tgtEl>
                                      </p:cBhvr>
                                      <p:by x="150000" y="15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633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633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grpId="1" nodeType="clickEffect">
                                  <p:stCondLst>
                                    <p:cond delay="0"/>
                                  </p:stCondLst>
                                  <p:childTnLst>
                                    <p:animScale>
                                      <p:cBhvr>
                                        <p:cTn id="42" dur="2000" fill="hold"/>
                                        <p:tgtEl>
                                          <p:spTgt spid="563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5" grpId="1"/>
      <p:bldP spid="56327" grpId="0"/>
      <p:bldP spid="56331" grpId="0"/>
      <p:bldP spid="56331" grpId="1"/>
      <p:bldP spid="56335" grpId="0"/>
      <p:bldP spid="56336" grpId="0"/>
      <p:bldP spid="5633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C61E51C-C199-450C-BA6A-7C291E2FE818}"/>
              </a:ext>
            </a:extLst>
          </p:cNvPr>
          <p:cNvSpPr>
            <a:spLocks noGrp="1" noChangeArrowheads="1"/>
          </p:cNvSpPr>
          <p:nvPr>
            <p:ph type="title"/>
          </p:nvPr>
        </p:nvSpPr>
        <p:spPr/>
        <p:txBody>
          <a:bodyPr/>
          <a:lstStyle/>
          <a:p>
            <a:pPr eaLnBrk="1" hangingPunct="1"/>
            <a:r>
              <a:rPr lang="en-US" altLang="en-US" sz="4000"/>
              <a:t>How does the AIS Improve the Iris?</a:t>
            </a:r>
          </a:p>
        </p:txBody>
      </p:sp>
      <p:sp>
        <p:nvSpPr>
          <p:cNvPr id="63491" name="Rectangle 3">
            <a:extLst>
              <a:ext uri="{FF2B5EF4-FFF2-40B4-BE49-F238E27FC236}">
                <a16:creationId xmlns:a16="http://schemas.microsoft.com/office/drawing/2014/main" id="{EB4DF1BC-D7A7-489C-90DB-C76B5A4206CB}"/>
              </a:ext>
            </a:extLst>
          </p:cNvPr>
          <p:cNvSpPr>
            <a:spLocks noGrp="1" noChangeArrowheads="1"/>
          </p:cNvSpPr>
          <p:nvPr>
            <p:ph type="body" idx="1"/>
          </p:nvPr>
        </p:nvSpPr>
        <p:spPr>
          <a:xfrm>
            <a:off x="4572000" y="1447800"/>
            <a:ext cx="4572000" cy="4267200"/>
          </a:xfrm>
        </p:spPr>
        <p:txBody>
          <a:bodyPr/>
          <a:lstStyle/>
          <a:p>
            <a:pPr eaLnBrk="1" hangingPunct="1"/>
            <a:r>
              <a:rPr lang="en-US" altLang="en-US"/>
              <a:t>Encourages discussion on the merits of individual cultivars (i.e. AIS bulletin)</a:t>
            </a:r>
          </a:p>
          <a:p>
            <a:pPr eaLnBrk="1" hangingPunct="1"/>
            <a:r>
              <a:rPr lang="en-US" altLang="en-US"/>
              <a:t>Develop guidelines (Judges Handbook) for what constitutes a good iris form.  Yet, allow flexibility in the interpretation of that form.</a:t>
            </a:r>
          </a:p>
          <a:p>
            <a:pPr eaLnBrk="1" hangingPunct="1">
              <a:buFontTx/>
              <a:buNone/>
            </a:pPr>
            <a:r>
              <a:rPr lang="en-US" altLang="en-US"/>
              <a:t>      </a:t>
            </a:r>
          </a:p>
          <a:p>
            <a:pPr eaLnBrk="1" hangingPunct="1"/>
            <a:endParaRPr lang="en-US" altLang="en-US"/>
          </a:p>
          <a:p>
            <a:pPr eaLnBrk="1" hangingPunct="1"/>
            <a:endParaRPr lang="en-US" altLang="en-US"/>
          </a:p>
        </p:txBody>
      </p:sp>
      <p:sp>
        <p:nvSpPr>
          <p:cNvPr id="63493" name="Text Box 5">
            <a:extLst>
              <a:ext uri="{FF2B5EF4-FFF2-40B4-BE49-F238E27FC236}">
                <a16:creationId xmlns:a16="http://schemas.microsoft.com/office/drawing/2014/main" id="{5F2180A4-14D4-44CC-B527-BFCFC583C0D1}"/>
              </a:ext>
            </a:extLst>
          </p:cNvPr>
          <p:cNvSpPr txBox="1">
            <a:spLocks noChangeArrowheads="1"/>
          </p:cNvSpPr>
          <p:nvPr/>
        </p:nvSpPr>
        <p:spPr bwMode="blackWhite">
          <a:xfrm>
            <a:off x="1057275" y="1263650"/>
            <a:ext cx="33845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…branches cannot hold flowers</a:t>
            </a:r>
          </a:p>
          <a:p>
            <a:pPr algn="l" eaLnBrk="1" hangingPunct="1"/>
            <a:r>
              <a:rPr lang="en-US" altLang="en-US" dirty="0">
                <a:solidFill>
                  <a:srgbClr val="990000"/>
                </a:solidFill>
              </a:rPr>
              <a:t>too tightly against the stalk</a:t>
            </a:r>
          </a:p>
        </p:txBody>
      </p:sp>
      <p:sp>
        <p:nvSpPr>
          <p:cNvPr id="63494" name="Text Box 6">
            <a:extLst>
              <a:ext uri="{FF2B5EF4-FFF2-40B4-BE49-F238E27FC236}">
                <a16:creationId xmlns:a16="http://schemas.microsoft.com/office/drawing/2014/main" id="{1BE8013C-A65F-44EF-AA25-800A574B1D3B}"/>
              </a:ext>
            </a:extLst>
          </p:cNvPr>
          <p:cNvSpPr txBox="1">
            <a:spLocks noChangeArrowheads="1"/>
          </p:cNvSpPr>
          <p:nvPr/>
        </p:nvSpPr>
        <p:spPr bwMode="blackWhite">
          <a:xfrm>
            <a:off x="6105525" y="6251575"/>
            <a:ext cx="29908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…be observed over two </a:t>
            </a:r>
          </a:p>
          <a:p>
            <a:pPr algn="l" eaLnBrk="1" hangingPunct="1"/>
            <a:r>
              <a:rPr lang="en-US" altLang="en-US" dirty="0">
                <a:solidFill>
                  <a:srgbClr val="990000"/>
                </a:solidFill>
              </a:rPr>
              <a:t>consecutive bloom seasons</a:t>
            </a:r>
          </a:p>
        </p:txBody>
      </p:sp>
      <p:sp>
        <p:nvSpPr>
          <p:cNvPr id="63495" name="Text Box 7">
            <a:extLst>
              <a:ext uri="{FF2B5EF4-FFF2-40B4-BE49-F238E27FC236}">
                <a16:creationId xmlns:a16="http://schemas.microsoft.com/office/drawing/2014/main" id="{D7102B23-48C8-48C9-A490-9B3A8D027682}"/>
              </a:ext>
            </a:extLst>
          </p:cNvPr>
          <p:cNvSpPr txBox="1">
            <a:spLocks noChangeArrowheads="1"/>
          </p:cNvSpPr>
          <p:nvPr/>
        </p:nvSpPr>
        <p:spPr bwMode="blackWhite">
          <a:xfrm>
            <a:off x="838200" y="2971800"/>
            <a:ext cx="36766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…remain in bloom over two weeks</a:t>
            </a:r>
          </a:p>
        </p:txBody>
      </p:sp>
      <p:sp>
        <p:nvSpPr>
          <p:cNvPr id="63496" name="Text Box 8">
            <a:extLst>
              <a:ext uri="{FF2B5EF4-FFF2-40B4-BE49-F238E27FC236}">
                <a16:creationId xmlns:a16="http://schemas.microsoft.com/office/drawing/2014/main" id="{13A6465C-6AF5-4664-96E4-108EF25F24DB}"/>
              </a:ext>
            </a:extLst>
          </p:cNvPr>
          <p:cNvSpPr txBox="1">
            <a:spLocks noChangeArrowheads="1"/>
          </p:cNvSpPr>
          <p:nvPr/>
        </p:nvSpPr>
        <p:spPr bwMode="blackWhite">
          <a:xfrm>
            <a:off x="2330450" y="2012950"/>
            <a:ext cx="24320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…should produce 3-5 </a:t>
            </a:r>
          </a:p>
          <a:p>
            <a:pPr algn="l" eaLnBrk="1" hangingPunct="1"/>
            <a:r>
              <a:rPr lang="en-US" altLang="en-US" dirty="0">
                <a:solidFill>
                  <a:srgbClr val="990000"/>
                </a:solidFill>
              </a:rPr>
              <a:t>increases per rhizome</a:t>
            </a:r>
          </a:p>
        </p:txBody>
      </p:sp>
      <p:sp>
        <p:nvSpPr>
          <p:cNvPr id="63497" name="Text Box 9">
            <a:extLst>
              <a:ext uri="{FF2B5EF4-FFF2-40B4-BE49-F238E27FC236}">
                <a16:creationId xmlns:a16="http://schemas.microsoft.com/office/drawing/2014/main" id="{76C3EFE9-7351-40F6-A313-1F12077CFF27}"/>
              </a:ext>
            </a:extLst>
          </p:cNvPr>
          <p:cNvSpPr txBox="1">
            <a:spLocks noChangeArrowheads="1"/>
          </p:cNvSpPr>
          <p:nvPr/>
        </p:nvSpPr>
        <p:spPr bwMode="blackWhite">
          <a:xfrm>
            <a:off x="3810000" y="4876800"/>
            <a:ext cx="37909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a:t>
            </a:r>
            <a:r>
              <a:rPr lang="en-US" altLang="en-US" dirty="0" err="1">
                <a:solidFill>
                  <a:srgbClr val="990000"/>
                </a:solidFill>
              </a:rPr>
              <a:t>plicata</a:t>
            </a:r>
            <a:r>
              <a:rPr lang="en-US" altLang="en-US" dirty="0">
                <a:solidFill>
                  <a:srgbClr val="990000"/>
                </a:solidFill>
              </a:rPr>
              <a:t> patterns should be distinct</a:t>
            </a:r>
          </a:p>
          <a:p>
            <a:pPr algn="l" eaLnBrk="1" hangingPunct="1"/>
            <a:r>
              <a:rPr lang="en-US" altLang="en-US" dirty="0">
                <a:solidFill>
                  <a:srgbClr val="990000"/>
                </a:solidFill>
              </a:rPr>
              <a:t>and not appear as stains.</a:t>
            </a:r>
          </a:p>
        </p:txBody>
      </p:sp>
      <p:sp>
        <p:nvSpPr>
          <p:cNvPr id="63498" name="Text Box 10">
            <a:extLst>
              <a:ext uri="{FF2B5EF4-FFF2-40B4-BE49-F238E27FC236}">
                <a16:creationId xmlns:a16="http://schemas.microsoft.com/office/drawing/2014/main" id="{EEE8FE7F-B061-42B1-B466-A5683A13293B}"/>
              </a:ext>
            </a:extLst>
          </p:cNvPr>
          <p:cNvSpPr txBox="1">
            <a:spLocks noChangeArrowheads="1"/>
          </p:cNvSpPr>
          <p:nvPr/>
        </p:nvSpPr>
        <p:spPr bwMode="blackWhite">
          <a:xfrm>
            <a:off x="4724400" y="5334000"/>
            <a:ext cx="29273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…muddy dull colors…are </a:t>
            </a:r>
          </a:p>
          <a:p>
            <a:pPr algn="l" eaLnBrk="1" hangingPunct="1"/>
            <a:r>
              <a:rPr lang="en-US" altLang="en-US">
                <a:solidFill>
                  <a:srgbClr val="990000"/>
                </a:solidFill>
              </a:rPr>
              <a:t>lacking in good color clarity</a:t>
            </a:r>
          </a:p>
        </p:txBody>
      </p:sp>
      <p:sp>
        <p:nvSpPr>
          <p:cNvPr id="63499" name="Text Box 11">
            <a:extLst>
              <a:ext uri="{FF2B5EF4-FFF2-40B4-BE49-F238E27FC236}">
                <a16:creationId xmlns:a16="http://schemas.microsoft.com/office/drawing/2014/main" id="{B0C86F3B-0984-4469-8B5A-60DA6EF7062E}"/>
              </a:ext>
            </a:extLst>
          </p:cNvPr>
          <p:cNvSpPr txBox="1">
            <a:spLocks noChangeArrowheads="1"/>
          </p:cNvSpPr>
          <p:nvPr/>
        </p:nvSpPr>
        <p:spPr bwMode="blackWhite">
          <a:xfrm>
            <a:off x="1676400" y="1524000"/>
            <a:ext cx="29527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…Color alone is insufficient</a:t>
            </a:r>
          </a:p>
          <a:p>
            <a:pPr algn="l" eaLnBrk="1" hangingPunct="1"/>
            <a:r>
              <a:rPr lang="en-US" altLang="en-US">
                <a:solidFill>
                  <a:srgbClr val="990000"/>
                </a:solidFill>
              </a:rPr>
              <a:t>justification for an award</a:t>
            </a:r>
          </a:p>
        </p:txBody>
      </p:sp>
      <p:sp>
        <p:nvSpPr>
          <p:cNvPr id="63500" name="Text Box 12">
            <a:extLst>
              <a:ext uri="{FF2B5EF4-FFF2-40B4-BE49-F238E27FC236}">
                <a16:creationId xmlns:a16="http://schemas.microsoft.com/office/drawing/2014/main" id="{6DACAEAC-472A-484A-AF0E-7901B70BFE60}"/>
              </a:ext>
            </a:extLst>
          </p:cNvPr>
          <p:cNvSpPr txBox="1">
            <a:spLocks noChangeArrowheads="1"/>
          </p:cNvSpPr>
          <p:nvPr/>
        </p:nvSpPr>
        <p:spPr bwMode="blackWhite">
          <a:xfrm>
            <a:off x="3810000" y="5942013"/>
            <a:ext cx="2965450" cy="915987"/>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…standards may be erect</a:t>
            </a:r>
          </a:p>
          <a:p>
            <a:pPr algn="l" eaLnBrk="1" hangingPunct="1"/>
            <a:r>
              <a:rPr lang="en-US" altLang="en-US" dirty="0">
                <a:solidFill>
                  <a:srgbClr val="990000"/>
                </a:solidFill>
              </a:rPr>
              <a:t> or domed, open or closed, </a:t>
            </a:r>
          </a:p>
          <a:p>
            <a:pPr algn="l" eaLnBrk="1" hangingPunct="1"/>
            <a:r>
              <a:rPr lang="en-US" altLang="en-US" dirty="0">
                <a:solidFill>
                  <a:srgbClr val="990000"/>
                </a:solidFill>
              </a:rPr>
              <a:t>touched or overlapping.</a:t>
            </a:r>
          </a:p>
        </p:txBody>
      </p:sp>
      <p:sp>
        <p:nvSpPr>
          <p:cNvPr id="63501" name="Text Box 13">
            <a:extLst>
              <a:ext uri="{FF2B5EF4-FFF2-40B4-BE49-F238E27FC236}">
                <a16:creationId xmlns:a16="http://schemas.microsoft.com/office/drawing/2014/main" id="{FCAA1B92-D6C8-4A8E-B01B-9E7E6D5614BB}"/>
              </a:ext>
            </a:extLst>
          </p:cNvPr>
          <p:cNvSpPr txBox="1">
            <a:spLocks noChangeArrowheads="1"/>
          </p:cNvSpPr>
          <p:nvPr/>
        </p:nvSpPr>
        <p:spPr bwMode="blackWhite">
          <a:xfrm>
            <a:off x="6432550" y="4953000"/>
            <a:ext cx="27114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…color that fades rapidly</a:t>
            </a:r>
          </a:p>
          <a:p>
            <a:pPr algn="l" eaLnBrk="1" hangingPunct="1"/>
            <a:r>
              <a:rPr lang="en-US" altLang="en-US">
                <a:solidFill>
                  <a:srgbClr val="990000"/>
                </a:solidFill>
              </a:rPr>
              <a:t>is unacceptable</a:t>
            </a:r>
          </a:p>
        </p:txBody>
      </p:sp>
      <p:sp>
        <p:nvSpPr>
          <p:cNvPr id="63502" name="Text Box 14">
            <a:extLst>
              <a:ext uri="{FF2B5EF4-FFF2-40B4-BE49-F238E27FC236}">
                <a16:creationId xmlns:a16="http://schemas.microsoft.com/office/drawing/2014/main" id="{789A2B60-3A5C-4D91-B306-9F42415AA684}"/>
              </a:ext>
            </a:extLst>
          </p:cNvPr>
          <p:cNvSpPr txBox="1">
            <a:spLocks noChangeArrowheads="1"/>
          </p:cNvSpPr>
          <p:nvPr/>
        </p:nvSpPr>
        <p:spPr bwMode="blackWhite">
          <a:xfrm>
            <a:off x="1143000" y="2590800"/>
            <a:ext cx="34353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…strong midribs are vital assets</a:t>
            </a:r>
          </a:p>
        </p:txBody>
      </p:sp>
      <p:sp>
        <p:nvSpPr>
          <p:cNvPr id="63503" name="Text Box 15">
            <a:extLst>
              <a:ext uri="{FF2B5EF4-FFF2-40B4-BE49-F238E27FC236}">
                <a16:creationId xmlns:a16="http://schemas.microsoft.com/office/drawing/2014/main" id="{CB7E40F5-600A-4C2D-BB85-13BEAF8E66BE}"/>
              </a:ext>
            </a:extLst>
          </p:cNvPr>
          <p:cNvSpPr txBox="1">
            <a:spLocks noChangeArrowheads="1"/>
          </p:cNvSpPr>
          <p:nvPr/>
        </p:nvSpPr>
        <p:spPr bwMode="blackWhite">
          <a:xfrm>
            <a:off x="5715000" y="5486400"/>
            <a:ext cx="3232150" cy="64135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a:solidFill>
                  <a:srgbClr val="990000"/>
                </a:solidFill>
              </a:rPr>
              <a:t>…should possess individuality</a:t>
            </a:r>
          </a:p>
          <a:p>
            <a:pPr algn="l" eaLnBrk="1" hangingPunct="1"/>
            <a:r>
              <a:rPr lang="en-US" altLang="en-US">
                <a:solidFill>
                  <a:srgbClr val="990000"/>
                </a:solidFill>
              </a:rPr>
              <a:t>and exhibit unique qualities</a:t>
            </a:r>
          </a:p>
        </p:txBody>
      </p:sp>
      <p:sp>
        <p:nvSpPr>
          <p:cNvPr id="63504" name="Text Box 16">
            <a:extLst>
              <a:ext uri="{FF2B5EF4-FFF2-40B4-BE49-F238E27FC236}">
                <a16:creationId xmlns:a16="http://schemas.microsoft.com/office/drawing/2014/main" id="{4F23B6D8-58C4-4C2B-B5D9-D0E5AFB067C0}"/>
              </a:ext>
            </a:extLst>
          </p:cNvPr>
          <p:cNvSpPr txBox="1">
            <a:spLocks noChangeArrowheads="1"/>
          </p:cNvSpPr>
          <p:nvPr/>
        </p:nvSpPr>
        <p:spPr bwMode="blackWhite">
          <a:xfrm>
            <a:off x="914400" y="3200400"/>
            <a:ext cx="38290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dirty="0">
                <a:solidFill>
                  <a:srgbClr val="990000"/>
                </a:solidFill>
              </a:rPr>
              <a:t>…must maintains its form for 3 days</a:t>
            </a:r>
          </a:p>
        </p:txBody>
      </p:sp>
      <p:pic>
        <p:nvPicPr>
          <p:cNvPr id="11280" name="Picture 17" descr="JudgesHandbook">
            <a:extLst>
              <a:ext uri="{FF2B5EF4-FFF2-40B4-BE49-F238E27FC236}">
                <a16:creationId xmlns:a16="http://schemas.microsoft.com/office/drawing/2014/main" id="{E6A34784-3E5B-4EE5-BBA9-254CF2424AF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3657600"/>
            <a:ext cx="3276600"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0" advClick="0" advTm="27000">
        <p:cut/>
      </p:transition>
    </mc:Choice>
    <mc:Fallback xmlns="">
      <p:transition advClick="0" advTm="27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animEffect transition="in" filter="fade">
                                      <p:cBhvr>
                                        <p:cTn id="11" dur="3000"/>
                                        <p:tgtEl>
                                          <p:spTgt spid="63491">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63496"/>
                                        </p:tgtEl>
                                        <p:attrNameLst>
                                          <p:attrName>style.visibility</p:attrName>
                                        </p:attrNameLst>
                                      </p:cBhvr>
                                      <p:to>
                                        <p:strVal val="visible"/>
                                      </p:to>
                                    </p:set>
                                    <p:animEffect transition="in" filter="fade">
                                      <p:cBhvr>
                                        <p:cTn id="15" dur="3000"/>
                                        <p:tgtEl>
                                          <p:spTgt spid="63496"/>
                                        </p:tgtEl>
                                      </p:cBhvr>
                                    </p:animEffect>
                                  </p:childTnLst>
                                  <p:subTnLst>
                                    <p:set>
                                      <p:cBhvr override="childStyle">
                                        <p:cTn dur="1" fill="hold" display="0" masterRel="sameClick" afterEffect="1">
                                          <p:stCondLst>
                                            <p:cond evt="end" delay="0">
                                              <p:tn val="13"/>
                                            </p:cond>
                                          </p:stCondLst>
                                        </p:cTn>
                                        <p:tgtEl>
                                          <p:spTgt spid="63496"/>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63504"/>
                                        </p:tgtEl>
                                        <p:attrNameLst>
                                          <p:attrName>style.visibility</p:attrName>
                                        </p:attrNameLst>
                                      </p:cBhvr>
                                      <p:to>
                                        <p:strVal val="visible"/>
                                      </p:to>
                                    </p:set>
                                    <p:animEffect transition="in" filter="fade">
                                      <p:cBhvr>
                                        <p:cTn id="18" dur="3000"/>
                                        <p:tgtEl>
                                          <p:spTgt spid="63504"/>
                                        </p:tgtEl>
                                      </p:cBhvr>
                                    </p:animEffect>
                                  </p:childTnLst>
                                </p:cTn>
                              </p:par>
                              <p:par>
                                <p:cTn id="19" presetID="10" presetClass="exit" presetSubtype="0" fill="hold" grpId="1" nodeType="withEffect">
                                  <p:stCondLst>
                                    <p:cond delay="0"/>
                                  </p:stCondLst>
                                  <p:childTnLst>
                                    <p:animEffect transition="out" filter="fade">
                                      <p:cBhvr>
                                        <p:cTn id="20" dur="3000"/>
                                        <p:tgtEl>
                                          <p:spTgt spid="63504"/>
                                        </p:tgtEl>
                                      </p:cBhvr>
                                    </p:animEffect>
                                    <p:set>
                                      <p:cBhvr>
                                        <p:cTn id="21" dur="1" fill="hold">
                                          <p:stCondLst>
                                            <p:cond delay="2999"/>
                                          </p:stCondLst>
                                        </p:cTn>
                                        <p:tgtEl>
                                          <p:spTgt spid="63504"/>
                                        </p:tgtEl>
                                        <p:attrNameLst>
                                          <p:attrName>style.visibility</p:attrName>
                                        </p:attrNameLst>
                                      </p:cBhvr>
                                      <p:to>
                                        <p:strVal val="hidden"/>
                                      </p:to>
                                    </p:set>
                                  </p:childTnLst>
                                </p:cTn>
                              </p:par>
                            </p:childTnLst>
                          </p:cTn>
                        </p:par>
                        <p:par>
                          <p:cTn id="22" fill="hold">
                            <p:stCondLst>
                              <p:cond delay="8000"/>
                            </p:stCondLst>
                            <p:childTnLst>
                              <p:par>
                                <p:cTn id="23" presetID="10" presetClass="entr" presetSubtype="0" fill="hold" grpId="0" nodeType="afterEffect">
                                  <p:stCondLst>
                                    <p:cond delay="0"/>
                                  </p:stCondLst>
                                  <p:childTnLst>
                                    <p:set>
                                      <p:cBhvr>
                                        <p:cTn id="24" dur="1" fill="hold">
                                          <p:stCondLst>
                                            <p:cond delay="0"/>
                                          </p:stCondLst>
                                        </p:cTn>
                                        <p:tgtEl>
                                          <p:spTgt spid="63497"/>
                                        </p:tgtEl>
                                        <p:attrNameLst>
                                          <p:attrName>style.visibility</p:attrName>
                                        </p:attrNameLst>
                                      </p:cBhvr>
                                      <p:to>
                                        <p:strVal val="visible"/>
                                      </p:to>
                                    </p:set>
                                    <p:animEffect transition="in" filter="fade">
                                      <p:cBhvr>
                                        <p:cTn id="25" dur="3000"/>
                                        <p:tgtEl>
                                          <p:spTgt spid="63497"/>
                                        </p:tgtEl>
                                      </p:cBhvr>
                                    </p:animEffect>
                                  </p:childTnLst>
                                </p:cTn>
                              </p:par>
                              <p:par>
                                <p:cTn id="26" presetID="10" presetClass="exit" presetSubtype="0" fill="hold" grpId="1" nodeType="withEffect">
                                  <p:stCondLst>
                                    <p:cond delay="0"/>
                                  </p:stCondLst>
                                  <p:childTnLst>
                                    <p:animEffect transition="out" filter="fade">
                                      <p:cBhvr>
                                        <p:cTn id="27" dur="3000"/>
                                        <p:tgtEl>
                                          <p:spTgt spid="63497"/>
                                        </p:tgtEl>
                                      </p:cBhvr>
                                    </p:animEffect>
                                    <p:set>
                                      <p:cBhvr>
                                        <p:cTn id="28" dur="1" fill="hold">
                                          <p:stCondLst>
                                            <p:cond delay="2999"/>
                                          </p:stCondLst>
                                        </p:cTn>
                                        <p:tgtEl>
                                          <p:spTgt spid="6349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3495"/>
                                        </p:tgtEl>
                                        <p:attrNameLst>
                                          <p:attrName>style.visibility</p:attrName>
                                        </p:attrNameLst>
                                      </p:cBhvr>
                                      <p:to>
                                        <p:strVal val="visible"/>
                                      </p:to>
                                    </p:set>
                                    <p:animEffect transition="in" filter="fade">
                                      <p:cBhvr>
                                        <p:cTn id="31" dur="3000"/>
                                        <p:tgtEl>
                                          <p:spTgt spid="63495"/>
                                        </p:tgtEl>
                                      </p:cBhvr>
                                    </p:animEffect>
                                  </p:childTnLst>
                                </p:cTn>
                              </p:par>
                              <p:par>
                                <p:cTn id="32" presetID="10" presetClass="exit" presetSubtype="0" fill="hold" grpId="1" nodeType="withEffect">
                                  <p:stCondLst>
                                    <p:cond delay="0"/>
                                  </p:stCondLst>
                                  <p:childTnLst>
                                    <p:animEffect transition="out" filter="fade">
                                      <p:cBhvr>
                                        <p:cTn id="33" dur="3000"/>
                                        <p:tgtEl>
                                          <p:spTgt spid="63495"/>
                                        </p:tgtEl>
                                      </p:cBhvr>
                                    </p:animEffect>
                                    <p:set>
                                      <p:cBhvr>
                                        <p:cTn id="34" dur="1" fill="hold">
                                          <p:stCondLst>
                                            <p:cond delay="2999"/>
                                          </p:stCondLst>
                                        </p:cTn>
                                        <p:tgtEl>
                                          <p:spTgt spid="63495"/>
                                        </p:tgtEl>
                                        <p:attrNameLst>
                                          <p:attrName>style.visibility</p:attrName>
                                        </p:attrNameLst>
                                      </p:cBhvr>
                                      <p:to>
                                        <p:strVal val="hidden"/>
                                      </p:to>
                                    </p:set>
                                  </p:childTnLst>
                                </p:cTn>
                              </p:par>
                            </p:childTnLst>
                          </p:cTn>
                        </p:par>
                        <p:par>
                          <p:cTn id="35" fill="hold" nodeType="withGroup">
                            <p:stCondLst>
                              <p:cond delay="11000"/>
                            </p:stCondLst>
                            <p:childTnLst>
                              <p:par>
                                <p:cTn id="36" presetID="10" presetClass="entr" presetSubtype="0" fill="hold" grpId="0" nodeType="afterEffect">
                                  <p:stCondLst>
                                    <p:cond delay="0"/>
                                  </p:stCondLst>
                                  <p:childTnLst>
                                    <p:set>
                                      <p:cBhvr>
                                        <p:cTn id="37" dur="1" fill="hold">
                                          <p:stCondLst>
                                            <p:cond delay="0"/>
                                          </p:stCondLst>
                                        </p:cTn>
                                        <p:tgtEl>
                                          <p:spTgt spid="63498"/>
                                        </p:tgtEl>
                                        <p:attrNameLst>
                                          <p:attrName>style.visibility</p:attrName>
                                        </p:attrNameLst>
                                      </p:cBhvr>
                                      <p:to>
                                        <p:strVal val="visible"/>
                                      </p:to>
                                    </p:set>
                                    <p:animEffect transition="in" filter="fade">
                                      <p:cBhvr>
                                        <p:cTn id="38" dur="3000"/>
                                        <p:tgtEl>
                                          <p:spTgt spid="63498"/>
                                        </p:tgtEl>
                                      </p:cBhvr>
                                    </p:animEffect>
                                  </p:childTnLst>
                                </p:cTn>
                              </p:par>
                              <p:par>
                                <p:cTn id="39" presetID="10" presetClass="exit" presetSubtype="0" fill="hold" grpId="1" nodeType="withEffect">
                                  <p:stCondLst>
                                    <p:cond delay="0"/>
                                  </p:stCondLst>
                                  <p:childTnLst>
                                    <p:animEffect transition="out" filter="fade">
                                      <p:cBhvr>
                                        <p:cTn id="40" dur="3000"/>
                                        <p:tgtEl>
                                          <p:spTgt spid="63498"/>
                                        </p:tgtEl>
                                      </p:cBhvr>
                                    </p:animEffect>
                                    <p:set>
                                      <p:cBhvr>
                                        <p:cTn id="41" dur="1" fill="hold">
                                          <p:stCondLst>
                                            <p:cond delay="2999"/>
                                          </p:stCondLst>
                                        </p:cTn>
                                        <p:tgtEl>
                                          <p:spTgt spid="63498"/>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63500"/>
                                        </p:tgtEl>
                                        <p:attrNameLst>
                                          <p:attrName>style.visibility</p:attrName>
                                        </p:attrNameLst>
                                      </p:cBhvr>
                                      <p:to>
                                        <p:strVal val="visible"/>
                                      </p:to>
                                    </p:set>
                                    <p:animEffect transition="in" filter="fade">
                                      <p:cBhvr>
                                        <p:cTn id="44" dur="3000"/>
                                        <p:tgtEl>
                                          <p:spTgt spid="63500"/>
                                        </p:tgtEl>
                                      </p:cBhvr>
                                    </p:animEffect>
                                  </p:childTnLst>
                                </p:cTn>
                              </p:par>
                              <p:par>
                                <p:cTn id="45" presetID="10" presetClass="exit" presetSubtype="0" fill="hold" grpId="1" nodeType="withEffect">
                                  <p:stCondLst>
                                    <p:cond delay="0"/>
                                  </p:stCondLst>
                                  <p:childTnLst>
                                    <p:animEffect transition="out" filter="fade">
                                      <p:cBhvr>
                                        <p:cTn id="46" dur="3000"/>
                                        <p:tgtEl>
                                          <p:spTgt spid="63500"/>
                                        </p:tgtEl>
                                      </p:cBhvr>
                                    </p:animEffect>
                                    <p:set>
                                      <p:cBhvr>
                                        <p:cTn id="47" dur="1" fill="hold">
                                          <p:stCondLst>
                                            <p:cond delay="2999"/>
                                          </p:stCondLst>
                                        </p:cTn>
                                        <p:tgtEl>
                                          <p:spTgt spid="63500"/>
                                        </p:tgtEl>
                                        <p:attrNameLst>
                                          <p:attrName>style.visibility</p:attrName>
                                        </p:attrNameLst>
                                      </p:cBhvr>
                                      <p:to>
                                        <p:strVal val="hidden"/>
                                      </p:to>
                                    </p:set>
                                  </p:childTnLst>
                                </p:cTn>
                              </p:par>
                            </p:childTnLst>
                          </p:cTn>
                        </p:par>
                        <p:par>
                          <p:cTn id="48" fill="hold" nodeType="withGroup">
                            <p:stCondLst>
                              <p:cond delay="14000"/>
                            </p:stCondLst>
                            <p:childTnLst>
                              <p:par>
                                <p:cTn id="49" presetID="10" presetClass="entr" presetSubtype="0" fill="hold" grpId="0" nodeType="afterEffect">
                                  <p:stCondLst>
                                    <p:cond delay="0"/>
                                  </p:stCondLst>
                                  <p:childTnLst>
                                    <p:set>
                                      <p:cBhvr>
                                        <p:cTn id="50" dur="1" fill="hold">
                                          <p:stCondLst>
                                            <p:cond delay="0"/>
                                          </p:stCondLst>
                                        </p:cTn>
                                        <p:tgtEl>
                                          <p:spTgt spid="63501"/>
                                        </p:tgtEl>
                                        <p:attrNameLst>
                                          <p:attrName>style.visibility</p:attrName>
                                        </p:attrNameLst>
                                      </p:cBhvr>
                                      <p:to>
                                        <p:strVal val="visible"/>
                                      </p:to>
                                    </p:set>
                                    <p:animEffect transition="in" filter="fade">
                                      <p:cBhvr>
                                        <p:cTn id="51" dur="3000"/>
                                        <p:tgtEl>
                                          <p:spTgt spid="63501"/>
                                        </p:tgtEl>
                                      </p:cBhvr>
                                    </p:animEffect>
                                  </p:childTnLst>
                                </p:cTn>
                              </p:par>
                              <p:par>
                                <p:cTn id="52" presetID="10" presetClass="exit" presetSubtype="0" fill="hold" grpId="1" nodeType="withEffect">
                                  <p:stCondLst>
                                    <p:cond delay="0"/>
                                  </p:stCondLst>
                                  <p:childTnLst>
                                    <p:animEffect transition="out" filter="fade">
                                      <p:cBhvr>
                                        <p:cTn id="53" dur="3000"/>
                                        <p:tgtEl>
                                          <p:spTgt spid="63501"/>
                                        </p:tgtEl>
                                      </p:cBhvr>
                                    </p:animEffect>
                                    <p:set>
                                      <p:cBhvr>
                                        <p:cTn id="54" dur="1" fill="hold">
                                          <p:stCondLst>
                                            <p:cond delay="2999"/>
                                          </p:stCondLst>
                                        </p:cTn>
                                        <p:tgtEl>
                                          <p:spTgt spid="63501"/>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63499"/>
                                        </p:tgtEl>
                                        <p:attrNameLst>
                                          <p:attrName>style.visibility</p:attrName>
                                        </p:attrNameLst>
                                      </p:cBhvr>
                                      <p:to>
                                        <p:strVal val="visible"/>
                                      </p:to>
                                    </p:set>
                                    <p:animEffect transition="in" filter="fade">
                                      <p:cBhvr>
                                        <p:cTn id="57" dur="3000"/>
                                        <p:tgtEl>
                                          <p:spTgt spid="63499"/>
                                        </p:tgtEl>
                                      </p:cBhvr>
                                    </p:animEffect>
                                  </p:childTnLst>
                                </p:cTn>
                              </p:par>
                              <p:par>
                                <p:cTn id="58" presetID="10" presetClass="exit" presetSubtype="0" fill="hold" grpId="1" nodeType="withEffect">
                                  <p:stCondLst>
                                    <p:cond delay="0"/>
                                  </p:stCondLst>
                                  <p:childTnLst>
                                    <p:animEffect transition="out" filter="fade">
                                      <p:cBhvr>
                                        <p:cTn id="59" dur="3000"/>
                                        <p:tgtEl>
                                          <p:spTgt spid="63499"/>
                                        </p:tgtEl>
                                      </p:cBhvr>
                                    </p:animEffect>
                                    <p:set>
                                      <p:cBhvr>
                                        <p:cTn id="60" dur="1" fill="hold">
                                          <p:stCondLst>
                                            <p:cond delay="2999"/>
                                          </p:stCondLst>
                                        </p:cTn>
                                        <p:tgtEl>
                                          <p:spTgt spid="63499"/>
                                        </p:tgtEl>
                                        <p:attrNameLst>
                                          <p:attrName>style.visibility</p:attrName>
                                        </p:attrNameLst>
                                      </p:cBhvr>
                                      <p:to>
                                        <p:strVal val="hidden"/>
                                      </p:to>
                                    </p:set>
                                  </p:childTnLst>
                                </p:cTn>
                              </p:par>
                            </p:childTnLst>
                          </p:cTn>
                        </p:par>
                        <p:par>
                          <p:cTn id="61" fill="hold" nodeType="withGroup">
                            <p:stCondLst>
                              <p:cond delay="17000"/>
                            </p:stCondLst>
                            <p:childTnLst>
                              <p:par>
                                <p:cTn id="62" presetID="10" presetClass="entr" presetSubtype="0" fill="hold" grpId="0" nodeType="afterEffect">
                                  <p:stCondLst>
                                    <p:cond delay="0"/>
                                  </p:stCondLst>
                                  <p:childTnLst>
                                    <p:set>
                                      <p:cBhvr>
                                        <p:cTn id="63" dur="1" fill="hold">
                                          <p:stCondLst>
                                            <p:cond delay="0"/>
                                          </p:stCondLst>
                                        </p:cTn>
                                        <p:tgtEl>
                                          <p:spTgt spid="63502"/>
                                        </p:tgtEl>
                                        <p:attrNameLst>
                                          <p:attrName>style.visibility</p:attrName>
                                        </p:attrNameLst>
                                      </p:cBhvr>
                                      <p:to>
                                        <p:strVal val="visible"/>
                                      </p:to>
                                    </p:set>
                                    <p:animEffect transition="in" filter="fade">
                                      <p:cBhvr>
                                        <p:cTn id="64" dur="3000"/>
                                        <p:tgtEl>
                                          <p:spTgt spid="63502"/>
                                        </p:tgtEl>
                                      </p:cBhvr>
                                    </p:animEffect>
                                  </p:childTnLst>
                                </p:cTn>
                              </p:par>
                              <p:par>
                                <p:cTn id="65" presetID="10" presetClass="exit" presetSubtype="0" fill="hold" grpId="1" nodeType="withEffect">
                                  <p:stCondLst>
                                    <p:cond delay="0"/>
                                  </p:stCondLst>
                                  <p:childTnLst>
                                    <p:animEffect transition="out" filter="fade">
                                      <p:cBhvr>
                                        <p:cTn id="66" dur="3000"/>
                                        <p:tgtEl>
                                          <p:spTgt spid="63502"/>
                                        </p:tgtEl>
                                      </p:cBhvr>
                                    </p:animEffect>
                                    <p:set>
                                      <p:cBhvr>
                                        <p:cTn id="67" dur="1" fill="hold">
                                          <p:stCondLst>
                                            <p:cond delay="2999"/>
                                          </p:stCondLst>
                                        </p:cTn>
                                        <p:tgtEl>
                                          <p:spTgt spid="6350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63503"/>
                                        </p:tgtEl>
                                        <p:attrNameLst>
                                          <p:attrName>style.visibility</p:attrName>
                                        </p:attrNameLst>
                                      </p:cBhvr>
                                      <p:to>
                                        <p:strVal val="visible"/>
                                      </p:to>
                                    </p:set>
                                    <p:animEffect transition="in" filter="fade">
                                      <p:cBhvr>
                                        <p:cTn id="70" dur="3000"/>
                                        <p:tgtEl>
                                          <p:spTgt spid="63503"/>
                                        </p:tgtEl>
                                      </p:cBhvr>
                                    </p:animEffect>
                                  </p:childTnLst>
                                </p:cTn>
                              </p:par>
                              <p:par>
                                <p:cTn id="71" presetID="10" presetClass="exit" presetSubtype="0" fill="hold" grpId="1" nodeType="withEffect">
                                  <p:stCondLst>
                                    <p:cond delay="0"/>
                                  </p:stCondLst>
                                  <p:childTnLst>
                                    <p:animEffect transition="out" filter="fade">
                                      <p:cBhvr>
                                        <p:cTn id="72" dur="3000"/>
                                        <p:tgtEl>
                                          <p:spTgt spid="63503"/>
                                        </p:tgtEl>
                                      </p:cBhvr>
                                    </p:animEffect>
                                    <p:set>
                                      <p:cBhvr>
                                        <p:cTn id="73" dur="1" fill="hold">
                                          <p:stCondLst>
                                            <p:cond delay="2999"/>
                                          </p:stCondLst>
                                        </p:cTn>
                                        <p:tgtEl>
                                          <p:spTgt spid="63503"/>
                                        </p:tgtEl>
                                        <p:attrNameLst>
                                          <p:attrName>style.visibility</p:attrName>
                                        </p:attrNameLst>
                                      </p:cBhvr>
                                      <p:to>
                                        <p:strVal val="hidden"/>
                                      </p:to>
                                    </p:set>
                                  </p:childTnLst>
                                </p:cTn>
                              </p:par>
                            </p:childTnLst>
                          </p:cTn>
                        </p:par>
                        <p:par>
                          <p:cTn id="74" fill="hold">
                            <p:stCondLst>
                              <p:cond delay="20000"/>
                            </p:stCondLst>
                            <p:childTnLst>
                              <p:par>
                                <p:cTn id="75" presetID="10" presetClass="entr" presetSubtype="0" fill="hold" grpId="0" nodeType="afterEffect">
                                  <p:stCondLst>
                                    <p:cond delay="0"/>
                                  </p:stCondLst>
                                  <p:childTnLst>
                                    <p:set>
                                      <p:cBhvr>
                                        <p:cTn id="76" dur="1" fill="hold">
                                          <p:stCondLst>
                                            <p:cond delay="0"/>
                                          </p:stCondLst>
                                        </p:cTn>
                                        <p:tgtEl>
                                          <p:spTgt spid="63494"/>
                                        </p:tgtEl>
                                        <p:attrNameLst>
                                          <p:attrName>style.visibility</p:attrName>
                                        </p:attrNameLst>
                                      </p:cBhvr>
                                      <p:to>
                                        <p:strVal val="visible"/>
                                      </p:to>
                                    </p:set>
                                    <p:animEffect transition="in" filter="fade">
                                      <p:cBhvr>
                                        <p:cTn id="77" dur="3000"/>
                                        <p:tgtEl>
                                          <p:spTgt spid="6349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3493"/>
                                        </p:tgtEl>
                                        <p:attrNameLst>
                                          <p:attrName>style.visibility</p:attrName>
                                        </p:attrNameLst>
                                      </p:cBhvr>
                                      <p:to>
                                        <p:strVal val="visible"/>
                                      </p:to>
                                    </p:set>
                                    <p:animEffect transition="in" filter="fade">
                                      <p:cBhvr>
                                        <p:cTn id="80" dur="275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p:bldP spid="63494" grpId="0"/>
      <p:bldP spid="63495" grpId="0"/>
      <p:bldP spid="63495" grpId="1"/>
      <p:bldP spid="63496" grpId="0"/>
      <p:bldP spid="63497" grpId="0"/>
      <p:bldP spid="63497" grpId="1"/>
      <p:bldP spid="63498" grpId="0"/>
      <p:bldP spid="63498" grpId="1"/>
      <p:bldP spid="63499" grpId="0"/>
      <p:bldP spid="63499" grpId="1"/>
      <p:bldP spid="63500" grpId="0"/>
      <p:bldP spid="63500" grpId="1"/>
      <p:bldP spid="63501" grpId="0"/>
      <p:bldP spid="63501" grpId="1"/>
      <p:bldP spid="63502" grpId="0"/>
      <p:bldP spid="63502" grpId="1"/>
      <p:bldP spid="63503" grpId="0"/>
      <p:bldP spid="63503" grpId="1"/>
      <p:bldP spid="63504" grpId="0"/>
      <p:bldP spid="6350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z="4000"/>
              <a:t>How does the AIS Improve the Iris?</a:t>
            </a:r>
          </a:p>
        </p:txBody>
      </p:sp>
      <p:sp>
        <p:nvSpPr>
          <p:cNvPr id="65539" name="Rectangle 3"/>
          <p:cNvSpPr>
            <a:spLocks noGrp="1" noChangeArrowheads="1"/>
          </p:cNvSpPr>
          <p:nvPr>
            <p:ph type="body" idx="1"/>
          </p:nvPr>
        </p:nvSpPr>
        <p:spPr>
          <a:xfrm>
            <a:off x="3352800" y="1600200"/>
            <a:ext cx="5791200" cy="5257800"/>
          </a:xfrm>
        </p:spPr>
        <p:txBody>
          <a:bodyPr/>
          <a:lstStyle/>
          <a:p>
            <a:pPr eaLnBrk="1" hangingPunct="1"/>
            <a:r>
              <a:rPr lang="en-US" altLang="en-US"/>
              <a:t>Sponsors awards for the “best” iris in each section and for the top iris overall.</a:t>
            </a:r>
          </a:p>
          <a:p>
            <a:pPr eaLnBrk="1" hangingPunct="1"/>
            <a:r>
              <a:rPr lang="en-US" altLang="en-US"/>
              <a:t>These awards encourage the hybridizers to produce top quality irises.</a:t>
            </a:r>
          </a:p>
          <a:p>
            <a:pPr eaLnBrk="1" hangingPunct="1">
              <a:buFontTx/>
              <a:buNone/>
            </a:pPr>
            <a:r>
              <a:rPr lang="en-US" altLang="en-US"/>
              <a:t>     </a:t>
            </a:r>
          </a:p>
          <a:p>
            <a:pPr eaLnBrk="1" hangingPunct="1">
              <a:buFontTx/>
              <a:buNone/>
            </a:pPr>
            <a:endParaRPr lang="en-US" altLang="en-US"/>
          </a:p>
          <a:p>
            <a:pPr eaLnBrk="1" hangingPunct="1"/>
            <a:endParaRPr lang="en-US" altLang="en-US"/>
          </a:p>
          <a:p>
            <a:pPr eaLnBrk="1" hangingPunct="1"/>
            <a:endParaRPr lang="en-US" altLang="en-US"/>
          </a:p>
        </p:txBody>
      </p:sp>
      <p:grpSp>
        <p:nvGrpSpPr>
          <p:cNvPr id="33796" name="Group 31"/>
          <p:cNvGrpSpPr>
            <a:grpSpLocks/>
          </p:cNvGrpSpPr>
          <p:nvPr/>
        </p:nvGrpSpPr>
        <p:grpSpPr bwMode="auto">
          <a:xfrm>
            <a:off x="0" y="6019800"/>
            <a:ext cx="3505200" cy="838200"/>
            <a:chOff x="3168" y="3756"/>
            <a:chExt cx="2592" cy="564"/>
          </a:xfrm>
        </p:grpSpPr>
        <p:pic>
          <p:nvPicPr>
            <p:cNvPr id="33821" name="Picture 30"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3168" y="3756"/>
              <a:ext cx="2592"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22" name="Text Box 9"/>
            <p:cNvSpPr txBox="1">
              <a:spLocks noChangeArrowheads="1"/>
            </p:cNvSpPr>
            <p:nvPr/>
          </p:nvSpPr>
          <p:spPr bwMode="blackWhite">
            <a:xfrm>
              <a:off x="3436" y="3885"/>
              <a:ext cx="2108" cy="394"/>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Cook-Douglas Medal</a:t>
              </a:r>
            </a:p>
            <a:p>
              <a:pPr algn="ctr" eaLnBrk="1" hangingPunct="1">
                <a:lnSpc>
                  <a:spcPct val="80000"/>
                </a:lnSpc>
                <a:buFontTx/>
                <a:buNone/>
              </a:pPr>
              <a:r>
                <a:rPr lang="en-US" altLang="en-US" sz="1800"/>
                <a:t>Standard Dwarf Bearded</a:t>
              </a:r>
              <a:endParaRPr lang="en-US" altLang="en-US" sz="1800" b="0">
                <a:solidFill>
                  <a:schemeClr val="tx1"/>
                </a:solidFill>
              </a:endParaRPr>
            </a:p>
          </p:txBody>
        </p:sp>
      </p:grpSp>
      <p:grpSp>
        <p:nvGrpSpPr>
          <p:cNvPr id="33797" name="Group 33"/>
          <p:cNvGrpSpPr>
            <a:grpSpLocks/>
          </p:cNvGrpSpPr>
          <p:nvPr/>
        </p:nvGrpSpPr>
        <p:grpSpPr bwMode="auto">
          <a:xfrm>
            <a:off x="0" y="5229225"/>
            <a:ext cx="3505200" cy="728663"/>
            <a:chOff x="336" y="3552"/>
            <a:chExt cx="2442" cy="564"/>
          </a:xfrm>
        </p:grpSpPr>
        <p:pic>
          <p:nvPicPr>
            <p:cNvPr id="33819" name="Picture 25"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336" y="3552"/>
              <a:ext cx="2442"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20" name="Text Box 15"/>
            <p:cNvSpPr txBox="1">
              <a:spLocks noChangeArrowheads="1"/>
            </p:cNvSpPr>
            <p:nvPr/>
          </p:nvSpPr>
          <p:spPr bwMode="blackWhite">
            <a:xfrm>
              <a:off x="621" y="3660"/>
              <a:ext cx="2049" cy="454"/>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Caparne-Welch Medal</a:t>
              </a:r>
            </a:p>
            <a:p>
              <a:pPr algn="ctr" eaLnBrk="1" hangingPunct="1">
                <a:lnSpc>
                  <a:spcPct val="80000"/>
                </a:lnSpc>
                <a:buFontTx/>
                <a:buNone/>
              </a:pPr>
              <a:r>
                <a:rPr lang="en-US" altLang="en-US" sz="1800"/>
                <a:t>Miniature Dwarf Bearded </a:t>
              </a:r>
              <a:endParaRPr lang="en-US" altLang="en-US" sz="1800" b="0">
                <a:solidFill>
                  <a:schemeClr val="tx1"/>
                </a:solidFill>
              </a:endParaRPr>
            </a:p>
          </p:txBody>
        </p:sp>
      </p:grpSp>
      <p:grpSp>
        <p:nvGrpSpPr>
          <p:cNvPr id="33798" name="Group 22"/>
          <p:cNvGrpSpPr>
            <a:grpSpLocks/>
          </p:cNvGrpSpPr>
          <p:nvPr/>
        </p:nvGrpSpPr>
        <p:grpSpPr bwMode="auto">
          <a:xfrm>
            <a:off x="0" y="4406900"/>
            <a:ext cx="3505200" cy="762000"/>
            <a:chOff x="2160" y="3216"/>
            <a:chExt cx="2250" cy="564"/>
          </a:xfrm>
        </p:grpSpPr>
        <p:pic>
          <p:nvPicPr>
            <p:cNvPr id="33817" name="Picture 21"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160" y="3216"/>
              <a:ext cx="2250"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18" name="Text Box 10"/>
            <p:cNvSpPr txBox="1">
              <a:spLocks noChangeArrowheads="1"/>
            </p:cNvSpPr>
            <p:nvPr/>
          </p:nvSpPr>
          <p:spPr bwMode="blackWhite">
            <a:xfrm>
              <a:off x="2160" y="3264"/>
              <a:ext cx="2250" cy="47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buFontTx/>
                <a:buNone/>
              </a:pPr>
              <a:r>
                <a:rPr lang="en-US" altLang="en-US" sz="1800"/>
                <a:t>Mary Swords DeBaillon Medal Louisiana</a:t>
              </a:r>
              <a:endParaRPr lang="en-US" altLang="en-US" sz="1800" b="0">
                <a:solidFill>
                  <a:schemeClr val="tx1"/>
                </a:solidFill>
              </a:endParaRPr>
            </a:p>
          </p:txBody>
        </p:sp>
      </p:grpSp>
      <p:grpSp>
        <p:nvGrpSpPr>
          <p:cNvPr id="33799" name="Group 26"/>
          <p:cNvGrpSpPr>
            <a:grpSpLocks/>
          </p:cNvGrpSpPr>
          <p:nvPr/>
        </p:nvGrpSpPr>
        <p:grpSpPr bwMode="auto">
          <a:xfrm>
            <a:off x="0" y="1143000"/>
            <a:ext cx="3505200" cy="742950"/>
            <a:chOff x="2736" y="2016"/>
            <a:chExt cx="2880" cy="564"/>
          </a:xfrm>
        </p:grpSpPr>
        <p:pic>
          <p:nvPicPr>
            <p:cNvPr id="33815" name="Picture 24"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736" y="2016"/>
              <a:ext cx="2880"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16" name="Text Box 16"/>
            <p:cNvSpPr txBox="1">
              <a:spLocks noChangeArrowheads="1"/>
            </p:cNvSpPr>
            <p:nvPr/>
          </p:nvSpPr>
          <p:spPr bwMode="blackWhite">
            <a:xfrm>
              <a:off x="2833" y="2064"/>
              <a:ext cx="2686" cy="44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Hans and Jacob Sass Medal</a:t>
              </a:r>
            </a:p>
            <a:p>
              <a:pPr algn="ctr" eaLnBrk="1" hangingPunct="1">
                <a:lnSpc>
                  <a:spcPct val="80000"/>
                </a:lnSpc>
                <a:buFontTx/>
                <a:buNone/>
              </a:pPr>
              <a:r>
                <a:rPr lang="en-US" altLang="en-US" sz="1800"/>
                <a:t>Intermediate Bearded</a:t>
              </a:r>
              <a:endParaRPr lang="en-US" altLang="en-US" sz="1800" b="0">
                <a:solidFill>
                  <a:schemeClr val="tx1"/>
                </a:solidFill>
              </a:endParaRPr>
            </a:p>
          </p:txBody>
        </p:sp>
      </p:grpSp>
      <p:grpSp>
        <p:nvGrpSpPr>
          <p:cNvPr id="33800" name="Group 27"/>
          <p:cNvGrpSpPr>
            <a:grpSpLocks/>
          </p:cNvGrpSpPr>
          <p:nvPr/>
        </p:nvGrpSpPr>
        <p:grpSpPr bwMode="auto">
          <a:xfrm>
            <a:off x="0" y="3584575"/>
            <a:ext cx="3505200" cy="762000"/>
            <a:chOff x="240" y="1200"/>
            <a:chExt cx="2250" cy="564"/>
          </a:xfrm>
        </p:grpSpPr>
        <p:pic>
          <p:nvPicPr>
            <p:cNvPr id="33813" name="Picture 23"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40" y="1200"/>
              <a:ext cx="2250"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14" name="Text Box 18"/>
            <p:cNvSpPr txBox="1">
              <a:spLocks noChangeArrowheads="1"/>
            </p:cNvSpPr>
            <p:nvPr/>
          </p:nvSpPr>
          <p:spPr bwMode="blackWhite">
            <a:xfrm>
              <a:off x="700" y="1285"/>
              <a:ext cx="1243" cy="43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Knowlton Medal</a:t>
              </a:r>
            </a:p>
            <a:p>
              <a:pPr algn="ctr" eaLnBrk="1" hangingPunct="1">
                <a:lnSpc>
                  <a:spcPct val="80000"/>
                </a:lnSpc>
                <a:buFontTx/>
                <a:buNone/>
              </a:pPr>
              <a:r>
                <a:rPr lang="en-US" altLang="en-US" sz="1800"/>
                <a:t>Border Bearded</a:t>
              </a:r>
              <a:endParaRPr lang="en-US" altLang="en-US" sz="1800" b="0">
                <a:solidFill>
                  <a:schemeClr val="tx1"/>
                </a:solidFill>
              </a:endParaRPr>
            </a:p>
          </p:txBody>
        </p:sp>
      </p:grpSp>
      <p:grpSp>
        <p:nvGrpSpPr>
          <p:cNvPr id="33801" name="Group 28"/>
          <p:cNvGrpSpPr>
            <a:grpSpLocks/>
          </p:cNvGrpSpPr>
          <p:nvPr/>
        </p:nvGrpSpPr>
        <p:grpSpPr bwMode="auto">
          <a:xfrm>
            <a:off x="0" y="2760663"/>
            <a:ext cx="3505200" cy="762000"/>
            <a:chOff x="144" y="1104"/>
            <a:chExt cx="2250" cy="564"/>
          </a:xfrm>
        </p:grpSpPr>
        <p:pic>
          <p:nvPicPr>
            <p:cNvPr id="33811" name="Picture 20"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144" y="1104"/>
              <a:ext cx="2250"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12" name="Text Box 19"/>
            <p:cNvSpPr txBox="1">
              <a:spLocks noChangeArrowheads="1"/>
            </p:cNvSpPr>
            <p:nvPr/>
          </p:nvSpPr>
          <p:spPr bwMode="blackWhite">
            <a:xfrm>
              <a:off x="336" y="1152"/>
              <a:ext cx="1872" cy="434"/>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J.A. Payne Medal</a:t>
              </a:r>
            </a:p>
            <a:p>
              <a:pPr algn="ctr" eaLnBrk="1" hangingPunct="1">
                <a:lnSpc>
                  <a:spcPct val="80000"/>
                </a:lnSpc>
                <a:buFontTx/>
                <a:buNone/>
              </a:pPr>
              <a:r>
                <a:rPr lang="en-US" altLang="en-US" sz="1800"/>
                <a:t>Japanese</a:t>
              </a:r>
              <a:endParaRPr lang="en-US" altLang="en-US" sz="1800" b="0">
                <a:solidFill>
                  <a:schemeClr val="tx1"/>
                </a:solidFill>
              </a:endParaRPr>
            </a:p>
          </p:txBody>
        </p:sp>
      </p:grpSp>
      <p:grpSp>
        <p:nvGrpSpPr>
          <p:cNvPr id="33802" name="Group 32"/>
          <p:cNvGrpSpPr>
            <a:grpSpLocks/>
          </p:cNvGrpSpPr>
          <p:nvPr/>
        </p:nvGrpSpPr>
        <p:grpSpPr bwMode="auto">
          <a:xfrm>
            <a:off x="0" y="1946275"/>
            <a:ext cx="3505200" cy="754063"/>
            <a:chOff x="1968" y="2544"/>
            <a:chExt cx="2592" cy="564"/>
          </a:xfrm>
        </p:grpSpPr>
        <p:pic>
          <p:nvPicPr>
            <p:cNvPr id="33809" name="Picture 29"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1968" y="2544"/>
              <a:ext cx="2592"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10" name="Text Box 17"/>
            <p:cNvSpPr txBox="1">
              <a:spLocks noChangeArrowheads="1"/>
            </p:cNvSpPr>
            <p:nvPr/>
          </p:nvSpPr>
          <p:spPr bwMode="blackWhite">
            <a:xfrm>
              <a:off x="2232" y="2630"/>
              <a:ext cx="2071" cy="438"/>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Williamson-White Medal</a:t>
              </a:r>
            </a:p>
            <a:p>
              <a:pPr algn="ctr" eaLnBrk="1" hangingPunct="1">
                <a:lnSpc>
                  <a:spcPct val="80000"/>
                </a:lnSpc>
                <a:buFontTx/>
                <a:buNone/>
              </a:pPr>
              <a:r>
                <a:rPr lang="en-US" altLang="en-US" sz="1800"/>
                <a:t>Miniature Tall Bearded</a:t>
              </a:r>
              <a:endParaRPr lang="en-US" altLang="en-US" sz="1800" b="0">
                <a:solidFill>
                  <a:schemeClr val="tx1"/>
                </a:solidFill>
              </a:endParaRPr>
            </a:p>
          </p:txBody>
        </p:sp>
      </p:grpSp>
      <p:grpSp>
        <p:nvGrpSpPr>
          <p:cNvPr id="33803" name="Group 22"/>
          <p:cNvGrpSpPr>
            <a:grpSpLocks/>
          </p:cNvGrpSpPr>
          <p:nvPr/>
        </p:nvGrpSpPr>
        <p:grpSpPr bwMode="auto">
          <a:xfrm>
            <a:off x="0" y="304800"/>
            <a:ext cx="3505200" cy="762000"/>
            <a:chOff x="2160" y="3216"/>
            <a:chExt cx="2250" cy="564"/>
          </a:xfrm>
        </p:grpSpPr>
        <p:pic>
          <p:nvPicPr>
            <p:cNvPr id="33807" name="Picture 21" descr="o-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2160" y="3216"/>
              <a:ext cx="2250" cy="564"/>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808" name="Text Box 10"/>
            <p:cNvSpPr txBox="1">
              <a:spLocks noChangeArrowheads="1"/>
            </p:cNvSpPr>
            <p:nvPr/>
          </p:nvSpPr>
          <p:spPr bwMode="blackWhite">
            <a:xfrm>
              <a:off x="2256" y="3264"/>
              <a:ext cx="2056" cy="434"/>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en-US" altLang="en-US" sz="1800"/>
                <a:t>John C. Wister Medal</a:t>
              </a:r>
            </a:p>
            <a:p>
              <a:pPr algn="ctr" eaLnBrk="1" hangingPunct="1">
                <a:lnSpc>
                  <a:spcPct val="80000"/>
                </a:lnSpc>
                <a:buFontTx/>
                <a:buNone/>
              </a:pPr>
              <a:r>
                <a:rPr lang="en-US" altLang="en-US" sz="1800"/>
                <a:t>Tall Bearded </a:t>
              </a:r>
              <a:endParaRPr lang="en-US" altLang="en-US" sz="1800" b="0">
                <a:solidFill>
                  <a:schemeClr val="tx1"/>
                </a:solidFill>
              </a:endParaRPr>
            </a:p>
          </p:txBody>
        </p:sp>
      </p:grpSp>
      <p:pic>
        <p:nvPicPr>
          <p:cNvPr id="33804"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4888" y="4689475"/>
            <a:ext cx="1581150" cy="21082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2750" y="5253038"/>
            <a:ext cx="1112838" cy="1566862"/>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67313" y="4006850"/>
            <a:ext cx="2817812" cy="1622425"/>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animEffect transition="in" filter="fade">
                                      <p:cBhvr>
                                        <p:cTn id="7" dur="2000"/>
                                        <p:tgtEl>
                                          <p:spTgt spid="6553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5539">
                                            <p:txEl>
                                              <p:pRg st="2" end="2"/>
                                            </p:txEl>
                                          </p:spTgt>
                                        </p:tgtEl>
                                        <p:attrNameLst>
                                          <p:attrName>style.visibility</p:attrName>
                                        </p:attrNameLst>
                                      </p:cBhvr>
                                      <p:to>
                                        <p:strVal val="visible"/>
                                      </p:to>
                                    </p:set>
                                    <p:animEffect transition="in" filter="fade">
                                      <p:cBhvr>
                                        <p:cTn id="12" dur="3000"/>
                                        <p:tgtEl>
                                          <p:spTgt spid="65539">
                                            <p:txEl>
                                              <p:pRg st="2" end="2"/>
                                            </p:txEl>
                                          </p:spTgt>
                                        </p:tgtEl>
                                      </p:cBhvr>
                                    </p:animEffect>
                                  </p:childTnLst>
                                </p:cTn>
                              </p:par>
                            </p:childTnLst>
                          </p:cTn>
                        </p:par>
                        <p:par>
                          <p:cTn id="13" fill="hold" nodeType="afterGroup">
                            <p:stCondLst>
                              <p:cond delay="3000"/>
                            </p:stCondLst>
                            <p:childTnLst>
                              <p:par>
                                <p:cTn id="14" presetID="10" presetClass="entr" presetSubtype="0" fill="hold" nodeType="afterEffect">
                                  <p:stCondLst>
                                    <p:cond delay="0"/>
                                  </p:stCondLst>
                                  <p:childTnLst>
                                    <p:set>
                                      <p:cBhvr>
                                        <p:cTn id="15" dur="1" fill="hold">
                                          <p:stCondLst>
                                            <p:cond delay="0"/>
                                          </p:stCondLst>
                                        </p:cTn>
                                        <p:tgtEl>
                                          <p:spTgt spid="65539">
                                            <p:txEl>
                                              <p:pRg st="2" end="2"/>
                                            </p:txEl>
                                          </p:spTgt>
                                        </p:tgtEl>
                                        <p:attrNameLst>
                                          <p:attrName>style.visibility</p:attrName>
                                        </p:attrNameLst>
                                      </p:cBhvr>
                                      <p:to>
                                        <p:strVal val="visible"/>
                                      </p:to>
                                    </p:set>
                                    <p:animEffect transition="in" filter="fade">
                                      <p:cBhvr>
                                        <p:cTn id="16" dur="2000"/>
                                        <p:tgtEl>
                                          <p:spTgt spid="655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971800" y="-69850"/>
            <a:ext cx="5715000" cy="1143000"/>
          </a:xfrm>
        </p:spPr>
        <p:txBody>
          <a:bodyPr/>
          <a:lstStyle/>
          <a:p>
            <a:pPr eaLnBrk="1" hangingPunct="1"/>
            <a:r>
              <a:rPr lang="en-US" altLang="en-US" sz="4000"/>
              <a:t>Dykes Memorial Medal</a:t>
            </a:r>
          </a:p>
        </p:txBody>
      </p:sp>
      <p:sp>
        <p:nvSpPr>
          <p:cNvPr id="35843" name="Rectangle 3"/>
          <p:cNvSpPr>
            <a:spLocks noGrp="1" noChangeArrowheads="1"/>
          </p:cNvSpPr>
          <p:nvPr>
            <p:ph type="body" idx="1"/>
          </p:nvPr>
        </p:nvSpPr>
        <p:spPr>
          <a:xfrm>
            <a:off x="914400" y="1295400"/>
            <a:ext cx="8077200" cy="2057400"/>
          </a:xfrm>
        </p:spPr>
        <p:txBody>
          <a:bodyPr/>
          <a:lstStyle/>
          <a:p>
            <a:pPr eaLnBrk="1" hangingPunct="1"/>
            <a:r>
              <a:rPr lang="en-US" altLang="en-US"/>
              <a:t>The Dykes Medal is the highest award of the AIS. Awarded to no more than one iris per year. Irises are eligible as a Dykes Medal candidate for three years following winning a classification medal. Only AIS registered judges may vote. </a:t>
            </a:r>
          </a:p>
        </p:txBody>
      </p:sp>
      <p:pic>
        <p:nvPicPr>
          <p:cNvPr id="358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2286000" cy="34290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3"/>
          <p:cNvSpPr txBox="1">
            <a:spLocks noChangeArrowheads="1"/>
          </p:cNvSpPr>
          <p:nvPr/>
        </p:nvSpPr>
        <p:spPr bwMode="auto">
          <a:xfrm>
            <a:off x="1098550" y="65532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San Francisco, 1927</a:t>
            </a:r>
          </a:p>
        </p:txBody>
      </p:sp>
      <p:pic>
        <p:nvPicPr>
          <p:cNvPr id="3584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194924"/>
            <a:ext cx="2573337" cy="3432175"/>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10"/>
          <p:cNvSpPr txBox="1">
            <a:spLocks noChangeArrowheads="1"/>
          </p:cNvSpPr>
          <p:nvPr/>
        </p:nvSpPr>
        <p:spPr bwMode="auto">
          <a:xfrm>
            <a:off x="3532188" y="6553200"/>
            <a:ext cx="2487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dirty="0">
                <a:solidFill>
                  <a:srgbClr val="990000"/>
                </a:solidFill>
              </a:rPr>
              <a:t>Everything Plus, 1991</a:t>
            </a:r>
          </a:p>
        </p:txBody>
      </p:sp>
      <p:pic>
        <p:nvPicPr>
          <p:cNvPr id="3584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025" y="2909888"/>
            <a:ext cx="2949575" cy="1966912"/>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5849" name="TextBox 12"/>
          <p:cNvSpPr txBox="1">
            <a:spLocks noChangeArrowheads="1"/>
          </p:cNvSpPr>
          <p:nvPr/>
        </p:nvSpPr>
        <p:spPr bwMode="auto">
          <a:xfrm>
            <a:off x="6284913" y="4873625"/>
            <a:ext cx="248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Gypsy Lord, 2015</a:t>
            </a:r>
          </a:p>
        </p:txBody>
      </p:sp>
      <p:grpSp>
        <p:nvGrpSpPr>
          <p:cNvPr id="14" name="Group 8"/>
          <p:cNvGrpSpPr>
            <a:grpSpLocks/>
          </p:cNvGrpSpPr>
          <p:nvPr/>
        </p:nvGrpSpPr>
        <p:grpSpPr bwMode="auto">
          <a:xfrm>
            <a:off x="6705600" y="5233988"/>
            <a:ext cx="1704975" cy="1624012"/>
            <a:chOff x="0" y="912"/>
            <a:chExt cx="2322" cy="2212"/>
          </a:xfrm>
        </p:grpSpPr>
        <p:sp>
          <p:nvSpPr>
            <p:cNvPr id="35851" name="Text Box 4"/>
            <p:cNvSpPr txBox="1">
              <a:spLocks noChangeArrowheads="1"/>
            </p:cNvSpPr>
            <p:nvPr/>
          </p:nvSpPr>
          <p:spPr bwMode="blackWhite">
            <a:xfrm>
              <a:off x="389" y="2495"/>
              <a:ext cx="1858" cy="629"/>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a:solidFill>
                    <a:schemeClr val="tx1"/>
                  </a:solidFill>
                </a:rPr>
                <a:t>Dykes</a:t>
              </a:r>
            </a:p>
          </p:txBody>
        </p:sp>
        <p:pic>
          <p:nvPicPr>
            <p:cNvPr id="35852" name="Picture 7" descr="Dykes"/>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912"/>
              <a:ext cx="2322" cy="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a:t>Dykes Display Gardens</a:t>
            </a:r>
          </a:p>
        </p:txBody>
      </p:sp>
      <p:pic>
        <p:nvPicPr>
          <p:cNvPr id="3789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638800" y="2278063"/>
            <a:ext cx="3394075" cy="4525962"/>
          </a:xfrm>
          <a:prstGeom prst="rect">
            <a:avLst/>
          </a:prstGeom>
          <a:ln>
            <a:noFill/>
          </a:ln>
          <a:effectLst/>
          <a:scene3d>
            <a:camera prst="orthographicFront"/>
            <a:lightRig rig="threePt" dir="t"/>
          </a:scene3d>
          <a:sp3d>
            <a:bevelT/>
          </a:sp3d>
        </p:spPr>
      </p:pic>
      <p:pic>
        <p:nvPicPr>
          <p:cNvPr id="3789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38" y="2278063"/>
            <a:ext cx="3449638" cy="4598987"/>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 y="-228600"/>
            <a:ext cx="3452113" cy="23622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4648200"/>
            <a:ext cx="2971800" cy="222885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2133600"/>
            <a:ext cx="3390900" cy="3733800"/>
          </a:xfrm>
          <a:prstGeom prst="rect">
            <a:avLst/>
          </a:prstGeom>
          <a:ln>
            <a:noFill/>
          </a:ln>
          <a:effectLst/>
          <a:scene3d>
            <a:camera prst="orthographicFront"/>
            <a:lightRig rig="threePt" dir="t"/>
          </a:scene3d>
          <a:sp3d>
            <a:bevelT/>
          </a:sp3d>
        </p:spPr>
      </p:pic>
      <p:sp>
        <p:nvSpPr>
          <p:cNvPr id="39939" name="TextBox 4"/>
          <p:cNvSpPr txBox="1">
            <a:spLocks noChangeArrowheads="1"/>
          </p:cNvSpPr>
          <p:nvPr/>
        </p:nvSpPr>
        <p:spPr bwMode="auto">
          <a:xfrm>
            <a:off x="1752600" y="5911850"/>
            <a:ext cx="236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Montmartre, 2017</a:t>
            </a:r>
          </a:p>
        </p:txBody>
      </p:sp>
      <p:sp>
        <p:nvSpPr>
          <p:cNvPr id="39940" name="Title 1"/>
          <p:cNvSpPr>
            <a:spLocks noGrp="1"/>
          </p:cNvSpPr>
          <p:nvPr>
            <p:ph type="title"/>
          </p:nvPr>
        </p:nvSpPr>
        <p:spPr>
          <a:xfrm>
            <a:off x="2514600" y="-76200"/>
            <a:ext cx="6488113" cy="1981200"/>
          </a:xfrm>
        </p:spPr>
        <p:txBody>
          <a:bodyPr/>
          <a:lstStyle/>
          <a:p>
            <a:r>
              <a:rPr lang="en-US" altLang="en-US"/>
              <a:t>Changes in Dykes Medal Winners Throughout the Years</a:t>
            </a:r>
          </a:p>
        </p:txBody>
      </p:sp>
      <p:pic>
        <p:nvPicPr>
          <p:cNvPr id="39941" name="Picture 30" descr="1933 Coral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62188"/>
            <a:ext cx="2455863" cy="34417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9942" name="TextBox 7"/>
          <p:cNvSpPr txBox="1">
            <a:spLocks noChangeArrowheads="1"/>
          </p:cNvSpPr>
          <p:nvPr/>
        </p:nvSpPr>
        <p:spPr bwMode="auto">
          <a:xfrm>
            <a:off x="6781800" y="57912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Coralie, 1933</a:t>
            </a:r>
          </a:p>
        </p:txBody>
      </p:sp>
    </p:spTree>
  </p:cSld>
  <p:clrMapOvr>
    <a:masterClrMapping/>
  </p:clrMapOvr>
  <p:transition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286000" y="0"/>
            <a:ext cx="6400800" cy="1851025"/>
          </a:xfrm>
        </p:spPr>
        <p:txBody>
          <a:bodyPr/>
          <a:lstStyle/>
          <a:p>
            <a:r>
              <a:rPr lang="en-US" altLang="en-US"/>
              <a:t>Changes in Dykes Medal Winners Throughout the Years</a:t>
            </a:r>
          </a:p>
        </p:txBody>
      </p:sp>
      <p:pic>
        <p:nvPicPr>
          <p:cNvPr id="409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788" y="2189163"/>
            <a:ext cx="3111500" cy="4268787"/>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4"/>
          <p:cNvSpPr txBox="1">
            <a:spLocks noChangeArrowheads="1"/>
          </p:cNvSpPr>
          <p:nvPr/>
        </p:nvSpPr>
        <p:spPr bwMode="auto">
          <a:xfrm>
            <a:off x="749300" y="6443663"/>
            <a:ext cx="236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That’s All Folks, 2013</a:t>
            </a:r>
          </a:p>
        </p:txBody>
      </p:sp>
      <p:pic>
        <p:nvPicPr>
          <p:cNvPr id="409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2208213"/>
            <a:ext cx="2298700" cy="4249737"/>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0966" name="TextBox 6"/>
          <p:cNvSpPr txBox="1">
            <a:spLocks noChangeArrowheads="1"/>
          </p:cNvSpPr>
          <p:nvPr/>
        </p:nvSpPr>
        <p:spPr bwMode="auto">
          <a:xfrm>
            <a:off x="3656013" y="6456363"/>
            <a:ext cx="202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New Moon, 1973</a:t>
            </a:r>
          </a:p>
        </p:txBody>
      </p:sp>
      <p:pic>
        <p:nvPicPr>
          <p:cNvPr id="40967" name="Picture 22" descr="1953 truly-yours-m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4550" y="2208213"/>
            <a:ext cx="3186113" cy="424815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0968" name="TextBox 8"/>
          <p:cNvSpPr txBox="1">
            <a:spLocks noChangeArrowheads="1"/>
          </p:cNvSpPr>
          <p:nvPr/>
        </p:nvSpPr>
        <p:spPr bwMode="auto">
          <a:xfrm>
            <a:off x="6400800" y="6443663"/>
            <a:ext cx="2028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Truly Yours, 1953</a:t>
            </a:r>
          </a:p>
        </p:txBody>
      </p:sp>
    </p:spTree>
  </p:cSld>
  <p:clrMapOvr>
    <a:masterClrMapping/>
  </p:clrMapOvr>
  <p:transition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4">
            <a:extLst>
              <a:ext uri="{FF2B5EF4-FFF2-40B4-BE49-F238E27FC236}">
                <a16:creationId xmlns:a16="http://schemas.microsoft.com/office/drawing/2014/main" id="{06DD865D-330A-4A3E-99C4-448EA6EABC27}"/>
              </a:ext>
            </a:extLst>
          </p:cNvPr>
          <p:cNvGrpSpPr>
            <a:grpSpLocks/>
          </p:cNvGrpSpPr>
          <p:nvPr/>
        </p:nvGrpSpPr>
        <p:grpSpPr bwMode="auto">
          <a:xfrm>
            <a:off x="1060450" y="5386388"/>
            <a:ext cx="1954213" cy="1366837"/>
            <a:chOff x="240" y="3140"/>
            <a:chExt cx="1351" cy="892"/>
          </a:xfrm>
        </p:grpSpPr>
        <p:sp>
          <p:nvSpPr>
            <p:cNvPr id="5230" name="Freeform 5">
              <a:extLst>
                <a:ext uri="{FF2B5EF4-FFF2-40B4-BE49-F238E27FC236}">
                  <a16:creationId xmlns:a16="http://schemas.microsoft.com/office/drawing/2014/main" id="{B5ED3662-25A8-4725-99C6-94758859E60A}"/>
                </a:ext>
              </a:extLst>
            </p:cNvPr>
            <p:cNvSpPr>
              <a:spLocks/>
            </p:cNvSpPr>
            <p:nvPr/>
          </p:nvSpPr>
          <p:spPr bwMode="blackWhite">
            <a:xfrm>
              <a:off x="513" y="3406"/>
              <a:ext cx="69" cy="63"/>
            </a:xfrm>
            <a:custGeom>
              <a:avLst/>
              <a:gdLst>
                <a:gd name="T0" fmla="*/ 17 w 54"/>
                <a:gd name="T1" fmla="*/ 0 h 50"/>
                <a:gd name="T2" fmla="*/ 42 w 54"/>
                <a:gd name="T3" fmla="*/ 16 h 50"/>
                <a:gd name="T4" fmla="*/ 59 w 54"/>
                <a:gd name="T5" fmla="*/ 16 h 50"/>
                <a:gd name="T6" fmla="*/ 69 w 54"/>
                <a:gd name="T7" fmla="*/ 63 h 50"/>
                <a:gd name="T8" fmla="*/ 27 w 54"/>
                <a:gd name="T9" fmla="*/ 29 h 50"/>
                <a:gd name="T10" fmla="*/ 0 w 54"/>
                <a:gd name="T11" fmla="*/ 14 h 50"/>
                <a:gd name="T12" fmla="*/ 17 w 54"/>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50">
                  <a:moveTo>
                    <a:pt x="13" y="0"/>
                  </a:moveTo>
                  <a:lnTo>
                    <a:pt x="33" y="13"/>
                  </a:lnTo>
                  <a:lnTo>
                    <a:pt x="46" y="13"/>
                  </a:lnTo>
                  <a:lnTo>
                    <a:pt x="54" y="50"/>
                  </a:lnTo>
                  <a:lnTo>
                    <a:pt x="21" y="23"/>
                  </a:lnTo>
                  <a:lnTo>
                    <a:pt x="0" y="11"/>
                  </a:lnTo>
                  <a:lnTo>
                    <a:pt x="13"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1" name="Freeform 6">
              <a:extLst>
                <a:ext uri="{FF2B5EF4-FFF2-40B4-BE49-F238E27FC236}">
                  <a16:creationId xmlns:a16="http://schemas.microsoft.com/office/drawing/2014/main" id="{88BDE1B3-69F5-473B-B9FE-DD472D09D67B}"/>
                </a:ext>
              </a:extLst>
            </p:cNvPr>
            <p:cNvSpPr>
              <a:spLocks/>
            </p:cNvSpPr>
            <p:nvPr/>
          </p:nvSpPr>
          <p:spPr bwMode="blackWhite">
            <a:xfrm>
              <a:off x="553" y="3618"/>
              <a:ext cx="48" cy="42"/>
            </a:xfrm>
            <a:custGeom>
              <a:avLst/>
              <a:gdLst>
                <a:gd name="T0" fmla="*/ 3 w 38"/>
                <a:gd name="T1" fmla="*/ 0 h 33"/>
                <a:gd name="T2" fmla="*/ 40 w 38"/>
                <a:gd name="T3" fmla="*/ 17 h 33"/>
                <a:gd name="T4" fmla="*/ 48 w 38"/>
                <a:gd name="T5" fmla="*/ 34 h 33"/>
                <a:gd name="T6" fmla="*/ 14 w 38"/>
                <a:gd name="T7" fmla="*/ 42 h 33"/>
                <a:gd name="T8" fmla="*/ 0 w 38"/>
                <a:gd name="T9" fmla="*/ 19 h 33"/>
                <a:gd name="T10" fmla="*/ 3 w 38"/>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3">
                  <a:moveTo>
                    <a:pt x="2" y="0"/>
                  </a:moveTo>
                  <a:lnTo>
                    <a:pt x="32" y="13"/>
                  </a:lnTo>
                  <a:lnTo>
                    <a:pt x="38" y="27"/>
                  </a:lnTo>
                  <a:lnTo>
                    <a:pt x="11" y="33"/>
                  </a:lnTo>
                  <a:lnTo>
                    <a:pt x="0" y="15"/>
                  </a:lnTo>
                  <a:lnTo>
                    <a:pt x="2"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2" name="Freeform 7">
              <a:extLst>
                <a:ext uri="{FF2B5EF4-FFF2-40B4-BE49-F238E27FC236}">
                  <a16:creationId xmlns:a16="http://schemas.microsoft.com/office/drawing/2014/main" id="{A7D25746-AD53-4105-B036-7BE34FA73203}"/>
                </a:ext>
              </a:extLst>
            </p:cNvPr>
            <p:cNvSpPr>
              <a:spLocks/>
            </p:cNvSpPr>
            <p:nvPr/>
          </p:nvSpPr>
          <p:spPr bwMode="blackWhite">
            <a:xfrm>
              <a:off x="530" y="3140"/>
              <a:ext cx="1061" cy="892"/>
            </a:xfrm>
            <a:custGeom>
              <a:avLst/>
              <a:gdLst>
                <a:gd name="T0" fmla="*/ 705 w 835"/>
                <a:gd name="T1" fmla="*/ 549 h 702"/>
                <a:gd name="T2" fmla="*/ 785 w 835"/>
                <a:gd name="T3" fmla="*/ 616 h 702"/>
                <a:gd name="T4" fmla="*/ 806 w 835"/>
                <a:gd name="T5" fmla="*/ 634 h 702"/>
                <a:gd name="T6" fmla="*/ 872 w 835"/>
                <a:gd name="T7" fmla="*/ 626 h 702"/>
                <a:gd name="T8" fmla="*/ 939 w 835"/>
                <a:gd name="T9" fmla="*/ 690 h 702"/>
                <a:gd name="T10" fmla="*/ 1061 w 835"/>
                <a:gd name="T11" fmla="*/ 820 h 702"/>
                <a:gd name="T12" fmla="*/ 1034 w 835"/>
                <a:gd name="T13" fmla="*/ 881 h 702"/>
                <a:gd name="T14" fmla="*/ 1024 w 835"/>
                <a:gd name="T15" fmla="*/ 820 h 702"/>
                <a:gd name="T16" fmla="*/ 983 w 835"/>
                <a:gd name="T17" fmla="*/ 799 h 702"/>
                <a:gd name="T18" fmla="*/ 920 w 835"/>
                <a:gd name="T19" fmla="*/ 712 h 702"/>
                <a:gd name="T20" fmla="*/ 886 w 835"/>
                <a:gd name="T21" fmla="*/ 706 h 702"/>
                <a:gd name="T22" fmla="*/ 851 w 835"/>
                <a:gd name="T23" fmla="*/ 714 h 702"/>
                <a:gd name="T24" fmla="*/ 747 w 835"/>
                <a:gd name="T25" fmla="*/ 653 h 702"/>
                <a:gd name="T26" fmla="*/ 740 w 835"/>
                <a:gd name="T27" fmla="*/ 632 h 702"/>
                <a:gd name="T28" fmla="*/ 659 w 835"/>
                <a:gd name="T29" fmla="*/ 629 h 702"/>
                <a:gd name="T30" fmla="*/ 602 w 835"/>
                <a:gd name="T31" fmla="*/ 592 h 702"/>
                <a:gd name="T32" fmla="*/ 559 w 835"/>
                <a:gd name="T33" fmla="*/ 571 h 702"/>
                <a:gd name="T34" fmla="*/ 522 w 835"/>
                <a:gd name="T35" fmla="*/ 590 h 702"/>
                <a:gd name="T36" fmla="*/ 483 w 835"/>
                <a:gd name="T37" fmla="*/ 612 h 702"/>
                <a:gd name="T38" fmla="*/ 416 w 835"/>
                <a:gd name="T39" fmla="*/ 651 h 702"/>
                <a:gd name="T40" fmla="*/ 479 w 835"/>
                <a:gd name="T41" fmla="*/ 521 h 702"/>
                <a:gd name="T42" fmla="*/ 400 w 835"/>
                <a:gd name="T43" fmla="*/ 587 h 702"/>
                <a:gd name="T44" fmla="*/ 355 w 835"/>
                <a:gd name="T45" fmla="*/ 639 h 702"/>
                <a:gd name="T46" fmla="*/ 291 w 835"/>
                <a:gd name="T47" fmla="*/ 727 h 702"/>
                <a:gd name="T48" fmla="*/ 208 w 835"/>
                <a:gd name="T49" fmla="*/ 764 h 702"/>
                <a:gd name="T50" fmla="*/ 105 w 835"/>
                <a:gd name="T51" fmla="*/ 797 h 702"/>
                <a:gd name="T52" fmla="*/ 23 w 835"/>
                <a:gd name="T53" fmla="*/ 814 h 702"/>
                <a:gd name="T54" fmla="*/ 42 w 835"/>
                <a:gd name="T55" fmla="*/ 785 h 702"/>
                <a:gd name="T56" fmla="*/ 118 w 835"/>
                <a:gd name="T57" fmla="*/ 764 h 702"/>
                <a:gd name="T58" fmla="*/ 257 w 835"/>
                <a:gd name="T59" fmla="*/ 661 h 702"/>
                <a:gd name="T60" fmla="*/ 259 w 835"/>
                <a:gd name="T61" fmla="*/ 643 h 702"/>
                <a:gd name="T62" fmla="*/ 240 w 835"/>
                <a:gd name="T63" fmla="*/ 653 h 702"/>
                <a:gd name="T64" fmla="*/ 186 w 835"/>
                <a:gd name="T65" fmla="*/ 624 h 702"/>
                <a:gd name="T66" fmla="*/ 150 w 835"/>
                <a:gd name="T67" fmla="*/ 626 h 702"/>
                <a:gd name="T68" fmla="*/ 164 w 835"/>
                <a:gd name="T69" fmla="*/ 529 h 702"/>
                <a:gd name="T70" fmla="*/ 137 w 835"/>
                <a:gd name="T71" fmla="*/ 536 h 702"/>
                <a:gd name="T72" fmla="*/ 100 w 835"/>
                <a:gd name="T73" fmla="*/ 517 h 702"/>
                <a:gd name="T74" fmla="*/ 84 w 835"/>
                <a:gd name="T75" fmla="*/ 480 h 702"/>
                <a:gd name="T76" fmla="*/ 84 w 835"/>
                <a:gd name="T77" fmla="*/ 404 h 702"/>
                <a:gd name="T78" fmla="*/ 127 w 835"/>
                <a:gd name="T79" fmla="*/ 385 h 702"/>
                <a:gd name="T80" fmla="*/ 191 w 835"/>
                <a:gd name="T81" fmla="*/ 377 h 702"/>
                <a:gd name="T82" fmla="*/ 262 w 835"/>
                <a:gd name="T83" fmla="*/ 366 h 702"/>
                <a:gd name="T84" fmla="*/ 257 w 835"/>
                <a:gd name="T85" fmla="*/ 307 h 702"/>
                <a:gd name="T86" fmla="*/ 198 w 835"/>
                <a:gd name="T87" fmla="*/ 302 h 702"/>
                <a:gd name="T88" fmla="*/ 132 w 835"/>
                <a:gd name="T89" fmla="*/ 234 h 702"/>
                <a:gd name="T90" fmla="*/ 186 w 835"/>
                <a:gd name="T91" fmla="*/ 192 h 702"/>
                <a:gd name="T92" fmla="*/ 212 w 835"/>
                <a:gd name="T93" fmla="*/ 224 h 702"/>
                <a:gd name="T94" fmla="*/ 249 w 835"/>
                <a:gd name="T95" fmla="*/ 207 h 702"/>
                <a:gd name="T96" fmla="*/ 241 w 835"/>
                <a:gd name="T97" fmla="*/ 173 h 702"/>
                <a:gd name="T98" fmla="*/ 233 w 835"/>
                <a:gd name="T99" fmla="*/ 117 h 702"/>
                <a:gd name="T100" fmla="*/ 230 w 835"/>
                <a:gd name="T101" fmla="*/ 72 h 702"/>
                <a:gd name="T102" fmla="*/ 323 w 835"/>
                <a:gd name="T103" fmla="*/ 32 h 702"/>
                <a:gd name="T104" fmla="*/ 398 w 835"/>
                <a:gd name="T105" fmla="*/ 14 h 702"/>
                <a:gd name="T106" fmla="*/ 451 w 835"/>
                <a:gd name="T107" fmla="*/ 19 h 702"/>
                <a:gd name="T108" fmla="*/ 503 w 835"/>
                <a:gd name="T109" fmla="*/ 43 h 702"/>
                <a:gd name="T110" fmla="*/ 607 w 835"/>
                <a:gd name="T111" fmla="*/ 78 h 702"/>
                <a:gd name="T112" fmla="*/ 652 w 835"/>
                <a:gd name="T113" fmla="*/ 80 h 702"/>
                <a:gd name="T114" fmla="*/ 703 w 835"/>
                <a:gd name="T115" fmla="*/ 99 h 7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35" h="702">
                  <a:moveTo>
                    <a:pt x="553" y="78"/>
                  </a:moveTo>
                  <a:lnTo>
                    <a:pt x="555" y="432"/>
                  </a:lnTo>
                  <a:lnTo>
                    <a:pt x="565" y="478"/>
                  </a:lnTo>
                  <a:lnTo>
                    <a:pt x="618" y="485"/>
                  </a:lnTo>
                  <a:lnTo>
                    <a:pt x="620" y="497"/>
                  </a:lnTo>
                  <a:lnTo>
                    <a:pt x="634" y="499"/>
                  </a:lnTo>
                  <a:lnTo>
                    <a:pt x="649" y="524"/>
                  </a:lnTo>
                  <a:lnTo>
                    <a:pt x="686" y="493"/>
                  </a:lnTo>
                  <a:lnTo>
                    <a:pt x="712" y="514"/>
                  </a:lnTo>
                  <a:lnTo>
                    <a:pt x="739" y="543"/>
                  </a:lnTo>
                  <a:lnTo>
                    <a:pt x="778" y="610"/>
                  </a:lnTo>
                  <a:lnTo>
                    <a:pt x="835" y="645"/>
                  </a:lnTo>
                  <a:lnTo>
                    <a:pt x="824" y="702"/>
                  </a:lnTo>
                  <a:lnTo>
                    <a:pt x="814" y="693"/>
                  </a:lnTo>
                  <a:lnTo>
                    <a:pt x="818" y="670"/>
                  </a:lnTo>
                  <a:lnTo>
                    <a:pt x="806" y="645"/>
                  </a:lnTo>
                  <a:lnTo>
                    <a:pt x="782" y="656"/>
                  </a:lnTo>
                  <a:lnTo>
                    <a:pt x="774" y="629"/>
                  </a:lnTo>
                  <a:lnTo>
                    <a:pt x="751" y="602"/>
                  </a:lnTo>
                  <a:lnTo>
                    <a:pt x="724" y="560"/>
                  </a:lnTo>
                  <a:lnTo>
                    <a:pt x="689" y="524"/>
                  </a:lnTo>
                  <a:lnTo>
                    <a:pt x="697" y="556"/>
                  </a:lnTo>
                  <a:lnTo>
                    <a:pt x="670" y="545"/>
                  </a:lnTo>
                  <a:lnTo>
                    <a:pt x="670" y="562"/>
                  </a:lnTo>
                  <a:lnTo>
                    <a:pt x="618" y="537"/>
                  </a:lnTo>
                  <a:lnTo>
                    <a:pt x="588" y="514"/>
                  </a:lnTo>
                  <a:lnTo>
                    <a:pt x="595" y="506"/>
                  </a:lnTo>
                  <a:lnTo>
                    <a:pt x="582" y="497"/>
                  </a:lnTo>
                  <a:lnTo>
                    <a:pt x="561" y="508"/>
                  </a:lnTo>
                  <a:lnTo>
                    <a:pt x="519" y="495"/>
                  </a:lnTo>
                  <a:lnTo>
                    <a:pt x="484" y="485"/>
                  </a:lnTo>
                  <a:lnTo>
                    <a:pt x="474" y="466"/>
                  </a:lnTo>
                  <a:lnTo>
                    <a:pt x="453" y="472"/>
                  </a:lnTo>
                  <a:lnTo>
                    <a:pt x="440" y="449"/>
                  </a:lnTo>
                  <a:lnTo>
                    <a:pt x="421" y="443"/>
                  </a:lnTo>
                  <a:lnTo>
                    <a:pt x="411" y="464"/>
                  </a:lnTo>
                  <a:lnTo>
                    <a:pt x="409" y="497"/>
                  </a:lnTo>
                  <a:lnTo>
                    <a:pt x="380" y="482"/>
                  </a:lnTo>
                  <a:lnTo>
                    <a:pt x="365" y="501"/>
                  </a:lnTo>
                  <a:lnTo>
                    <a:pt x="327" y="512"/>
                  </a:lnTo>
                  <a:lnTo>
                    <a:pt x="346" y="460"/>
                  </a:lnTo>
                  <a:lnTo>
                    <a:pt x="377" y="410"/>
                  </a:lnTo>
                  <a:lnTo>
                    <a:pt x="344" y="441"/>
                  </a:lnTo>
                  <a:lnTo>
                    <a:pt x="315" y="462"/>
                  </a:lnTo>
                  <a:lnTo>
                    <a:pt x="311" y="485"/>
                  </a:lnTo>
                  <a:lnTo>
                    <a:pt x="279" y="503"/>
                  </a:lnTo>
                  <a:lnTo>
                    <a:pt x="300" y="520"/>
                  </a:lnTo>
                  <a:lnTo>
                    <a:pt x="229" y="572"/>
                  </a:lnTo>
                  <a:lnTo>
                    <a:pt x="192" y="593"/>
                  </a:lnTo>
                  <a:lnTo>
                    <a:pt x="164" y="601"/>
                  </a:lnTo>
                  <a:lnTo>
                    <a:pt x="121" y="616"/>
                  </a:lnTo>
                  <a:lnTo>
                    <a:pt x="83" y="627"/>
                  </a:lnTo>
                  <a:lnTo>
                    <a:pt x="43" y="631"/>
                  </a:lnTo>
                  <a:lnTo>
                    <a:pt x="18" y="641"/>
                  </a:lnTo>
                  <a:lnTo>
                    <a:pt x="0" y="624"/>
                  </a:lnTo>
                  <a:lnTo>
                    <a:pt x="33" y="618"/>
                  </a:lnTo>
                  <a:lnTo>
                    <a:pt x="79" y="597"/>
                  </a:lnTo>
                  <a:lnTo>
                    <a:pt x="93" y="601"/>
                  </a:lnTo>
                  <a:lnTo>
                    <a:pt x="179" y="564"/>
                  </a:lnTo>
                  <a:lnTo>
                    <a:pt x="202" y="520"/>
                  </a:lnTo>
                  <a:lnTo>
                    <a:pt x="231" y="499"/>
                  </a:lnTo>
                  <a:lnTo>
                    <a:pt x="204" y="506"/>
                  </a:lnTo>
                  <a:lnTo>
                    <a:pt x="190" y="501"/>
                  </a:lnTo>
                  <a:lnTo>
                    <a:pt x="189" y="514"/>
                  </a:lnTo>
                  <a:lnTo>
                    <a:pt x="165" y="495"/>
                  </a:lnTo>
                  <a:lnTo>
                    <a:pt x="146" y="491"/>
                  </a:lnTo>
                  <a:lnTo>
                    <a:pt x="133" y="483"/>
                  </a:lnTo>
                  <a:lnTo>
                    <a:pt x="118" y="493"/>
                  </a:lnTo>
                  <a:lnTo>
                    <a:pt x="116" y="453"/>
                  </a:lnTo>
                  <a:lnTo>
                    <a:pt x="129" y="416"/>
                  </a:lnTo>
                  <a:lnTo>
                    <a:pt x="123" y="401"/>
                  </a:lnTo>
                  <a:lnTo>
                    <a:pt x="108" y="422"/>
                  </a:lnTo>
                  <a:lnTo>
                    <a:pt x="83" y="435"/>
                  </a:lnTo>
                  <a:lnTo>
                    <a:pt x="79" y="407"/>
                  </a:lnTo>
                  <a:lnTo>
                    <a:pt x="62" y="389"/>
                  </a:lnTo>
                  <a:lnTo>
                    <a:pt x="66" y="378"/>
                  </a:lnTo>
                  <a:lnTo>
                    <a:pt x="62" y="349"/>
                  </a:lnTo>
                  <a:lnTo>
                    <a:pt x="66" y="318"/>
                  </a:lnTo>
                  <a:lnTo>
                    <a:pt x="81" y="320"/>
                  </a:lnTo>
                  <a:lnTo>
                    <a:pt x="100" y="303"/>
                  </a:lnTo>
                  <a:lnTo>
                    <a:pt x="119" y="286"/>
                  </a:lnTo>
                  <a:lnTo>
                    <a:pt x="150" y="297"/>
                  </a:lnTo>
                  <a:lnTo>
                    <a:pt x="164" y="284"/>
                  </a:lnTo>
                  <a:lnTo>
                    <a:pt x="206" y="288"/>
                  </a:lnTo>
                  <a:lnTo>
                    <a:pt x="196" y="261"/>
                  </a:lnTo>
                  <a:lnTo>
                    <a:pt x="202" y="242"/>
                  </a:lnTo>
                  <a:lnTo>
                    <a:pt x="171" y="247"/>
                  </a:lnTo>
                  <a:lnTo>
                    <a:pt x="156" y="238"/>
                  </a:lnTo>
                  <a:lnTo>
                    <a:pt x="102" y="226"/>
                  </a:lnTo>
                  <a:lnTo>
                    <a:pt x="104" y="184"/>
                  </a:lnTo>
                  <a:lnTo>
                    <a:pt x="96" y="159"/>
                  </a:lnTo>
                  <a:lnTo>
                    <a:pt x="146" y="151"/>
                  </a:lnTo>
                  <a:lnTo>
                    <a:pt x="177" y="159"/>
                  </a:lnTo>
                  <a:lnTo>
                    <a:pt x="167" y="176"/>
                  </a:lnTo>
                  <a:lnTo>
                    <a:pt x="217" y="186"/>
                  </a:lnTo>
                  <a:lnTo>
                    <a:pt x="196" y="163"/>
                  </a:lnTo>
                  <a:lnTo>
                    <a:pt x="231" y="174"/>
                  </a:lnTo>
                  <a:lnTo>
                    <a:pt x="190" y="136"/>
                  </a:lnTo>
                  <a:lnTo>
                    <a:pt x="194" y="117"/>
                  </a:lnTo>
                  <a:lnTo>
                    <a:pt x="183" y="92"/>
                  </a:lnTo>
                  <a:lnTo>
                    <a:pt x="162" y="69"/>
                  </a:lnTo>
                  <a:lnTo>
                    <a:pt x="181" y="57"/>
                  </a:lnTo>
                  <a:lnTo>
                    <a:pt x="212" y="61"/>
                  </a:lnTo>
                  <a:lnTo>
                    <a:pt x="254" y="25"/>
                  </a:lnTo>
                  <a:lnTo>
                    <a:pt x="292" y="5"/>
                  </a:lnTo>
                  <a:lnTo>
                    <a:pt x="313" y="11"/>
                  </a:lnTo>
                  <a:lnTo>
                    <a:pt x="352" y="0"/>
                  </a:lnTo>
                  <a:lnTo>
                    <a:pt x="355" y="15"/>
                  </a:lnTo>
                  <a:lnTo>
                    <a:pt x="375" y="11"/>
                  </a:lnTo>
                  <a:lnTo>
                    <a:pt x="396" y="34"/>
                  </a:lnTo>
                  <a:lnTo>
                    <a:pt x="425" y="52"/>
                  </a:lnTo>
                  <a:lnTo>
                    <a:pt x="478" y="61"/>
                  </a:lnTo>
                  <a:lnTo>
                    <a:pt x="496" y="78"/>
                  </a:lnTo>
                  <a:lnTo>
                    <a:pt x="513" y="63"/>
                  </a:lnTo>
                  <a:lnTo>
                    <a:pt x="524" y="75"/>
                  </a:lnTo>
                  <a:lnTo>
                    <a:pt x="553" y="78"/>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3" name="Freeform 8">
              <a:extLst>
                <a:ext uri="{FF2B5EF4-FFF2-40B4-BE49-F238E27FC236}">
                  <a16:creationId xmlns:a16="http://schemas.microsoft.com/office/drawing/2014/main" id="{6696553B-480E-425D-B73A-FB707D022FCB}"/>
                </a:ext>
              </a:extLst>
            </p:cNvPr>
            <p:cNvSpPr>
              <a:spLocks/>
            </p:cNvSpPr>
            <p:nvPr/>
          </p:nvSpPr>
          <p:spPr bwMode="blackWhite">
            <a:xfrm>
              <a:off x="909" y="3830"/>
              <a:ext cx="29" cy="16"/>
            </a:xfrm>
            <a:custGeom>
              <a:avLst/>
              <a:gdLst>
                <a:gd name="T0" fmla="*/ 0 w 23"/>
                <a:gd name="T1" fmla="*/ 0 h 13"/>
                <a:gd name="T2" fmla="*/ 29 w 23"/>
                <a:gd name="T3" fmla="*/ 5 h 13"/>
                <a:gd name="T4" fmla="*/ 24 w 23"/>
                <a:gd name="T5" fmla="*/ 16 h 13"/>
                <a:gd name="T6" fmla="*/ 0 w 23"/>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
                  <a:moveTo>
                    <a:pt x="0" y="0"/>
                  </a:moveTo>
                  <a:lnTo>
                    <a:pt x="23" y="4"/>
                  </a:lnTo>
                  <a:lnTo>
                    <a:pt x="19" y="13"/>
                  </a:lnTo>
                  <a:lnTo>
                    <a:pt x="0"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4" name="Freeform 9">
              <a:extLst>
                <a:ext uri="{FF2B5EF4-FFF2-40B4-BE49-F238E27FC236}">
                  <a16:creationId xmlns:a16="http://schemas.microsoft.com/office/drawing/2014/main" id="{C322A3DC-FAFD-4AAD-9DDA-D90F15E4A67E}"/>
                </a:ext>
              </a:extLst>
            </p:cNvPr>
            <p:cNvSpPr>
              <a:spLocks/>
            </p:cNvSpPr>
            <p:nvPr/>
          </p:nvSpPr>
          <p:spPr bwMode="blackWhite">
            <a:xfrm>
              <a:off x="842" y="3849"/>
              <a:ext cx="83" cy="52"/>
            </a:xfrm>
            <a:custGeom>
              <a:avLst/>
              <a:gdLst>
                <a:gd name="T0" fmla="*/ 49 w 65"/>
                <a:gd name="T1" fmla="*/ 0 h 41"/>
                <a:gd name="T2" fmla="*/ 83 w 65"/>
                <a:gd name="T3" fmla="*/ 20 h 41"/>
                <a:gd name="T4" fmla="*/ 56 w 65"/>
                <a:gd name="T5" fmla="*/ 52 h 41"/>
                <a:gd name="T6" fmla="*/ 24 w 65"/>
                <a:gd name="T7" fmla="*/ 52 h 41"/>
                <a:gd name="T8" fmla="*/ 0 w 65"/>
                <a:gd name="T9" fmla="*/ 24 h 41"/>
                <a:gd name="T10" fmla="*/ 34 w 65"/>
                <a:gd name="T11" fmla="*/ 10 h 41"/>
                <a:gd name="T12" fmla="*/ 49 w 65"/>
                <a:gd name="T13" fmla="*/ 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41">
                  <a:moveTo>
                    <a:pt x="38" y="0"/>
                  </a:moveTo>
                  <a:lnTo>
                    <a:pt x="65" y="16"/>
                  </a:lnTo>
                  <a:lnTo>
                    <a:pt x="44" y="41"/>
                  </a:lnTo>
                  <a:lnTo>
                    <a:pt x="19" y="41"/>
                  </a:lnTo>
                  <a:lnTo>
                    <a:pt x="0" y="19"/>
                  </a:lnTo>
                  <a:lnTo>
                    <a:pt x="27" y="8"/>
                  </a:lnTo>
                  <a:lnTo>
                    <a:pt x="38"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5" name="Freeform 10">
              <a:extLst>
                <a:ext uri="{FF2B5EF4-FFF2-40B4-BE49-F238E27FC236}">
                  <a16:creationId xmlns:a16="http://schemas.microsoft.com/office/drawing/2014/main" id="{024A8EC3-EE4A-4E8E-84ED-5930DA934E93}"/>
                </a:ext>
              </a:extLst>
            </p:cNvPr>
            <p:cNvSpPr>
              <a:spLocks/>
            </p:cNvSpPr>
            <p:nvPr/>
          </p:nvSpPr>
          <p:spPr bwMode="blackWhite">
            <a:xfrm>
              <a:off x="391" y="3944"/>
              <a:ext cx="69" cy="42"/>
            </a:xfrm>
            <a:custGeom>
              <a:avLst/>
              <a:gdLst>
                <a:gd name="T0" fmla="*/ 61 w 54"/>
                <a:gd name="T1" fmla="*/ 0 h 33"/>
                <a:gd name="T2" fmla="*/ 69 w 54"/>
                <a:gd name="T3" fmla="*/ 42 h 33"/>
                <a:gd name="T4" fmla="*/ 40 w 54"/>
                <a:gd name="T5" fmla="*/ 32 h 33"/>
                <a:gd name="T6" fmla="*/ 0 w 54"/>
                <a:gd name="T7" fmla="*/ 39 h 33"/>
                <a:gd name="T8" fmla="*/ 35 w 54"/>
                <a:gd name="T9" fmla="*/ 8 h 33"/>
                <a:gd name="T10" fmla="*/ 49 w 54"/>
                <a:gd name="T11" fmla="*/ 8 h 33"/>
                <a:gd name="T12" fmla="*/ 61 w 5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33">
                  <a:moveTo>
                    <a:pt x="48" y="0"/>
                  </a:moveTo>
                  <a:lnTo>
                    <a:pt x="54" y="33"/>
                  </a:lnTo>
                  <a:lnTo>
                    <a:pt x="31" y="25"/>
                  </a:lnTo>
                  <a:lnTo>
                    <a:pt x="0" y="31"/>
                  </a:lnTo>
                  <a:lnTo>
                    <a:pt x="27" y="6"/>
                  </a:lnTo>
                  <a:lnTo>
                    <a:pt x="38" y="6"/>
                  </a:lnTo>
                  <a:lnTo>
                    <a:pt x="48"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6" name="Freeform 11">
              <a:extLst>
                <a:ext uri="{FF2B5EF4-FFF2-40B4-BE49-F238E27FC236}">
                  <a16:creationId xmlns:a16="http://schemas.microsoft.com/office/drawing/2014/main" id="{ADCE8B79-9ACA-4351-A0F5-2E015AE9112B}"/>
                </a:ext>
              </a:extLst>
            </p:cNvPr>
            <p:cNvSpPr>
              <a:spLocks/>
            </p:cNvSpPr>
            <p:nvPr/>
          </p:nvSpPr>
          <p:spPr bwMode="blackWhite">
            <a:xfrm>
              <a:off x="240" y="3986"/>
              <a:ext cx="51" cy="43"/>
            </a:xfrm>
            <a:custGeom>
              <a:avLst/>
              <a:gdLst>
                <a:gd name="T0" fmla="*/ 0 w 40"/>
                <a:gd name="T1" fmla="*/ 29 h 34"/>
                <a:gd name="T2" fmla="*/ 32 w 40"/>
                <a:gd name="T3" fmla="*/ 22 h 34"/>
                <a:gd name="T4" fmla="*/ 51 w 40"/>
                <a:gd name="T5" fmla="*/ 0 h 34"/>
                <a:gd name="T6" fmla="*/ 51 w 40"/>
                <a:gd name="T7" fmla="*/ 34 h 34"/>
                <a:gd name="T8" fmla="*/ 3 w 40"/>
                <a:gd name="T9" fmla="*/ 43 h 34"/>
                <a:gd name="T10" fmla="*/ 0 w 40"/>
                <a:gd name="T11" fmla="*/ 29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34">
                  <a:moveTo>
                    <a:pt x="0" y="23"/>
                  </a:moveTo>
                  <a:lnTo>
                    <a:pt x="25" y="17"/>
                  </a:lnTo>
                  <a:lnTo>
                    <a:pt x="40" y="0"/>
                  </a:lnTo>
                  <a:lnTo>
                    <a:pt x="40" y="27"/>
                  </a:lnTo>
                  <a:lnTo>
                    <a:pt x="2" y="34"/>
                  </a:lnTo>
                  <a:lnTo>
                    <a:pt x="0" y="23"/>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7" name="Freeform 12">
              <a:extLst>
                <a:ext uri="{FF2B5EF4-FFF2-40B4-BE49-F238E27FC236}">
                  <a16:creationId xmlns:a16="http://schemas.microsoft.com/office/drawing/2014/main" id="{883B395A-64E5-47FF-A468-1FAE910553B8}"/>
                </a:ext>
              </a:extLst>
            </p:cNvPr>
            <p:cNvSpPr>
              <a:spLocks/>
            </p:cNvSpPr>
            <p:nvPr/>
          </p:nvSpPr>
          <p:spPr bwMode="blackWhite">
            <a:xfrm>
              <a:off x="1376" y="3859"/>
              <a:ext cx="42" cy="37"/>
            </a:xfrm>
            <a:custGeom>
              <a:avLst/>
              <a:gdLst>
                <a:gd name="T0" fmla="*/ 0 w 33"/>
                <a:gd name="T1" fmla="*/ 3 h 29"/>
                <a:gd name="T2" fmla="*/ 39 w 33"/>
                <a:gd name="T3" fmla="*/ 0 h 29"/>
                <a:gd name="T4" fmla="*/ 42 w 33"/>
                <a:gd name="T5" fmla="*/ 37 h 29"/>
                <a:gd name="T6" fmla="*/ 27 w 33"/>
                <a:gd name="T7" fmla="*/ 27 h 29"/>
                <a:gd name="T8" fmla="*/ 13 w 33"/>
                <a:gd name="T9" fmla="*/ 27 h 29"/>
                <a:gd name="T10" fmla="*/ 0 w 33"/>
                <a:gd name="T11" fmla="*/ 3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9">
                  <a:moveTo>
                    <a:pt x="0" y="2"/>
                  </a:moveTo>
                  <a:lnTo>
                    <a:pt x="31" y="0"/>
                  </a:lnTo>
                  <a:lnTo>
                    <a:pt x="33" y="29"/>
                  </a:lnTo>
                  <a:lnTo>
                    <a:pt x="21" y="21"/>
                  </a:lnTo>
                  <a:lnTo>
                    <a:pt x="10" y="21"/>
                  </a:lnTo>
                  <a:lnTo>
                    <a:pt x="0" y="2"/>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8" name="Freeform 13">
              <a:extLst>
                <a:ext uri="{FF2B5EF4-FFF2-40B4-BE49-F238E27FC236}">
                  <a16:creationId xmlns:a16="http://schemas.microsoft.com/office/drawing/2014/main" id="{C169A42E-9000-430A-9288-51E47C7D8617}"/>
                </a:ext>
              </a:extLst>
            </p:cNvPr>
            <p:cNvSpPr>
              <a:spLocks/>
            </p:cNvSpPr>
            <p:nvPr/>
          </p:nvSpPr>
          <p:spPr bwMode="blackWhite">
            <a:xfrm>
              <a:off x="1431" y="3844"/>
              <a:ext cx="27" cy="66"/>
            </a:xfrm>
            <a:custGeom>
              <a:avLst/>
              <a:gdLst>
                <a:gd name="T0" fmla="*/ 0 w 21"/>
                <a:gd name="T1" fmla="*/ 0 h 52"/>
                <a:gd name="T2" fmla="*/ 27 w 21"/>
                <a:gd name="T3" fmla="*/ 44 h 52"/>
                <a:gd name="T4" fmla="*/ 6 w 21"/>
                <a:gd name="T5" fmla="*/ 66 h 52"/>
                <a:gd name="T6" fmla="*/ 0 w 21"/>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52">
                  <a:moveTo>
                    <a:pt x="0" y="0"/>
                  </a:moveTo>
                  <a:lnTo>
                    <a:pt x="21" y="35"/>
                  </a:lnTo>
                  <a:lnTo>
                    <a:pt x="5" y="52"/>
                  </a:lnTo>
                  <a:lnTo>
                    <a:pt x="0"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39" name="Freeform 14">
              <a:extLst>
                <a:ext uri="{FF2B5EF4-FFF2-40B4-BE49-F238E27FC236}">
                  <a16:creationId xmlns:a16="http://schemas.microsoft.com/office/drawing/2014/main" id="{90E9AAFB-4CD4-4BDC-8F5C-85FADA2DC4DA}"/>
                </a:ext>
              </a:extLst>
            </p:cNvPr>
            <p:cNvSpPr>
              <a:spLocks/>
            </p:cNvSpPr>
            <p:nvPr/>
          </p:nvSpPr>
          <p:spPr bwMode="blackWhite">
            <a:xfrm>
              <a:off x="1489" y="3947"/>
              <a:ext cx="51" cy="76"/>
            </a:xfrm>
            <a:custGeom>
              <a:avLst/>
              <a:gdLst>
                <a:gd name="T0" fmla="*/ 6 w 40"/>
                <a:gd name="T1" fmla="*/ 0 h 60"/>
                <a:gd name="T2" fmla="*/ 22 w 40"/>
                <a:gd name="T3" fmla="*/ 44 h 60"/>
                <a:gd name="T4" fmla="*/ 51 w 40"/>
                <a:gd name="T5" fmla="*/ 71 h 60"/>
                <a:gd name="T6" fmla="*/ 43 w 40"/>
                <a:gd name="T7" fmla="*/ 76 h 60"/>
                <a:gd name="T8" fmla="*/ 0 w 40"/>
                <a:gd name="T9" fmla="*/ 47 h 60"/>
                <a:gd name="T10" fmla="*/ 6 w 40"/>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60">
                  <a:moveTo>
                    <a:pt x="5" y="0"/>
                  </a:moveTo>
                  <a:lnTo>
                    <a:pt x="17" y="35"/>
                  </a:lnTo>
                  <a:lnTo>
                    <a:pt x="40" y="56"/>
                  </a:lnTo>
                  <a:lnTo>
                    <a:pt x="34" y="60"/>
                  </a:lnTo>
                  <a:lnTo>
                    <a:pt x="0" y="37"/>
                  </a:lnTo>
                  <a:lnTo>
                    <a:pt x="5"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40" name="Freeform 15">
              <a:extLst>
                <a:ext uri="{FF2B5EF4-FFF2-40B4-BE49-F238E27FC236}">
                  <a16:creationId xmlns:a16="http://schemas.microsoft.com/office/drawing/2014/main" id="{1387D41A-7B53-48DE-B98D-01657906B51F}"/>
                </a:ext>
              </a:extLst>
            </p:cNvPr>
            <p:cNvSpPr>
              <a:spLocks/>
            </p:cNvSpPr>
            <p:nvPr/>
          </p:nvSpPr>
          <p:spPr bwMode="blackWhite">
            <a:xfrm>
              <a:off x="1533" y="3974"/>
              <a:ext cx="24" cy="34"/>
            </a:xfrm>
            <a:custGeom>
              <a:avLst/>
              <a:gdLst>
                <a:gd name="T0" fmla="*/ 20 w 19"/>
                <a:gd name="T1" fmla="*/ 0 h 27"/>
                <a:gd name="T2" fmla="*/ 24 w 19"/>
                <a:gd name="T3" fmla="*/ 34 h 27"/>
                <a:gd name="T4" fmla="*/ 3 w 19"/>
                <a:gd name="T5" fmla="*/ 18 h 27"/>
                <a:gd name="T6" fmla="*/ 0 w 19"/>
                <a:gd name="T7" fmla="*/ 3 h 27"/>
                <a:gd name="T8" fmla="*/ 20 w 1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7">
                  <a:moveTo>
                    <a:pt x="16" y="0"/>
                  </a:moveTo>
                  <a:lnTo>
                    <a:pt x="19" y="27"/>
                  </a:lnTo>
                  <a:lnTo>
                    <a:pt x="2" y="14"/>
                  </a:lnTo>
                  <a:lnTo>
                    <a:pt x="0" y="2"/>
                  </a:lnTo>
                  <a:lnTo>
                    <a:pt x="16"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41" name="Freeform 16">
              <a:extLst>
                <a:ext uri="{FF2B5EF4-FFF2-40B4-BE49-F238E27FC236}">
                  <a16:creationId xmlns:a16="http://schemas.microsoft.com/office/drawing/2014/main" id="{2B4FB4BD-E839-440A-B73C-8AE2F78A922C}"/>
                </a:ext>
              </a:extLst>
            </p:cNvPr>
            <p:cNvSpPr>
              <a:spLocks/>
            </p:cNvSpPr>
            <p:nvPr/>
          </p:nvSpPr>
          <p:spPr bwMode="blackWhite">
            <a:xfrm>
              <a:off x="1423" y="3907"/>
              <a:ext cx="27" cy="50"/>
            </a:xfrm>
            <a:custGeom>
              <a:avLst/>
              <a:gdLst>
                <a:gd name="T0" fmla="*/ 0 w 21"/>
                <a:gd name="T1" fmla="*/ 0 h 39"/>
                <a:gd name="T2" fmla="*/ 14 w 21"/>
                <a:gd name="T3" fmla="*/ 29 h 39"/>
                <a:gd name="T4" fmla="*/ 27 w 21"/>
                <a:gd name="T5" fmla="*/ 50 h 39"/>
                <a:gd name="T6" fmla="*/ 3 w 21"/>
                <a:gd name="T7" fmla="*/ 32 h 39"/>
                <a:gd name="T8" fmla="*/ 0 w 21"/>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39">
                  <a:moveTo>
                    <a:pt x="0" y="0"/>
                  </a:moveTo>
                  <a:lnTo>
                    <a:pt x="11" y="23"/>
                  </a:lnTo>
                  <a:lnTo>
                    <a:pt x="21" y="39"/>
                  </a:lnTo>
                  <a:lnTo>
                    <a:pt x="2" y="25"/>
                  </a:lnTo>
                  <a:lnTo>
                    <a:pt x="0" y="0"/>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sp>
          <p:nvSpPr>
            <p:cNvPr id="5242" name="Freeform 17">
              <a:extLst>
                <a:ext uri="{FF2B5EF4-FFF2-40B4-BE49-F238E27FC236}">
                  <a16:creationId xmlns:a16="http://schemas.microsoft.com/office/drawing/2014/main" id="{A241FC8A-C6ED-41EB-8EC1-39F16682887C}"/>
                </a:ext>
              </a:extLst>
            </p:cNvPr>
            <p:cNvSpPr>
              <a:spLocks/>
            </p:cNvSpPr>
            <p:nvPr/>
          </p:nvSpPr>
          <p:spPr bwMode="blackWhite">
            <a:xfrm>
              <a:off x="1452" y="3910"/>
              <a:ext cx="32" cy="47"/>
            </a:xfrm>
            <a:custGeom>
              <a:avLst/>
              <a:gdLst>
                <a:gd name="T0" fmla="*/ 32 w 25"/>
                <a:gd name="T1" fmla="*/ 34 h 37"/>
                <a:gd name="T2" fmla="*/ 27 w 25"/>
                <a:gd name="T3" fmla="*/ 0 h 37"/>
                <a:gd name="T4" fmla="*/ 3 w 25"/>
                <a:gd name="T5" fmla="*/ 3 h 37"/>
                <a:gd name="T6" fmla="*/ 0 w 25"/>
                <a:gd name="T7" fmla="*/ 20 h 37"/>
                <a:gd name="T8" fmla="*/ 14 w 25"/>
                <a:gd name="T9" fmla="*/ 47 h 37"/>
                <a:gd name="T10" fmla="*/ 19 w 25"/>
                <a:gd name="T11" fmla="*/ 23 h 37"/>
                <a:gd name="T12" fmla="*/ 32 w 25"/>
                <a:gd name="T13" fmla="*/ 34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25" y="27"/>
                  </a:moveTo>
                  <a:lnTo>
                    <a:pt x="21" y="0"/>
                  </a:lnTo>
                  <a:lnTo>
                    <a:pt x="2" y="2"/>
                  </a:lnTo>
                  <a:lnTo>
                    <a:pt x="0" y="16"/>
                  </a:lnTo>
                  <a:lnTo>
                    <a:pt x="11" y="37"/>
                  </a:lnTo>
                  <a:lnTo>
                    <a:pt x="15" y="18"/>
                  </a:lnTo>
                  <a:lnTo>
                    <a:pt x="25" y="27"/>
                  </a:lnTo>
                  <a:close/>
                </a:path>
              </a:pathLst>
            </a:custGeom>
            <a:solidFill>
              <a:srgbClr val="990000"/>
            </a:solidFill>
            <a:ln>
              <a:noFill/>
            </a:ln>
            <a:extLst>
              <a:ext uri="{91240B29-F687-4F45-9708-019B960494DF}">
                <a14:hiddenLine xmlns:a14="http://schemas.microsoft.com/office/drawing/2010/main" w="9525">
                  <a:solidFill>
                    <a:srgbClr val="006600"/>
                  </a:solidFill>
                  <a:round/>
                  <a:headEnd/>
                  <a:tailEnd/>
                </a14:hiddenLine>
              </a:ext>
            </a:extLst>
          </p:spPr>
          <p:txBody>
            <a:bodyPr/>
            <a:lstStyle/>
            <a:p>
              <a:endParaRPr lang="en-US"/>
            </a:p>
          </p:txBody>
        </p:sp>
      </p:grpSp>
      <p:grpSp>
        <p:nvGrpSpPr>
          <p:cNvPr id="5123" name="Group 18">
            <a:extLst>
              <a:ext uri="{FF2B5EF4-FFF2-40B4-BE49-F238E27FC236}">
                <a16:creationId xmlns:a16="http://schemas.microsoft.com/office/drawing/2014/main" id="{FE335100-2A5A-44FB-BD61-264FC27111A8}"/>
              </a:ext>
            </a:extLst>
          </p:cNvPr>
          <p:cNvGrpSpPr>
            <a:grpSpLocks/>
          </p:cNvGrpSpPr>
          <p:nvPr/>
        </p:nvGrpSpPr>
        <p:grpSpPr bwMode="auto">
          <a:xfrm>
            <a:off x="5505450" y="6048375"/>
            <a:ext cx="1036638" cy="684213"/>
            <a:chOff x="1824" y="3678"/>
            <a:chExt cx="716" cy="446"/>
          </a:xfrm>
        </p:grpSpPr>
        <p:sp>
          <p:nvSpPr>
            <p:cNvPr id="5222" name="Freeform 19">
              <a:extLst>
                <a:ext uri="{FF2B5EF4-FFF2-40B4-BE49-F238E27FC236}">
                  <a16:creationId xmlns:a16="http://schemas.microsoft.com/office/drawing/2014/main" id="{F551F6A0-700B-4C5A-BC44-B6DD1A1ED271}"/>
                </a:ext>
              </a:extLst>
            </p:cNvPr>
            <p:cNvSpPr>
              <a:spLocks/>
            </p:cNvSpPr>
            <p:nvPr/>
          </p:nvSpPr>
          <p:spPr bwMode="blackWhite">
            <a:xfrm>
              <a:off x="1887" y="3678"/>
              <a:ext cx="72" cy="50"/>
            </a:xfrm>
            <a:custGeom>
              <a:avLst/>
              <a:gdLst>
                <a:gd name="T0" fmla="*/ 49 w 77"/>
                <a:gd name="T1" fmla="*/ 0 h 53"/>
                <a:gd name="T2" fmla="*/ 54 w 77"/>
                <a:gd name="T3" fmla="*/ 7 h 53"/>
                <a:gd name="T4" fmla="*/ 70 w 77"/>
                <a:gd name="T5" fmla="*/ 8 h 53"/>
                <a:gd name="T6" fmla="*/ 72 w 77"/>
                <a:gd name="T7" fmla="*/ 32 h 53"/>
                <a:gd name="T8" fmla="*/ 56 w 77"/>
                <a:gd name="T9" fmla="*/ 50 h 53"/>
                <a:gd name="T10" fmla="*/ 27 w 77"/>
                <a:gd name="T11" fmla="*/ 48 h 53"/>
                <a:gd name="T12" fmla="*/ 0 w 77"/>
                <a:gd name="T13" fmla="*/ 32 h 53"/>
                <a:gd name="T14" fmla="*/ 21 w 77"/>
                <a:gd name="T15" fmla="*/ 5 h 53"/>
                <a:gd name="T16" fmla="*/ 36 w 77"/>
                <a:gd name="T17" fmla="*/ 7 h 53"/>
                <a:gd name="T18" fmla="*/ 49 w 77"/>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53">
                  <a:moveTo>
                    <a:pt x="52" y="0"/>
                  </a:moveTo>
                  <a:lnTo>
                    <a:pt x="58" y="7"/>
                  </a:lnTo>
                  <a:lnTo>
                    <a:pt x="75" y="9"/>
                  </a:lnTo>
                  <a:lnTo>
                    <a:pt x="77" y="34"/>
                  </a:lnTo>
                  <a:lnTo>
                    <a:pt x="60" y="53"/>
                  </a:lnTo>
                  <a:lnTo>
                    <a:pt x="29" y="51"/>
                  </a:lnTo>
                  <a:lnTo>
                    <a:pt x="0" y="34"/>
                  </a:lnTo>
                  <a:lnTo>
                    <a:pt x="22" y="5"/>
                  </a:lnTo>
                  <a:lnTo>
                    <a:pt x="39" y="7"/>
                  </a:lnTo>
                  <a:lnTo>
                    <a:pt x="52" y="0"/>
                  </a:lnTo>
                  <a:close/>
                </a:path>
              </a:pathLst>
            </a:custGeom>
            <a:solidFill>
              <a:srgbClr val="FFCC00"/>
            </a:solidFill>
            <a:ln w="9525">
              <a:solidFill>
                <a:srgbClr val="006600"/>
              </a:solidFill>
              <a:round/>
              <a:headEnd/>
              <a:tailEnd/>
            </a:ln>
          </p:spPr>
          <p:txBody>
            <a:bodyPr/>
            <a:lstStyle/>
            <a:p>
              <a:endParaRPr lang="en-US"/>
            </a:p>
          </p:txBody>
        </p:sp>
        <p:sp>
          <p:nvSpPr>
            <p:cNvPr id="5223" name="Freeform 20">
              <a:extLst>
                <a:ext uri="{FF2B5EF4-FFF2-40B4-BE49-F238E27FC236}">
                  <a16:creationId xmlns:a16="http://schemas.microsoft.com/office/drawing/2014/main" id="{B69A4A57-B752-478E-AE89-E8589A0333BC}"/>
                </a:ext>
              </a:extLst>
            </p:cNvPr>
            <p:cNvSpPr>
              <a:spLocks/>
            </p:cNvSpPr>
            <p:nvPr/>
          </p:nvSpPr>
          <p:spPr bwMode="blackWhite">
            <a:xfrm>
              <a:off x="2364" y="3931"/>
              <a:ext cx="176" cy="193"/>
            </a:xfrm>
            <a:custGeom>
              <a:avLst/>
              <a:gdLst>
                <a:gd name="T0" fmla="*/ 41 w 188"/>
                <a:gd name="T1" fmla="*/ 0 h 206"/>
                <a:gd name="T2" fmla="*/ 74 w 188"/>
                <a:gd name="T3" fmla="*/ 22 h 206"/>
                <a:gd name="T4" fmla="*/ 94 w 188"/>
                <a:gd name="T5" fmla="*/ 23 h 206"/>
                <a:gd name="T6" fmla="*/ 137 w 188"/>
                <a:gd name="T7" fmla="*/ 45 h 206"/>
                <a:gd name="T8" fmla="*/ 147 w 188"/>
                <a:gd name="T9" fmla="*/ 63 h 206"/>
                <a:gd name="T10" fmla="*/ 140 w 188"/>
                <a:gd name="T11" fmla="*/ 78 h 206"/>
                <a:gd name="T12" fmla="*/ 151 w 188"/>
                <a:gd name="T13" fmla="*/ 86 h 206"/>
                <a:gd name="T14" fmla="*/ 151 w 188"/>
                <a:gd name="T15" fmla="*/ 99 h 206"/>
                <a:gd name="T16" fmla="*/ 176 w 188"/>
                <a:gd name="T17" fmla="*/ 105 h 206"/>
                <a:gd name="T18" fmla="*/ 154 w 188"/>
                <a:gd name="T19" fmla="*/ 139 h 206"/>
                <a:gd name="T20" fmla="*/ 121 w 188"/>
                <a:gd name="T21" fmla="*/ 139 h 206"/>
                <a:gd name="T22" fmla="*/ 81 w 188"/>
                <a:gd name="T23" fmla="*/ 168 h 206"/>
                <a:gd name="T24" fmla="*/ 76 w 188"/>
                <a:gd name="T25" fmla="*/ 193 h 206"/>
                <a:gd name="T26" fmla="*/ 54 w 188"/>
                <a:gd name="T27" fmla="*/ 171 h 206"/>
                <a:gd name="T28" fmla="*/ 33 w 188"/>
                <a:gd name="T29" fmla="*/ 171 h 206"/>
                <a:gd name="T30" fmla="*/ 33 w 188"/>
                <a:gd name="T31" fmla="*/ 110 h 206"/>
                <a:gd name="T32" fmla="*/ 0 w 188"/>
                <a:gd name="T33" fmla="*/ 86 h 206"/>
                <a:gd name="T34" fmla="*/ 27 w 188"/>
                <a:gd name="T35" fmla="*/ 58 h 206"/>
                <a:gd name="T36" fmla="*/ 47 w 188"/>
                <a:gd name="T37" fmla="*/ 49 h 206"/>
                <a:gd name="T38" fmla="*/ 41 w 188"/>
                <a:gd name="T39" fmla="*/ 0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8" h="206">
                  <a:moveTo>
                    <a:pt x="44" y="0"/>
                  </a:moveTo>
                  <a:lnTo>
                    <a:pt x="79" y="23"/>
                  </a:lnTo>
                  <a:lnTo>
                    <a:pt x="100" y="25"/>
                  </a:lnTo>
                  <a:lnTo>
                    <a:pt x="146" y="48"/>
                  </a:lnTo>
                  <a:lnTo>
                    <a:pt x="157" y="67"/>
                  </a:lnTo>
                  <a:lnTo>
                    <a:pt x="150" y="83"/>
                  </a:lnTo>
                  <a:lnTo>
                    <a:pt x="161" y="92"/>
                  </a:lnTo>
                  <a:lnTo>
                    <a:pt x="161" y="106"/>
                  </a:lnTo>
                  <a:lnTo>
                    <a:pt x="188" y="112"/>
                  </a:lnTo>
                  <a:lnTo>
                    <a:pt x="165" y="148"/>
                  </a:lnTo>
                  <a:lnTo>
                    <a:pt x="129" y="148"/>
                  </a:lnTo>
                  <a:lnTo>
                    <a:pt x="86" y="179"/>
                  </a:lnTo>
                  <a:lnTo>
                    <a:pt x="81" y="206"/>
                  </a:lnTo>
                  <a:lnTo>
                    <a:pt x="58" y="183"/>
                  </a:lnTo>
                  <a:lnTo>
                    <a:pt x="35" y="183"/>
                  </a:lnTo>
                  <a:lnTo>
                    <a:pt x="35" y="117"/>
                  </a:lnTo>
                  <a:lnTo>
                    <a:pt x="0" y="92"/>
                  </a:lnTo>
                  <a:lnTo>
                    <a:pt x="29" y="62"/>
                  </a:lnTo>
                  <a:lnTo>
                    <a:pt x="50" y="52"/>
                  </a:lnTo>
                  <a:lnTo>
                    <a:pt x="44" y="0"/>
                  </a:lnTo>
                  <a:close/>
                </a:path>
              </a:pathLst>
            </a:custGeom>
            <a:solidFill>
              <a:srgbClr val="FFCC00"/>
            </a:solidFill>
            <a:ln w="9525">
              <a:solidFill>
                <a:srgbClr val="006600"/>
              </a:solidFill>
              <a:round/>
              <a:headEnd/>
              <a:tailEnd/>
            </a:ln>
          </p:spPr>
          <p:txBody>
            <a:bodyPr/>
            <a:lstStyle/>
            <a:p>
              <a:endParaRPr lang="en-US"/>
            </a:p>
          </p:txBody>
        </p:sp>
        <p:sp>
          <p:nvSpPr>
            <p:cNvPr id="5224" name="Freeform 21">
              <a:extLst>
                <a:ext uri="{FF2B5EF4-FFF2-40B4-BE49-F238E27FC236}">
                  <a16:creationId xmlns:a16="http://schemas.microsoft.com/office/drawing/2014/main" id="{63D248EE-25F3-4455-A32B-A57CBC61942F}"/>
                </a:ext>
              </a:extLst>
            </p:cNvPr>
            <p:cNvSpPr>
              <a:spLocks/>
            </p:cNvSpPr>
            <p:nvPr/>
          </p:nvSpPr>
          <p:spPr bwMode="blackWhite">
            <a:xfrm>
              <a:off x="2292" y="3833"/>
              <a:ext cx="95" cy="64"/>
            </a:xfrm>
            <a:custGeom>
              <a:avLst/>
              <a:gdLst>
                <a:gd name="T0" fmla="*/ 17 w 102"/>
                <a:gd name="T1" fmla="*/ 0 h 69"/>
                <a:gd name="T2" fmla="*/ 41 w 102"/>
                <a:gd name="T3" fmla="*/ 21 h 69"/>
                <a:gd name="T4" fmla="*/ 58 w 102"/>
                <a:gd name="T5" fmla="*/ 16 h 69"/>
                <a:gd name="T6" fmla="*/ 83 w 102"/>
                <a:gd name="T7" fmla="*/ 32 h 69"/>
                <a:gd name="T8" fmla="*/ 95 w 102"/>
                <a:gd name="T9" fmla="*/ 46 h 69"/>
                <a:gd name="T10" fmla="*/ 77 w 102"/>
                <a:gd name="T11" fmla="*/ 57 h 69"/>
                <a:gd name="T12" fmla="*/ 36 w 102"/>
                <a:gd name="T13" fmla="*/ 64 h 69"/>
                <a:gd name="T14" fmla="*/ 33 w 102"/>
                <a:gd name="T15" fmla="*/ 39 h 69"/>
                <a:gd name="T16" fmla="*/ 0 w 102"/>
                <a:gd name="T17" fmla="*/ 30 h 69"/>
                <a:gd name="T18" fmla="*/ 17 w 102"/>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2" h="69">
                  <a:moveTo>
                    <a:pt x="18" y="0"/>
                  </a:moveTo>
                  <a:lnTo>
                    <a:pt x="44" y="23"/>
                  </a:lnTo>
                  <a:lnTo>
                    <a:pt x="62" y="17"/>
                  </a:lnTo>
                  <a:lnTo>
                    <a:pt x="89" y="34"/>
                  </a:lnTo>
                  <a:lnTo>
                    <a:pt x="102" y="50"/>
                  </a:lnTo>
                  <a:lnTo>
                    <a:pt x="83" y="61"/>
                  </a:lnTo>
                  <a:lnTo>
                    <a:pt x="39" y="69"/>
                  </a:lnTo>
                  <a:lnTo>
                    <a:pt x="35" y="42"/>
                  </a:lnTo>
                  <a:lnTo>
                    <a:pt x="0" y="32"/>
                  </a:lnTo>
                  <a:lnTo>
                    <a:pt x="18" y="0"/>
                  </a:lnTo>
                  <a:close/>
                </a:path>
              </a:pathLst>
            </a:custGeom>
            <a:solidFill>
              <a:srgbClr val="FFCC00"/>
            </a:solidFill>
            <a:ln w="9525">
              <a:solidFill>
                <a:srgbClr val="006600"/>
              </a:solidFill>
              <a:round/>
              <a:headEnd/>
              <a:tailEnd/>
            </a:ln>
          </p:spPr>
          <p:txBody>
            <a:bodyPr/>
            <a:lstStyle/>
            <a:p>
              <a:endParaRPr lang="en-US"/>
            </a:p>
          </p:txBody>
        </p:sp>
        <p:sp>
          <p:nvSpPr>
            <p:cNvPr id="5225" name="Freeform 22">
              <a:extLst>
                <a:ext uri="{FF2B5EF4-FFF2-40B4-BE49-F238E27FC236}">
                  <a16:creationId xmlns:a16="http://schemas.microsoft.com/office/drawing/2014/main" id="{99D16083-D0C5-4A55-A316-7176FC0B25F4}"/>
                </a:ext>
              </a:extLst>
            </p:cNvPr>
            <p:cNvSpPr>
              <a:spLocks/>
            </p:cNvSpPr>
            <p:nvPr/>
          </p:nvSpPr>
          <p:spPr bwMode="blackWhite">
            <a:xfrm>
              <a:off x="2092" y="3747"/>
              <a:ext cx="86" cy="67"/>
            </a:xfrm>
            <a:custGeom>
              <a:avLst/>
              <a:gdLst>
                <a:gd name="T0" fmla="*/ 33 w 92"/>
                <a:gd name="T1" fmla="*/ 0 h 71"/>
                <a:gd name="T2" fmla="*/ 45 w 92"/>
                <a:gd name="T3" fmla="*/ 15 h 71"/>
                <a:gd name="T4" fmla="*/ 60 w 92"/>
                <a:gd name="T5" fmla="*/ 35 h 71"/>
                <a:gd name="T6" fmla="*/ 76 w 92"/>
                <a:gd name="T7" fmla="*/ 31 h 71"/>
                <a:gd name="T8" fmla="*/ 72 w 92"/>
                <a:gd name="T9" fmla="*/ 43 h 71"/>
                <a:gd name="T10" fmla="*/ 86 w 92"/>
                <a:gd name="T11" fmla="*/ 67 h 71"/>
                <a:gd name="T12" fmla="*/ 43 w 92"/>
                <a:gd name="T13" fmla="*/ 57 h 71"/>
                <a:gd name="T14" fmla="*/ 7 w 92"/>
                <a:gd name="T15" fmla="*/ 55 h 71"/>
                <a:gd name="T16" fmla="*/ 9 w 92"/>
                <a:gd name="T17" fmla="*/ 35 h 71"/>
                <a:gd name="T18" fmla="*/ 0 w 92"/>
                <a:gd name="T19" fmla="*/ 15 h 71"/>
                <a:gd name="T20" fmla="*/ 18 w 92"/>
                <a:gd name="T21" fmla="*/ 15 h 71"/>
                <a:gd name="T22" fmla="*/ 33 w 92"/>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2" h="71">
                  <a:moveTo>
                    <a:pt x="35" y="0"/>
                  </a:moveTo>
                  <a:lnTo>
                    <a:pt x="48" y="16"/>
                  </a:lnTo>
                  <a:lnTo>
                    <a:pt x="64" y="37"/>
                  </a:lnTo>
                  <a:lnTo>
                    <a:pt x="81" y="33"/>
                  </a:lnTo>
                  <a:lnTo>
                    <a:pt x="77" y="46"/>
                  </a:lnTo>
                  <a:lnTo>
                    <a:pt x="92" y="71"/>
                  </a:lnTo>
                  <a:lnTo>
                    <a:pt x="46" y="60"/>
                  </a:lnTo>
                  <a:lnTo>
                    <a:pt x="8" y="58"/>
                  </a:lnTo>
                  <a:lnTo>
                    <a:pt x="10" y="37"/>
                  </a:lnTo>
                  <a:lnTo>
                    <a:pt x="0" y="16"/>
                  </a:lnTo>
                  <a:lnTo>
                    <a:pt x="19" y="16"/>
                  </a:lnTo>
                  <a:lnTo>
                    <a:pt x="35" y="0"/>
                  </a:lnTo>
                  <a:close/>
                </a:path>
              </a:pathLst>
            </a:custGeom>
            <a:solidFill>
              <a:srgbClr val="FFCC00"/>
            </a:solidFill>
            <a:ln w="9525">
              <a:solidFill>
                <a:srgbClr val="006600"/>
              </a:solidFill>
              <a:round/>
              <a:headEnd/>
              <a:tailEnd/>
            </a:ln>
          </p:spPr>
          <p:txBody>
            <a:bodyPr/>
            <a:lstStyle/>
            <a:p>
              <a:endParaRPr lang="en-US"/>
            </a:p>
          </p:txBody>
        </p:sp>
        <p:sp>
          <p:nvSpPr>
            <p:cNvPr id="5226" name="Freeform 23">
              <a:extLst>
                <a:ext uri="{FF2B5EF4-FFF2-40B4-BE49-F238E27FC236}">
                  <a16:creationId xmlns:a16="http://schemas.microsoft.com/office/drawing/2014/main" id="{B2B8363B-3780-4548-A8E9-E3EF4EF9D78E}"/>
                </a:ext>
              </a:extLst>
            </p:cNvPr>
            <p:cNvSpPr>
              <a:spLocks/>
            </p:cNvSpPr>
            <p:nvPr/>
          </p:nvSpPr>
          <p:spPr bwMode="blackWhite">
            <a:xfrm>
              <a:off x="2213" y="3811"/>
              <a:ext cx="82" cy="23"/>
            </a:xfrm>
            <a:custGeom>
              <a:avLst/>
              <a:gdLst>
                <a:gd name="T0" fmla="*/ 82 w 88"/>
                <a:gd name="T1" fmla="*/ 10 h 25"/>
                <a:gd name="T2" fmla="*/ 66 w 88"/>
                <a:gd name="T3" fmla="*/ 23 h 25"/>
                <a:gd name="T4" fmla="*/ 21 w 88"/>
                <a:gd name="T5" fmla="*/ 19 h 25"/>
                <a:gd name="T6" fmla="*/ 0 w 88"/>
                <a:gd name="T7" fmla="*/ 10 h 25"/>
                <a:gd name="T8" fmla="*/ 16 w 88"/>
                <a:gd name="T9" fmla="*/ 0 h 25"/>
                <a:gd name="T10" fmla="*/ 30 w 88"/>
                <a:gd name="T11" fmla="*/ 5 h 25"/>
                <a:gd name="T12" fmla="*/ 47 w 88"/>
                <a:gd name="T13" fmla="*/ 1 h 25"/>
                <a:gd name="T14" fmla="*/ 61 w 88"/>
                <a:gd name="T15" fmla="*/ 8 h 25"/>
                <a:gd name="T16" fmla="*/ 82 w 88"/>
                <a:gd name="T17" fmla="*/ 1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25">
                  <a:moveTo>
                    <a:pt x="88" y="11"/>
                  </a:moveTo>
                  <a:lnTo>
                    <a:pt x="71" y="25"/>
                  </a:lnTo>
                  <a:lnTo>
                    <a:pt x="23" y="21"/>
                  </a:lnTo>
                  <a:lnTo>
                    <a:pt x="0" y="11"/>
                  </a:lnTo>
                  <a:lnTo>
                    <a:pt x="17" y="0"/>
                  </a:lnTo>
                  <a:lnTo>
                    <a:pt x="32" y="5"/>
                  </a:lnTo>
                  <a:lnTo>
                    <a:pt x="50" y="1"/>
                  </a:lnTo>
                  <a:lnTo>
                    <a:pt x="65" y="9"/>
                  </a:lnTo>
                  <a:lnTo>
                    <a:pt x="88" y="11"/>
                  </a:lnTo>
                  <a:close/>
                </a:path>
              </a:pathLst>
            </a:custGeom>
            <a:solidFill>
              <a:srgbClr val="FFCC00"/>
            </a:solidFill>
            <a:ln w="9525">
              <a:solidFill>
                <a:srgbClr val="006600"/>
              </a:solidFill>
              <a:round/>
              <a:headEnd/>
              <a:tailEnd/>
            </a:ln>
          </p:spPr>
          <p:txBody>
            <a:bodyPr/>
            <a:lstStyle/>
            <a:p>
              <a:endParaRPr lang="en-US"/>
            </a:p>
          </p:txBody>
        </p:sp>
        <p:sp>
          <p:nvSpPr>
            <p:cNvPr id="5227" name="Freeform 24">
              <a:extLst>
                <a:ext uri="{FF2B5EF4-FFF2-40B4-BE49-F238E27FC236}">
                  <a16:creationId xmlns:a16="http://schemas.microsoft.com/office/drawing/2014/main" id="{E2CD194B-AF21-4670-A143-781BCD75A716}"/>
                </a:ext>
              </a:extLst>
            </p:cNvPr>
            <p:cNvSpPr>
              <a:spLocks/>
            </p:cNvSpPr>
            <p:nvPr/>
          </p:nvSpPr>
          <p:spPr bwMode="blackWhite">
            <a:xfrm>
              <a:off x="1824" y="3719"/>
              <a:ext cx="35" cy="30"/>
            </a:xfrm>
            <a:custGeom>
              <a:avLst/>
              <a:gdLst>
                <a:gd name="T0" fmla="*/ 35 w 37"/>
                <a:gd name="T1" fmla="*/ 0 h 32"/>
                <a:gd name="T2" fmla="*/ 22 w 37"/>
                <a:gd name="T3" fmla="*/ 14 h 32"/>
                <a:gd name="T4" fmla="*/ 9 w 37"/>
                <a:gd name="T5" fmla="*/ 30 h 32"/>
                <a:gd name="T6" fmla="*/ 0 w 37"/>
                <a:gd name="T7" fmla="*/ 23 h 32"/>
                <a:gd name="T8" fmla="*/ 9 w 37"/>
                <a:gd name="T9" fmla="*/ 8 h 32"/>
                <a:gd name="T10" fmla="*/ 24 w 37"/>
                <a:gd name="T11" fmla="*/ 0 h 32"/>
                <a:gd name="T12" fmla="*/ 35 w 37"/>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37" y="0"/>
                  </a:moveTo>
                  <a:lnTo>
                    <a:pt x="23" y="15"/>
                  </a:lnTo>
                  <a:lnTo>
                    <a:pt x="10" y="32"/>
                  </a:lnTo>
                  <a:lnTo>
                    <a:pt x="0" y="25"/>
                  </a:lnTo>
                  <a:lnTo>
                    <a:pt x="10" y="9"/>
                  </a:lnTo>
                  <a:lnTo>
                    <a:pt x="25" y="0"/>
                  </a:lnTo>
                  <a:lnTo>
                    <a:pt x="37" y="0"/>
                  </a:lnTo>
                  <a:close/>
                </a:path>
              </a:pathLst>
            </a:custGeom>
            <a:solidFill>
              <a:srgbClr val="FFCC00"/>
            </a:solidFill>
            <a:ln w="9525">
              <a:solidFill>
                <a:srgbClr val="006600"/>
              </a:solidFill>
              <a:round/>
              <a:headEnd/>
              <a:tailEnd/>
            </a:ln>
          </p:spPr>
          <p:txBody>
            <a:bodyPr/>
            <a:lstStyle/>
            <a:p>
              <a:endParaRPr lang="en-US"/>
            </a:p>
          </p:txBody>
        </p:sp>
        <p:sp>
          <p:nvSpPr>
            <p:cNvPr id="5228" name="Freeform 25">
              <a:extLst>
                <a:ext uri="{FF2B5EF4-FFF2-40B4-BE49-F238E27FC236}">
                  <a16:creationId xmlns:a16="http://schemas.microsoft.com/office/drawing/2014/main" id="{3E6D0C29-FB78-4A47-AB8E-67CA2E8D4997}"/>
                </a:ext>
              </a:extLst>
            </p:cNvPr>
            <p:cNvSpPr>
              <a:spLocks/>
            </p:cNvSpPr>
            <p:nvPr/>
          </p:nvSpPr>
          <p:spPr bwMode="blackWhite">
            <a:xfrm>
              <a:off x="2243" y="3850"/>
              <a:ext cx="40" cy="29"/>
            </a:xfrm>
            <a:custGeom>
              <a:avLst/>
              <a:gdLst>
                <a:gd name="T0" fmla="*/ 0 w 43"/>
                <a:gd name="T1" fmla="*/ 0 h 31"/>
                <a:gd name="T2" fmla="*/ 29 w 43"/>
                <a:gd name="T3" fmla="*/ 2 h 31"/>
                <a:gd name="T4" fmla="*/ 34 w 43"/>
                <a:gd name="T5" fmla="*/ 14 h 31"/>
                <a:gd name="T6" fmla="*/ 40 w 43"/>
                <a:gd name="T7" fmla="*/ 22 h 31"/>
                <a:gd name="T8" fmla="*/ 9 w 43"/>
                <a:gd name="T9" fmla="*/ 29 h 31"/>
                <a:gd name="T10" fmla="*/ 13 w 43"/>
                <a:gd name="T11" fmla="*/ 14 h 31"/>
                <a:gd name="T12" fmla="*/ 0 w 43"/>
                <a:gd name="T13" fmla="*/ 7 h 31"/>
                <a:gd name="T14" fmla="*/ 0 w 43"/>
                <a:gd name="T15" fmla="*/ 0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31">
                  <a:moveTo>
                    <a:pt x="0" y="0"/>
                  </a:moveTo>
                  <a:lnTo>
                    <a:pt x="31" y="2"/>
                  </a:lnTo>
                  <a:lnTo>
                    <a:pt x="37" y="15"/>
                  </a:lnTo>
                  <a:lnTo>
                    <a:pt x="43" y="23"/>
                  </a:lnTo>
                  <a:lnTo>
                    <a:pt x="10" y="31"/>
                  </a:lnTo>
                  <a:lnTo>
                    <a:pt x="14" y="15"/>
                  </a:lnTo>
                  <a:lnTo>
                    <a:pt x="0" y="7"/>
                  </a:lnTo>
                  <a:lnTo>
                    <a:pt x="0" y="0"/>
                  </a:lnTo>
                  <a:close/>
                </a:path>
              </a:pathLst>
            </a:custGeom>
            <a:solidFill>
              <a:srgbClr val="FFCC00"/>
            </a:solidFill>
            <a:ln w="9525">
              <a:solidFill>
                <a:srgbClr val="006600"/>
              </a:solidFill>
              <a:round/>
              <a:headEnd/>
              <a:tailEnd/>
            </a:ln>
          </p:spPr>
          <p:txBody>
            <a:bodyPr/>
            <a:lstStyle/>
            <a:p>
              <a:endParaRPr lang="en-US"/>
            </a:p>
          </p:txBody>
        </p:sp>
        <p:sp>
          <p:nvSpPr>
            <p:cNvPr id="5229" name="Freeform 26">
              <a:extLst>
                <a:ext uri="{FF2B5EF4-FFF2-40B4-BE49-F238E27FC236}">
                  <a16:creationId xmlns:a16="http://schemas.microsoft.com/office/drawing/2014/main" id="{6302D768-31EE-42E6-800A-5F6BD502C39F}"/>
                </a:ext>
              </a:extLst>
            </p:cNvPr>
            <p:cNvSpPr>
              <a:spLocks/>
            </p:cNvSpPr>
            <p:nvPr/>
          </p:nvSpPr>
          <p:spPr bwMode="blackWhite">
            <a:xfrm>
              <a:off x="2294" y="3895"/>
              <a:ext cx="23" cy="22"/>
            </a:xfrm>
            <a:custGeom>
              <a:avLst/>
              <a:gdLst>
                <a:gd name="T0" fmla="*/ 23 w 25"/>
                <a:gd name="T1" fmla="*/ 2 h 23"/>
                <a:gd name="T2" fmla="*/ 21 w 25"/>
                <a:gd name="T3" fmla="*/ 22 h 23"/>
                <a:gd name="T4" fmla="*/ 0 w 25"/>
                <a:gd name="T5" fmla="*/ 11 h 23"/>
                <a:gd name="T6" fmla="*/ 6 w 25"/>
                <a:gd name="T7" fmla="*/ 0 h 23"/>
                <a:gd name="T8" fmla="*/ 23 w 25"/>
                <a:gd name="T9" fmla="*/ 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25" y="2"/>
                  </a:moveTo>
                  <a:lnTo>
                    <a:pt x="23" y="23"/>
                  </a:lnTo>
                  <a:lnTo>
                    <a:pt x="0" y="11"/>
                  </a:lnTo>
                  <a:lnTo>
                    <a:pt x="6" y="0"/>
                  </a:lnTo>
                  <a:lnTo>
                    <a:pt x="25" y="2"/>
                  </a:lnTo>
                  <a:close/>
                </a:path>
              </a:pathLst>
            </a:custGeom>
            <a:solidFill>
              <a:srgbClr val="FFCC00"/>
            </a:solidFill>
            <a:ln w="9525">
              <a:solidFill>
                <a:srgbClr val="006600"/>
              </a:solidFill>
              <a:round/>
              <a:headEnd/>
              <a:tailEnd/>
            </a:ln>
          </p:spPr>
          <p:txBody>
            <a:bodyPr/>
            <a:lstStyle/>
            <a:p>
              <a:endParaRPr lang="en-US"/>
            </a:p>
          </p:txBody>
        </p:sp>
      </p:grpSp>
      <p:sp>
        <p:nvSpPr>
          <p:cNvPr id="5124" name="Rectangle 27">
            <a:extLst>
              <a:ext uri="{FF2B5EF4-FFF2-40B4-BE49-F238E27FC236}">
                <a16:creationId xmlns:a16="http://schemas.microsoft.com/office/drawing/2014/main" id="{DE48A846-4B3D-41FD-85EA-A161CC39D93C}"/>
              </a:ext>
            </a:extLst>
          </p:cNvPr>
          <p:cNvSpPr>
            <a:spLocks noChangeArrowheads="1"/>
          </p:cNvSpPr>
          <p:nvPr/>
        </p:nvSpPr>
        <p:spPr bwMode="auto">
          <a:xfrm>
            <a:off x="990600" y="5165725"/>
            <a:ext cx="2152650" cy="169227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125" name="Rectangle 28">
            <a:extLst>
              <a:ext uri="{FF2B5EF4-FFF2-40B4-BE49-F238E27FC236}">
                <a16:creationId xmlns:a16="http://schemas.microsoft.com/office/drawing/2014/main" id="{FF172D5F-8722-4863-82C4-5050C93EBF21}"/>
              </a:ext>
            </a:extLst>
          </p:cNvPr>
          <p:cNvSpPr>
            <a:spLocks noChangeArrowheads="1"/>
          </p:cNvSpPr>
          <p:nvPr/>
        </p:nvSpPr>
        <p:spPr bwMode="auto">
          <a:xfrm>
            <a:off x="5365750" y="5975350"/>
            <a:ext cx="1250950" cy="80962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126" name="Group 29">
            <a:extLst>
              <a:ext uri="{FF2B5EF4-FFF2-40B4-BE49-F238E27FC236}">
                <a16:creationId xmlns:a16="http://schemas.microsoft.com/office/drawing/2014/main" id="{21273AFD-9416-42AC-80E7-D8AF13FC829B}"/>
              </a:ext>
            </a:extLst>
          </p:cNvPr>
          <p:cNvGrpSpPr>
            <a:grpSpLocks/>
          </p:cNvGrpSpPr>
          <p:nvPr/>
        </p:nvGrpSpPr>
        <p:grpSpPr bwMode="auto">
          <a:xfrm>
            <a:off x="1520825" y="1447800"/>
            <a:ext cx="1027113" cy="825500"/>
            <a:chOff x="643" y="511"/>
            <a:chExt cx="664" cy="505"/>
          </a:xfrm>
        </p:grpSpPr>
        <p:sp>
          <p:nvSpPr>
            <p:cNvPr id="5219" name="Freeform 30">
              <a:extLst>
                <a:ext uri="{FF2B5EF4-FFF2-40B4-BE49-F238E27FC236}">
                  <a16:creationId xmlns:a16="http://schemas.microsoft.com/office/drawing/2014/main" id="{E844A15D-B235-4932-8D91-7D4B5CC69BEF}"/>
                </a:ext>
              </a:extLst>
            </p:cNvPr>
            <p:cNvSpPr>
              <a:spLocks/>
            </p:cNvSpPr>
            <p:nvPr/>
          </p:nvSpPr>
          <p:spPr bwMode="blackWhite">
            <a:xfrm>
              <a:off x="643" y="511"/>
              <a:ext cx="664" cy="505"/>
            </a:xfrm>
            <a:custGeom>
              <a:avLst/>
              <a:gdLst>
                <a:gd name="T0" fmla="*/ 586 w 664"/>
                <a:gd name="T1" fmla="*/ 461 h 505"/>
                <a:gd name="T2" fmla="*/ 664 w 664"/>
                <a:gd name="T3" fmla="*/ 140 h 505"/>
                <a:gd name="T4" fmla="*/ 227 w 664"/>
                <a:gd name="T5" fmla="*/ 0 h 505"/>
                <a:gd name="T6" fmla="*/ 246 w 664"/>
                <a:gd name="T7" fmla="*/ 35 h 505"/>
                <a:gd name="T8" fmla="*/ 238 w 664"/>
                <a:gd name="T9" fmla="*/ 62 h 505"/>
                <a:gd name="T10" fmla="*/ 246 w 664"/>
                <a:gd name="T11" fmla="*/ 87 h 505"/>
                <a:gd name="T12" fmla="*/ 234 w 664"/>
                <a:gd name="T13" fmla="*/ 102 h 505"/>
                <a:gd name="T14" fmla="*/ 250 w 664"/>
                <a:gd name="T15" fmla="*/ 133 h 505"/>
                <a:gd name="T16" fmla="*/ 234 w 664"/>
                <a:gd name="T17" fmla="*/ 140 h 505"/>
                <a:gd name="T18" fmla="*/ 242 w 664"/>
                <a:gd name="T19" fmla="*/ 167 h 505"/>
                <a:gd name="T20" fmla="*/ 219 w 664"/>
                <a:gd name="T21" fmla="*/ 183 h 505"/>
                <a:gd name="T22" fmla="*/ 202 w 664"/>
                <a:gd name="T23" fmla="*/ 202 h 505"/>
                <a:gd name="T24" fmla="*/ 144 w 664"/>
                <a:gd name="T25" fmla="*/ 236 h 505"/>
                <a:gd name="T26" fmla="*/ 160 w 664"/>
                <a:gd name="T27" fmla="*/ 209 h 505"/>
                <a:gd name="T28" fmla="*/ 133 w 664"/>
                <a:gd name="T29" fmla="*/ 190 h 505"/>
                <a:gd name="T30" fmla="*/ 194 w 664"/>
                <a:gd name="T31" fmla="*/ 163 h 505"/>
                <a:gd name="T32" fmla="*/ 215 w 664"/>
                <a:gd name="T33" fmla="*/ 140 h 505"/>
                <a:gd name="T34" fmla="*/ 175 w 664"/>
                <a:gd name="T35" fmla="*/ 110 h 505"/>
                <a:gd name="T36" fmla="*/ 129 w 664"/>
                <a:gd name="T37" fmla="*/ 79 h 505"/>
                <a:gd name="T38" fmla="*/ 83 w 664"/>
                <a:gd name="T39" fmla="*/ 54 h 505"/>
                <a:gd name="T40" fmla="*/ 37 w 664"/>
                <a:gd name="T41" fmla="*/ 31 h 505"/>
                <a:gd name="T42" fmla="*/ 41 w 664"/>
                <a:gd name="T43" fmla="*/ 121 h 505"/>
                <a:gd name="T44" fmla="*/ 60 w 664"/>
                <a:gd name="T45" fmla="*/ 156 h 505"/>
                <a:gd name="T46" fmla="*/ 48 w 664"/>
                <a:gd name="T47" fmla="*/ 194 h 505"/>
                <a:gd name="T48" fmla="*/ 64 w 664"/>
                <a:gd name="T49" fmla="*/ 213 h 505"/>
                <a:gd name="T50" fmla="*/ 37 w 664"/>
                <a:gd name="T51" fmla="*/ 232 h 505"/>
                <a:gd name="T52" fmla="*/ 56 w 664"/>
                <a:gd name="T53" fmla="*/ 252 h 505"/>
                <a:gd name="T54" fmla="*/ 21 w 664"/>
                <a:gd name="T55" fmla="*/ 280 h 505"/>
                <a:gd name="T56" fmla="*/ 21 w 664"/>
                <a:gd name="T57" fmla="*/ 252 h 505"/>
                <a:gd name="T58" fmla="*/ 0 w 664"/>
                <a:gd name="T59" fmla="*/ 277 h 505"/>
                <a:gd name="T60" fmla="*/ 25 w 664"/>
                <a:gd name="T61" fmla="*/ 292 h 505"/>
                <a:gd name="T62" fmla="*/ 67 w 664"/>
                <a:gd name="T63" fmla="*/ 307 h 505"/>
                <a:gd name="T64" fmla="*/ 94 w 664"/>
                <a:gd name="T65" fmla="*/ 338 h 505"/>
                <a:gd name="T66" fmla="*/ 110 w 664"/>
                <a:gd name="T67" fmla="*/ 365 h 505"/>
                <a:gd name="T68" fmla="*/ 87 w 664"/>
                <a:gd name="T69" fmla="*/ 415 h 505"/>
                <a:gd name="T70" fmla="*/ 183 w 664"/>
                <a:gd name="T71" fmla="*/ 419 h 505"/>
                <a:gd name="T72" fmla="*/ 223 w 664"/>
                <a:gd name="T73" fmla="*/ 453 h 505"/>
                <a:gd name="T74" fmla="*/ 319 w 664"/>
                <a:gd name="T75" fmla="*/ 453 h 505"/>
                <a:gd name="T76" fmla="*/ 459 w 664"/>
                <a:gd name="T77" fmla="*/ 461 h 505"/>
                <a:gd name="T78" fmla="*/ 593 w 664"/>
                <a:gd name="T79" fmla="*/ 505 h 505"/>
                <a:gd name="T80" fmla="*/ 586 w 664"/>
                <a:gd name="T81" fmla="*/ 461 h 5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64" h="505">
                  <a:moveTo>
                    <a:pt x="586" y="461"/>
                  </a:moveTo>
                  <a:lnTo>
                    <a:pt x="664" y="140"/>
                  </a:lnTo>
                  <a:lnTo>
                    <a:pt x="227" y="0"/>
                  </a:lnTo>
                  <a:lnTo>
                    <a:pt x="246" y="35"/>
                  </a:lnTo>
                  <a:lnTo>
                    <a:pt x="238" y="62"/>
                  </a:lnTo>
                  <a:lnTo>
                    <a:pt x="246" y="87"/>
                  </a:lnTo>
                  <a:lnTo>
                    <a:pt x="234" y="102"/>
                  </a:lnTo>
                  <a:lnTo>
                    <a:pt x="250" y="133"/>
                  </a:lnTo>
                  <a:lnTo>
                    <a:pt x="234" y="140"/>
                  </a:lnTo>
                  <a:lnTo>
                    <a:pt x="242" y="167"/>
                  </a:lnTo>
                  <a:lnTo>
                    <a:pt x="219" y="183"/>
                  </a:lnTo>
                  <a:lnTo>
                    <a:pt x="202" y="202"/>
                  </a:lnTo>
                  <a:lnTo>
                    <a:pt x="144" y="236"/>
                  </a:lnTo>
                  <a:lnTo>
                    <a:pt x="160" y="209"/>
                  </a:lnTo>
                  <a:lnTo>
                    <a:pt x="133" y="190"/>
                  </a:lnTo>
                  <a:lnTo>
                    <a:pt x="194" y="163"/>
                  </a:lnTo>
                  <a:lnTo>
                    <a:pt x="215" y="140"/>
                  </a:lnTo>
                  <a:lnTo>
                    <a:pt x="175" y="110"/>
                  </a:lnTo>
                  <a:lnTo>
                    <a:pt x="129" y="79"/>
                  </a:lnTo>
                  <a:lnTo>
                    <a:pt x="83" y="54"/>
                  </a:lnTo>
                  <a:lnTo>
                    <a:pt x="37" y="31"/>
                  </a:lnTo>
                  <a:lnTo>
                    <a:pt x="41" y="121"/>
                  </a:lnTo>
                  <a:lnTo>
                    <a:pt x="60" y="156"/>
                  </a:lnTo>
                  <a:lnTo>
                    <a:pt x="48" y="194"/>
                  </a:lnTo>
                  <a:lnTo>
                    <a:pt x="64" y="213"/>
                  </a:lnTo>
                  <a:lnTo>
                    <a:pt x="37" y="232"/>
                  </a:lnTo>
                  <a:lnTo>
                    <a:pt x="56" y="252"/>
                  </a:lnTo>
                  <a:lnTo>
                    <a:pt x="21" y="280"/>
                  </a:lnTo>
                  <a:lnTo>
                    <a:pt x="21" y="252"/>
                  </a:lnTo>
                  <a:lnTo>
                    <a:pt x="0" y="277"/>
                  </a:lnTo>
                  <a:lnTo>
                    <a:pt x="25" y="292"/>
                  </a:lnTo>
                  <a:lnTo>
                    <a:pt x="67" y="307"/>
                  </a:lnTo>
                  <a:lnTo>
                    <a:pt x="94" y="338"/>
                  </a:lnTo>
                  <a:lnTo>
                    <a:pt x="110" y="365"/>
                  </a:lnTo>
                  <a:lnTo>
                    <a:pt x="87" y="415"/>
                  </a:lnTo>
                  <a:lnTo>
                    <a:pt x="183" y="419"/>
                  </a:lnTo>
                  <a:lnTo>
                    <a:pt x="223" y="453"/>
                  </a:lnTo>
                  <a:lnTo>
                    <a:pt x="319" y="453"/>
                  </a:lnTo>
                  <a:lnTo>
                    <a:pt x="459" y="461"/>
                  </a:lnTo>
                  <a:lnTo>
                    <a:pt x="593" y="505"/>
                  </a:lnTo>
                  <a:lnTo>
                    <a:pt x="586" y="461"/>
                  </a:lnTo>
                  <a:close/>
                </a:path>
              </a:pathLst>
            </a:custGeom>
            <a:solidFill>
              <a:srgbClr val="990000"/>
            </a:solidFill>
            <a:ln w="9525">
              <a:solidFill>
                <a:srgbClr val="006600"/>
              </a:solidFill>
              <a:round/>
              <a:headEnd/>
              <a:tailEnd/>
            </a:ln>
          </p:spPr>
          <p:txBody>
            <a:bodyPr/>
            <a:lstStyle/>
            <a:p>
              <a:endParaRPr lang="en-US"/>
            </a:p>
          </p:txBody>
        </p:sp>
        <p:sp>
          <p:nvSpPr>
            <p:cNvPr id="5220" name="Freeform 31">
              <a:extLst>
                <a:ext uri="{FF2B5EF4-FFF2-40B4-BE49-F238E27FC236}">
                  <a16:creationId xmlns:a16="http://schemas.microsoft.com/office/drawing/2014/main" id="{32027CFE-80B7-4391-B1F7-1AAD0CD15DDB}"/>
                </a:ext>
              </a:extLst>
            </p:cNvPr>
            <p:cNvSpPr>
              <a:spLocks/>
            </p:cNvSpPr>
            <p:nvPr/>
          </p:nvSpPr>
          <p:spPr bwMode="blackWhite">
            <a:xfrm>
              <a:off x="822" y="517"/>
              <a:ext cx="32" cy="35"/>
            </a:xfrm>
            <a:custGeom>
              <a:avLst/>
              <a:gdLst>
                <a:gd name="T0" fmla="*/ 0 w 32"/>
                <a:gd name="T1" fmla="*/ 0 h 35"/>
                <a:gd name="T2" fmla="*/ 0 w 32"/>
                <a:gd name="T3" fmla="*/ 21 h 35"/>
                <a:gd name="T4" fmla="*/ 29 w 32"/>
                <a:gd name="T5" fmla="*/ 35 h 35"/>
                <a:gd name="T6" fmla="*/ 32 w 32"/>
                <a:gd name="T7" fmla="*/ 25 h 35"/>
                <a:gd name="T8" fmla="*/ 17 w 32"/>
                <a:gd name="T9" fmla="*/ 6 h 35"/>
                <a:gd name="T10" fmla="*/ 0 w 32"/>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5">
                  <a:moveTo>
                    <a:pt x="0" y="0"/>
                  </a:moveTo>
                  <a:lnTo>
                    <a:pt x="0" y="21"/>
                  </a:lnTo>
                  <a:lnTo>
                    <a:pt x="29" y="35"/>
                  </a:lnTo>
                  <a:lnTo>
                    <a:pt x="32" y="25"/>
                  </a:lnTo>
                  <a:lnTo>
                    <a:pt x="17" y="6"/>
                  </a:lnTo>
                  <a:lnTo>
                    <a:pt x="0" y="0"/>
                  </a:lnTo>
                  <a:close/>
                </a:path>
              </a:pathLst>
            </a:custGeom>
            <a:solidFill>
              <a:srgbClr val="990000"/>
            </a:solidFill>
            <a:ln w="9525">
              <a:solidFill>
                <a:srgbClr val="006600"/>
              </a:solidFill>
              <a:round/>
              <a:headEnd/>
              <a:tailEnd/>
            </a:ln>
          </p:spPr>
          <p:txBody>
            <a:bodyPr/>
            <a:lstStyle/>
            <a:p>
              <a:endParaRPr lang="en-US"/>
            </a:p>
          </p:txBody>
        </p:sp>
        <p:sp>
          <p:nvSpPr>
            <p:cNvPr id="5221" name="Freeform 32">
              <a:extLst>
                <a:ext uri="{FF2B5EF4-FFF2-40B4-BE49-F238E27FC236}">
                  <a16:creationId xmlns:a16="http://schemas.microsoft.com/office/drawing/2014/main" id="{81479614-08A3-4F5E-A3D5-80479FEB47EE}"/>
                </a:ext>
              </a:extLst>
            </p:cNvPr>
            <p:cNvSpPr>
              <a:spLocks/>
            </p:cNvSpPr>
            <p:nvPr/>
          </p:nvSpPr>
          <p:spPr bwMode="blackWhite">
            <a:xfrm>
              <a:off x="854" y="555"/>
              <a:ext cx="18" cy="29"/>
            </a:xfrm>
            <a:custGeom>
              <a:avLst/>
              <a:gdLst>
                <a:gd name="T0" fmla="*/ 4 w 18"/>
                <a:gd name="T1" fmla="*/ 0 h 29"/>
                <a:gd name="T2" fmla="*/ 18 w 18"/>
                <a:gd name="T3" fmla="*/ 10 h 29"/>
                <a:gd name="T4" fmla="*/ 18 w 18"/>
                <a:gd name="T5" fmla="*/ 29 h 29"/>
                <a:gd name="T6" fmla="*/ 6 w 18"/>
                <a:gd name="T7" fmla="*/ 21 h 29"/>
                <a:gd name="T8" fmla="*/ 0 w 18"/>
                <a:gd name="T9" fmla="*/ 10 h 29"/>
                <a:gd name="T10" fmla="*/ 4 w 18"/>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9">
                  <a:moveTo>
                    <a:pt x="4" y="0"/>
                  </a:moveTo>
                  <a:lnTo>
                    <a:pt x="18" y="10"/>
                  </a:lnTo>
                  <a:lnTo>
                    <a:pt x="18" y="29"/>
                  </a:lnTo>
                  <a:lnTo>
                    <a:pt x="6" y="21"/>
                  </a:lnTo>
                  <a:lnTo>
                    <a:pt x="0" y="10"/>
                  </a:lnTo>
                  <a:lnTo>
                    <a:pt x="4" y="0"/>
                  </a:lnTo>
                  <a:close/>
                </a:path>
              </a:pathLst>
            </a:custGeom>
            <a:solidFill>
              <a:srgbClr val="990000"/>
            </a:solidFill>
            <a:ln w="9525">
              <a:solidFill>
                <a:srgbClr val="006600"/>
              </a:solidFill>
              <a:round/>
              <a:headEnd/>
              <a:tailEnd/>
            </a:ln>
          </p:spPr>
          <p:txBody>
            <a:bodyPr/>
            <a:lstStyle/>
            <a:p>
              <a:endParaRPr lang="en-US"/>
            </a:p>
          </p:txBody>
        </p:sp>
      </p:grpSp>
      <p:sp>
        <p:nvSpPr>
          <p:cNvPr id="5127" name="Freeform 33">
            <a:extLst>
              <a:ext uri="{FF2B5EF4-FFF2-40B4-BE49-F238E27FC236}">
                <a16:creationId xmlns:a16="http://schemas.microsoft.com/office/drawing/2014/main" id="{A7AF5FD5-B026-4FC7-A8D5-C4F04CE0465F}"/>
              </a:ext>
            </a:extLst>
          </p:cNvPr>
          <p:cNvSpPr>
            <a:spLocks/>
          </p:cNvSpPr>
          <p:nvPr/>
        </p:nvSpPr>
        <p:spPr bwMode="blackWhite">
          <a:xfrm>
            <a:off x="1247775" y="1951038"/>
            <a:ext cx="1219200" cy="1109662"/>
          </a:xfrm>
          <a:custGeom>
            <a:avLst/>
            <a:gdLst>
              <a:gd name="T0" fmla="*/ 442502 w 788"/>
              <a:gd name="T1" fmla="*/ 94927 h 678"/>
              <a:gd name="T2" fmla="*/ 385255 w 788"/>
              <a:gd name="T3" fmla="*/ 37643 h 678"/>
              <a:gd name="T4" fmla="*/ 337291 w 788"/>
              <a:gd name="T5" fmla="*/ 32733 h 678"/>
              <a:gd name="T6" fmla="*/ 300158 w 788"/>
              <a:gd name="T7" fmla="*/ 0 h 678"/>
              <a:gd name="T8" fmla="*/ 269214 w 788"/>
              <a:gd name="T9" fmla="*/ 75287 h 678"/>
              <a:gd name="T10" fmla="*/ 272309 w 788"/>
              <a:gd name="T11" fmla="*/ 145664 h 678"/>
              <a:gd name="T12" fmla="*/ 249101 w 788"/>
              <a:gd name="T13" fmla="*/ 198037 h 678"/>
              <a:gd name="T14" fmla="*/ 210420 w 788"/>
              <a:gd name="T15" fmla="*/ 242227 h 678"/>
              <a:gd name="T16" fmla="*/ 174835 w 788"/>
              <a:gd name="T17" fmla="*/ 382981 h 678"/>
              <a:gd name="T18" fmla="*/ 116041 w 788"/>
              <a:gd name="T19" fmla="*/ 450084 h 678"/>
              <a:gd name="T20" fmla="*/ 133060 w 788"/>
              <a:gd name="T21" fmla="*/ 491001 h 678"/>
              <a:gd name="T22" fmla="*/ 74266 w 788"/>
              <a:gd name="T23" fmla="*/ 502458 h 678"/>
              <a:gd name="T24" fmla="*/ 88191 w 788"/>
              <a:gd name="T25" fmla="*/ 549921 h 678"/>
              <a:gd name="T26" fmla="*/ 32491 w 788"/>
              <a:gd name="T27" fmla="*/ 597384 h 678"/>
              <a:gd name="T28" fmla="*/ 20114 w 788"/>
              <a:gd name="T29" fmla="*/ 675945 h 678"/>
              <a:gd name="T30" fmla="*/ 0 w 788"/>
              <a:gd name="T31" fmla="*/ 697221 h 678"/>
              <a:gd name="T32" fmla="*/ 23208 w 788"/>
              <a:gd name="T33" fmla="*/ 833065 h 678"/>
              <a:gd name="T34" fmla="*/ 560089 w 788"/>
              <a:gd name="T35" fmla="*/ 986912 h 678"/>
              <a:gd name="T36" fmla="*/ 982477 w 788"/>
              <a:gd name="T37" fmla="*/ 1109662 h 678"/>
              <a:gd name="T38" fmla="*/ 1056743 w 788"/>
              <a:gd name="T39" fmla="*/ 744685 h 678"/>
              <a:gd name="T40" fmla="*/ 1109348 w 788"/>
              <a:gd name="T41" fmla="*/ 689038 h 678"/>
              <a:gd name="T42" fmla="*/ 1041271 w 788"/>
              <a:gd name="T43" fmla="*/ 638301 h 678"/>
              <a:gd name="T44" fmla="*/ 1050554 w 788"/>
              <a:gd name="T45" fmla="*/ 607204 h 678"/>
              <a:gd name="T46" fmla="*/ 1112443 w 788"/>
              <a:gd name="T47" fmla="*/ 543374 h 678"/>
              <a:gd name="T48" fmla="*/ 1151123 w 788"/>
              <a:gd name="T49" fmla="*/ 509004 h 678"/>
              <a:gd name="T50" fmla="*/ 1183614 w 788"/>
              <a:gd name="T51" fmla="*/ 430444 h 678"/>
              <a:gd name="T52" fmla="*/ 1219200 w 788"/>
              <a:gd name="T53" fmla="*/ 399347 h 678"/>
              <a:gd name="T54" fmla="*/ 1189803 w 788"/>
              <a:gd name="T55" fmla="*/ 320787 h 678"/>
              <a:gd name="T56" fmla="*/ 982477 w 788"/>
              <a:gd name="T57" fmla="*/ 252047 h 678"/>
              <a:gd name="T58" fmla="*/ 765868 w 788"/>
              <a:gd name="T59" fmla="*/ 238954 h 678"/>
              <a:gd name="T60" fmla="*/ 617336 w 788"/>
              <a:gd name="T61" fmla="*/ 238954 h 678"/>
              <a:gd name="T62" fmla="*/ 555448 w 788"/>
              <a:gd name="T63" fmla="*/ 183307 h 678"/>
              <a:gd name="T64" fmla="*/ 406916 w 788"/>
              <a:gd name="T65" fmla="*/ 176760 h 678"/>
              <a:gd name="T66" fmla="*/ 442502 w 788"/>
              <a:gd name="T67" fmla="*/ 94927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88" h="678">
                <a:moveTo>
                  <a:pt x="286" y="58"/>
                </a:moveTo>
                <a:lnTo>
                  <a:pt x="249" y="23"/>
                </a:lnTo>
                <a:lnTo>
                  <a:pt x="218" y="20"/>
                </a:lnTo>
                <a:lnTo>
                  <a:pt x="194" y="0"/>
                </a:lnTo>
                <a:lnTo>
                  <a:pt x="174" y="46"/>
                </a:lnTo>
                <a:lnTo>
                  <a:pt x="176" y="89"/>
                </a:lnTo>
                <a:lnTo>
                  <a:pt x="161" y="121"/>
                </a:lnTo>
                <a:lnTo>
                  <a:pt x="136" y="148"/>
                </a:lnTo>
                <a:lnTo>
                  <a:pt x="113" y="234"/>
                </a:lnTo>
                <a:lnTo>
                  <a:pt x="75" y="275"/>
                </a:lnTo>
                <a:lnTo>
                  <a:pt x="86" y="300"/>
                </a:lnTo>
                <a:lnTo>
                  <a:pt x="48" y="307"/>
                </a:lnTo>
                <a:lnTo>
                  <a:pt x="57" y="336"/>
                </a:lnTo>
                <a:lnTo>
                  <a:pt x="21" y="365"/>
                </a:lnTo>
                <a:lnTo>
                  <a:pt x="13" y="413"/>
                </a:lnTo>
                <a:lnTo>
                  <a:pt x="0" y="426"/>
                </a:lnTo>
                <a:lnTo>
                  <a:pt x="15" y="509"/>
                </a:lnTo>
                <a:lnTo>
                  <a:pt x="362" y="603"/>
                </a:lnTo>
                <a:lnTo>
                  <a:pt x="635" y="678"/>
                </a:lnTo>
                <a:lnTo>
                  <a:pt x="683" y="455"/>
                </a:lnTo>
                <a:lnTo>
                  <a:pt x="717" y="421"/>
                </a:lnTo>
                <a:lnTo>
                  <a:pt x="673" y="390"/>
                </a:lnTo>
                <a:lnTo>
                  <a:pt x="679" y="371"/>
                </a:lnTo>
                <a:lnTo>
                  <a:pt x="719" y="332"/>
                </a:lnTo>
                <a:lnTo>
                  <a:pt x="744" y="311"/>
                </a:lnTo>
                <a:lnTo>
                  <a:pt x="765" y="263"/>
                </a:lnTo>
                <a:lnTo>
                  <a:pt x="788" y="244"/>
                </a:lnTo>
                <a:lnTo>
                  <a:pt x="769" y="196"/>
                </a:lnTo>
                <a:lnTo>
                  <a:pt x="635" y="154"/>
                </a:lnTo>
                <a:lnTo>
                  <a:pt x="495" y="146"/>
                </a:lnTo>
                <a:lnTo>
                  <a:pt x="399" y="146"/>
                </a:lnTo>
                <a:lnTo>
                  <a:pt x="359" y="112"/>
                </a:lnTo>
                <a:lnTo>
                  <a:pt x="263" y="108"/>
                </a:lnTo>
                <a:lnTo>
                  <a:pt x="286" y="58"/>
                </a:lnTo>
                <a:close/>
              </a:path>
            </a:pathLst>
          </a:custGeom>
          <a:solidFill>
            <a:srgbClr val="990000"/>
          </a:solidFill>
          <a:ln w="9525">
            <a:solidFill>
              <a:srgbClr val="006600"/>
            </a:solidFill>
            <a:round/>
            <a:headEnd/>
            <a:tailEnd/>
          </a:ln>
        </p:spPr>
        <p:txBody>
          <a:bodyPr/>
          <a:lstStyle/>
          <a:p>
            <a:endParaRPr lang="en-US"/>
          </a:p>
        </p:txBody>
      </p:sp>
      <p:sp>
        <p:nvSpPr>
          <p:cNvPr id="5128" name="Freeform 34">
            <a:extLst>
              <a:ext uri="{FF2B5EF4-FFF2-40B4-BE49-F238E27FC236}">
                <a16:creationId xmlns:a16="http://schemas.microsoft.com/office/drawing/2014/main" id="{3C96BDC8-358B-4248-ACCF-FECBBFA4A59D}"/>
              </a:ext>
            </a:extLst>
          </p:cNvPr>
          <p:cNvSpPr>
            <a:spLocks/>
          </p:cNvSpPr>
          <p:nvPr/>
        </p:nvSpPr>
        <p:spPr bwMode="blackWhite">
          <a:xfrm>
            <a:off x="1143000" y="2743200"/>
            <a:ext cx="1193800" cy="2178050"/>
          </a:xfrm>
          <a:custGeom>
            <a:avLst/>
            <a:gdLst>
              <a:gd name="T0" fmla="*/ 257910 w 773"/>
              <a:gd name="T1" fmla="*/ 1619618 h 1330"/>
              <a:gd name="T2" fmla="*/ 270265 w 773"/>
              <a:gd name="T3" fmla="*/ 1490245 h 1330"/>
              <a:gd name="T4" fmla="*/ 242466 w 773"/>
              <a:gd name="T5" fmla="*/ 1408363 h 1330"/>
              <a:gd name="T6" fmla="*/ 183780 w 773"/>
              <a:gd name="T7" fmla="*/ 1275715 h 1330"/>
              <a:gd name="T8" fmla="*/ 138994 w 773"/>
              <a:gd name="T9" fmla="*/ 1152893 h 1330"/>
              <a:gd name="T10" fmla="*/ 180692 w 773"/>
              <a:gd name="T11" fmla="*/ 1131603 h 1330"/>
              <a:gd name="T12" fmla="*/ 129727 w 773"/>
              <a:gd name="T13" fmla="*/ 1074286 h 1330"/>
              <a:gd name="T14" fmla="*/ 109650 w 773"/>
              <a:gd name="T15" fmla="*/ 946551 h 1330"/>
              <a:gd name="T16" fmla="*/ 171425 w 773"/>
              <a:gd name="T17" fmla="*/ 997318 h 1330"/>
              <a:gd name="T18" fmla="*/ 210035 w 773"/>
              <a:gd name="T19" fmla="*/ 912161 h 1330"/>
              <a:gd name="T20" fmla="*/ 160615 w 773"/>
              <a:gd name="T21" fmla="*/ 874495 h 1330"/>
              <a:gd name="T22" fmla="*/ 125094 w 773"/>
              <a:gd name="T23" fmla="*/ 861394 h 1330"/>
              <a:gd name="T24" fmla="*/ 71041 w 773"/>
              <a:gd name="T25" fmla="*/ 841743 h 1330"/>
              <a:gd name="T26" fmla="*/ 103473 w 773"/>
              <a:gd name="T27" fmla="*/ 823729 h 1330"/>
              <a:gd name="T28" fmla="*/ 41698 w 773"/>
              <a:gd name="T29" fmla="*/ 704182 h 1330"/>
              <a:gd name="T30" fmla="*/ 15444 w 773"/>
              <a:gd name="T31" fmla="*/ 591185 h 1330"/>
              <a:gd name="T32" fmla="*/ 52509 w 773"/>
              <a:gd name="T33" fmla="*/ 437248 h 1330"/>
              <a:gd name="T34" fmla="*/ 12355 w 773"/>
              <a:gd name="T35" fmla="*/ 298049 h 1330"/>
              <a:gd name="T36" fmla="*/ 58686 w 773"/>
              <a:gd name="T37" fmla="*/ 229268 h 1330"/>
              <a:gd name="T38" fmla="*/ 86485 w 773"/>
              <a:gd name="T39" fmla="*/ 157213 h 1330"/>
              <a:gd name="T40" fmla="*/ 132816 w 773"/>
              <a:gd name="T41" fmla="*/ 50767 h 1330"/>
              <a:gd name="T42" fmla="*/ 138994 w 773"/>
              <a:gd name="T43" fmla="*/ 0 h 1330"/>
              <a:gd name="T44" fmla="*/ 548252 w 773"/>
              <a:gd name="T45" fmla="*/ 766412 h 1330"/>
              <a:gd name="T46" fmla="*/ 1158279 w 773"/>
              <a:gd name="T47" fmla="*/ 1747353 h 1330"/>
              <a:gd name="T48" fmla="*/ 1193800 w 773"/>
              <a:gd name="T49" fmla="*/ 1889827 h 1330"/>
              <a:gd name="T50" fmla="*/ 1116581 w 773"/>
              <a:gd name="T51" fmla="*/ 2011012 h 1330"/>
              <a:gd name="T52" fmla="*/ 1099593 w 773"/>
              <a:gd name="T53" fmla="*/ 2065053 h 1330"/>
              <a:gd name="T54" fmla="*/ 1116581 w 773"/>
              <a:gd name="T55" fmla="*/ 2150210 h 1330"/>
              <a:gd name="T56" fmla="*/ 699601 w 773"/>
              <a:gd name="T57" fmla="*/ 2140384 h 1330"/>
              <a:gd name="T58" fmla="*/ 673346 w 773"/>
              <a:gd name="T59" fmla="*/ 2074879 h 1330"/>
              <a:gd name="T60" fmla="*/ 690335 w 773"/>
              <a:gd name="T61" fmla="*/ 1968433 h 1330"/>
              <a:gd name="T62" fmla="*/ 634737 w 773"/>
              <a:gd name="T63" fmla="*/ 1898015 h 1330"/>
              <a:gd name="T64" fmla="*/ 596128 w 773"/>
              <a:gd name="T65" fmla="*/ 1845611 h 1330"/>
              <a:gd name="T66" fmla="*/ 521998 w 773"/>
              <a:gd name="T67" fmla="*/ 1801395 h 1330"/>
              <a:gd name="T68" fmla="*/ 441691 w 773"/>
              <a:gd name="T69" fmla="*/ 1732614 h 13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73" h="1330">
                <a:moveTo>
                  <a:pt x="261" y="1029"/>
                </a:moveTo>
                <a:lnTo>
                  <a:pt x="167" y="989"/>
                </a:lnTo>
                <a:lnTo>
                  <a:pt x="175" y="941"/>
                </a:lnTo>
                <a:lnTo>
                  <a:pt x="175" y="910"/>
                </a:lnTo>
                <a:lnTo>
                  <a:pt x="155" y="887"/>
                </a:lnTo>
                <a:lnTo>
                  <a:pt x="157" y="860"/>
                </a:lnTo>
                <a:lnTo>
                  <a:pt x="127" y="818"/>
                </a:lnTo>
                <a:lnTo>
                  <a:pt x="119" y="779"/>
                </a:lnTo>
                <a:lnTo>
                  <a:pt x="84" y="716"/>
                </a:lnTo>
                <a:lnTo>
                  <a:pt x="90" y="704"/>
                </a:lnTo>
                <a:lnTo>
                  <a:pt x="111" y="710"/>
                </a:lnTo>
                <a:lnTo>
                  <a:pt x="117" y="691"/>
                </a:lnTo>
                <a:lnTo>
                  <a:pt x="115" y="668"/>
                </a:lnTo>
                <a:lnTo>
                  <a:pt x="84" y="656"/>
                </a:lnTo>
                <a:lnTo>
                  <a:pt x="75" y="622"/>
                </a:lnTo>
                <a:lnTo>
                  <a:pt x="71" y="578"/>
                </a:lnTo>
                <a:lnTo>
                  <a:pt x="81" y="559"/>
                </a:lnTo>
                <a:lnTo>
                  <a:pt x="111" y="609"/>
                </a:lnTo>
                <a:lnTo>
                  <a:pt x="111" y="549"/>
                </a:lnTo>
                <a:lnTo>
                  <a:pt x="136" y="557"/>
                </a:lnTo>
                <a:lnTo>
                  <a:pt x="119" y="534"/>
                </a:lnTo>
                <a:lnTo>
                  <a:pt x="104" y="534"/>
                </a:lnTo>
                <a:lnTo>
                  <a:pt x="92" y="522"/>
                </a:lnTo>
                <a:lnTo>
                  <a:pt x="81" y="526"/>
                </a:lnTo>
                <a:lnTo>
                  <a:pt x="81" y="536"/>
                </a:lnTo>
                <a:lnTo>
                  <a:pt x="46" y="514"/>
                </a:lnTo>
                <a:lnTo>
                  <a:pt x="40" y="491"/>
                </a:lnTo>
                <a:lnTo>
                  <a:pt x="67" y="503"/>
                </a:lnTo>
                <a:lnTo>
                  <a:pt x="40" y="443"/>
                </a:lnTo>
                <a:lnTo>
                  <a:pt x="27" y="430"/>
                </a:lnTo>
                <a:lnTo>
                  <a:pt x="33" y="413"/>
                </a:lnTo>
                <a:lnTo>
                  <a:pt x="10" y="361"/>
                </a:lnTo>
                <a:lnTo>
                  <a:pt x="19" y="284"/>
                </a:lnTo>
                <a:lnTo>
                  <a:pt x="34" y="267"/>
                </a:lnTo>
                <a:lnTo>
                  <a:pt x="0" y="225"/>
                </a:lnTo>
                <a:lnTo>
                  <a:pt x="8" y="182"/>
                </a:lnTo>
                <a:lnTo>
                  <a:pt x="36" y="161"/>
                </a:lnTo>
                <a:lnTo>
                  <a:pt x="38" y="140"/>
                </a:lnTo>
                <a:lnTo>
                  <a:pt x="52" y="131"/>
                </a:lnTo>
                <a:lnTo>
                  <a:pt x="56" y="96"/>
                </a:lnTo>
                <a:lnTo>
                  <a:pt x="81" y="63"/>
                </a:lnTo>
                <a:lnTo>
                  <a:pt x="86" y="31"/>
                </a:lnTo>
                <a:lnTo>
                  <a:pt x="84" y="15"/>
                </a:lnTo>
                <a:lnTo>
                  <a:pt x="90" y="0"/>
                </a:lnTo>
                <a:lnTo>
                  <a:pt x="439" y="98"/>
                </a:lnTo>
                <a:lnTo>
                  <a:pt x="355" y="468"/>
                </a:lnTo>
                <a:lnTo>
                  <a:pt x="737" y="1031"/>
                </a:lnTo>
                <a:lnTo>
                  <a:pt x="750" y="1067"/>
                </a:lnTo>
                <a:lnTo>
                  <a:pt x="750" y="1113"/>
                </a:lnTo>
                <a:lnTo>
                  <a:pt x="773" y="1154"/>
                </a:lnTo>
                <a:lnTo>
                  <a:pt x="737" y="1184"/>
                </a:lnTo>
                <a:lnTo>
                  <a:pt x="723" y="1228"/>
                </a:lnTo>
                <a:lnTo>
                  <a:pt x="706" y="1242"/>
                </a:lnTo>
                <a:lnTo>
                  <a:pt x="712" y="1261"/>
                </a:lnTo>
                <a:lnTo>
                  <a:pt x="693" y="1275"/>
                </a:lnTo>
                <a:lnTo>
                  <a:pt x="723" y="1313"/>
                </a:lnTo>
                <a:lnTo>
                  <a:pt x="679" y="1330"/>
                </a:lnTo>
                <a:lnTo>
                  <a:pt x="453" y="1307"/>
                </a:lnTo>
                <a:lnTo>
                  <a:pt x="451" y="1286"/>
                </a:lnTo>
                <a:lnTo>
                  <a:pt x="436" y="1267"/>
                </a:lnTo>
                <a:lnTo>
                  <a:pt x="453" y="1242"/>
                </a:lnTo>
                <a:lnTo>
                  <a:pt x="447" y="1202"/>
                </a:lnTo>
                <a:lnTo>
                  <a:pt x="420" y="1179"/>
                </a:lnTo>
                <a:lnTo>
                  <a:pt x="411" y="1159"/>
                </a:lnTo>
                <a:lnTo>
                  <a:pt x="366" y="1152"/>
                </a:lnTo>
                <a:lnTo>
                  <a:pt x="386" y="1127"/>
                </a:lnTo>
                <a:lnTo>
                  <a:pt x="363" y="1104"/>
                </a:lnTo>
                <a:lnTo>
                  <a:pt x="338" y="1100"/>
                </a:lnTo>
                <a:lnTo>
                  <a:pt x="301" y="1081"/>
                </a:lnTo>
                <a:lnTo>
                  <a:pt x="286" y="1058"/>
                </a:lnTo>
                <a:lnTo>
                  <a:pt x="261" y="1029"/>
                </a:lnTo>
                <a:close/>
              </a:path>
            </a:pathLst>
          </a:custGeom>
          <a:solidFill>
            <a:srgbClr val="996633"/>
          </a:solidFill>
          <a:ln w="9525">
            <a:solidFill>
              <a:srgbClr val="006600"/>
            </a:solidFill>
            <a:round/>
            <a:headEnd/>
            <a:tailEnd/>
          </a:ln>
        </p:spPr>
        <p:txBody>
          <a:bodyPr/>
          <a:lstStyle/>
          <a:p>
            <a:endParaRPr lang="en-US"/>
          </a:p>
        </p:txBody>
      </p:sp>
      <p:sp>
        <p:nvSpPr>
          <p:cNvPr id="5129" name="Freeform 35">
            <a:extLst>
              <a:ext uri="{FF2B5EF4-FFF2-40B4-BE49-F238E27FC236}">
                <a16:creationId xmlns:a16="http://schemas.microsoft.com/office/drawing/2014/main" id="{B0DBFF4F-9322-400B-B118-D6D72A6197AF}"/>
              </a:ext>
            </a:extLst>
          </p:cNvPr>
          <p:cNvSpPr>
            <a:spLocks/>
          </p:cNvSpPr>
          <p:nvPr/>
        </p:nvSpPr>
        <p:spPr bwMode="blackWhite">
          <a:xfrm>
            <a:off x="2230438" y="1677988"/>
            <a:ext cx="874712" cy="1554162"/>
          </a:xfrm>
          <a:custGeom>
            <a:avLst/>
            <a:gdLst>
              <a:gd name="T0" fmla="*/ 426538 w 566"/>
              <a:gd name="T1" fmla="*/ 34355 h 950"/>
              <a:gd name="T2" fmla="*/ 397175 w 566"/>
              <a:gd name="T3" fmla="*/ 176684 h 950"/>
              <a:gd name="T4" fmla="*/ 406447 w 566"/>
              <a:gd name="T5" fmla="*/ 232306 h 950"/>
              <a:gd name="T6" fmla="*/ 387902 w 566"/>
              <a:gd name="T7" fmla="*/ 286293 h 950"/>
              <a:gd name="T8" fmla="*/ 420356 w 566"/>
              <a:gd name="T9" fmla="*/ 327192 h 950"/>
              <a:gd name="T10" fmla="*/ 441992 w 566"/>
              <a:gd name="T11" fmla="*/ 430257 h 950"/>
              <a:gd name="T12" fmla="*/ 477537 w 566"/>
              <a:gd name="T13" fmla="*/ 461341 h 950"/>
              <a:gd name="T14" fmla="*/ 474446 w 566"/>
              <a:gd name="T15" fmla="*/ 562770 h 950"/>
              <a:gd name="T16" fmla="*/ 536263 w 566"/>
              <a:gd name="T17" fmla="*/ 597125 h 950"/>
              <a:gd name="T18" fmla="*/ 519264 w 566"/>
              <a:gd name="T19" fmla="*/ 662564 h 950"/>
              <a:gd name="T20" fmla="*/ 477537 w 566"/>
              <a:gd name="T21" fmla="*/ 716550 h 950"/>
              <a:gd name="T22" fmla="*/ 494537 w 566"/>
              <a:gd name="T23" fmla="*/ 763993 h 950"/>
              <a:gd name="T24" fmla="*/ 554808 w 566"/>
              <a:gd name="T25" fmla="*/ 741090 h 950"/>
              <a:gd name="T26" fmla="*/ 560990 w 566"/>
              <a:gd name="T27" fmla="*/ 829432 h 950"/>
              <a:gd name="T28" fmla="*/ 590353 w 566"/>
              <a:gd name="T29" fmla="*/ 880146 h 950"/>
              <a:gd name="T30" fmla="*/ 587262 w 566"/>
              <a:gd name="T31" fmla="*/ 973396 h 950"/>
              <a:gd name="T32" fmla="*/ 670716 w 566"/>
              <a:gd name="T33" fmla="*/ 973396 h 950"/>
              <a:gd name="T34" fmla="*/ 700079 w 566"/>
              <a:gd name="T35" fmla="*/ 1014295 h 950"/>
              <a:gd name="T36" fmla="*/ 717078 w 566"/>
              <a:gd name="T37" fmla="*/ 996300 h 950"/>
              <a:gd name="T38" fmla="*/ 761896 w 566"/>
              <a:gd name="T39" fmla="*/ 1020839 h 950"/>
              <a:gd name="T40" fmla="*/ 783532 w 566"/>
              <a:gd name="T41" fmla="*/ 1006115 h 950"/>
              <a:gd name="T42" fmla="*/ 809804 w 566"/>
              <a:gd name="T43" fmla="*/ 1017567 h 950"/>
              <a:gd name="T44" fmla="*/ 836076 w 566"/>
              <a:gd name="T45" fmla="*/ 996300 h 950"/>
              <a:gd name="T46" fmla="*/ 874712 w 566"/>
              <a:gd name="T47" fmla="*/ 1043742 h 950"/>
              <a:gd name="T48" fmla="*/ 806713 w 566"/>
              <a:gd name="T49" fmla="*/ 1554162 h 950"/>
              <a:gd name="T50" fmla="*/ 373993 w 566"/>
              <a:gd name="T51" fmla="*/ 1475636 h 950"/>
              <a:gd name="T52" fmla="*/ 0 w 566"/>
              <a:gd name="T53" fmla="*/ 1382386 h 950"/>
              <a:gd name="T54" fmla="*/ 74181 w 566"/>
              <a:gd name="T55" fmla="*/ 1017567 h 950"/>
              <a:gd name="T56" fmla="*/ 126725 w 566"/>
              <a:gd name="T57" fmla="*/ 961944 h 950"/>
              <a:gd name="T58" fmla="*/ 58726 w 566"/>
              <a:gd name="T59" fmla="*/ 911230 h 950"/>
              <a:gd name="T60" fmla="*/ 67999 w 566"/>
              <a:gd name="T61" fmla="*/ 880146 h 950"/>
              <a:gd name="T62" fmla="*/ 129816 w 566"/>
              <a:gd name="T63" fmla="*/ 816344 h 950"/>
              <a:gd name="T64" fmla="*/ 168452 w 566"/>
              <a:gd name="T65" fmla="*/ 781989 h 950"/>
              <a:gd name="T66" fmla="*/ 200906 w 566"/>
              <a:gd name="T67" fmla="*/ 703463 h 950"/>
              <a:gd name="T68" fmla="*/ 236450 w 566"/>
              <a:gd name="T69" fmla="*/ 672380 h 950"/>
              <a:gd name="T70" fmla="*/ 207087 w 566"/>
              <a:gd name="T71" fmla="*/ 593853 h 950"/>
              <a:gd name="T72" fmla="*/ 196269 w 566"/>
              <a:gd name="T73" fmla="*/ 525143 h 950"/>
              <a:gd name="T74" fmla="*/ 316813 w 566"/>
              <a:gd name="T75" fmla="*/ 0 h 950"/>
              <a:gd name="T76" fmla="*/ 426538 w 566"/>
              <a:gd name="T77" fmla="*/ 34355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6" h="950">
                <a:moveTo>
                  <a:pt x="276" y="21"/>
                </a:moveTo>
                <a:lnTo>
                  <a:pt x="257" y="108"/>
                </a:lnTo>
                <a:lnTo>
                  <a:pt x="263" y="142"/>
                </a:lnTo>
                <a:lnTo>
                  <a:pt x="251" y="175"/>
                </a:lnTo>
                <a:lnTo>
                  <a:pt x="272" y="200"/>
                </a:lnTo>
                <a:lnTo>
                  <a:pt x="286" y="263"/>
                </a:lnTo>
                <a:lnTo>
                  <a:pt x="309" y="282"/>
                </a:lnTo>
                <a:lnTo>
                  <a:pt x="307" y="344"/>
                </a:lnTo>
                <a:lnTo>
                  <a:pt x="347" y="365"/>
                </a:lnTo>
                <a:lnTo>
                  <a:pt x="336" y="405"/>
                </a:lnTo>
                <a:lnTo>
                  <a:pt x="309" y="438"/>
                </a:lnTo>
                <a:lnTo>
                  <a:pt x="320" y="467"/>
                </a:lnTo>
                <a:lnTo>
                  <a:pt x="359" y="453"/>
                </a:lnTo>
                <a:lnTo>
                  <a:pt x="363" y="507"/>
                </a:lnTo>
                <a:lnTo>
                  <a:pt x="382" y="538"/>
                </a:lnTo>
                <a:lnTo>
                  <a:pt x="380" y="595"/>
                </a:lnTo>
                <a:lnTo>
                  <a:pt x="434" y="595"/>
                </a:lnTo>
                <a:lnTo>
                  <a:pt x="453" y="620"/>
                </a:lnTo>
                <a:lnTo>
                  <a:pt x="464" y="609"/>
                </a:lnTo>
                <a:lnTo>
                  <a:pt x="493" y="624"/>
                </a:lnTo>
                <a:lnTo>
                  <a:pt x="507" y="615"/>
                </a:lnTo>
                <a:lnTo>
                  <a:pt x="524" y="622"/>
                </a:lnTo>
                <a:lnTo>
                  <a:pt x="541" y="609"/>
                </a:lnTo>
                <a:lnTo>
                  <a:pt x="566" y="638"/>
                </a:lnTo>
                <a:lnTo>
                  <a:pt x="522" y="950"/>
                </a:lnTo>
                <a:lnTo>
                  <a:pt x="242" y="902"/>
                </a:lnTo>
                <a:lnTo>
                  <a:pt x="0" y="845"/>
                </a:lnTo>
                <a:lnTo>
                  <a:pt x="48" y="622"/>
                </a:lnTo>
                <a:lnTo>
                  <a:pt x="82" y="588"/>
                </a:lnTo>
                <a:lnTo>
                  <a:pt x="38" y="557"/>
                </a:lnTo>
                <a:lnTo>
                  <a:pt x="44" y="538"/>
                </a:lnTo>
                <a:lnTo>
                  <a:pt x="84" y="499"/>
                </a:lnTo>
                <a:lnTo>
                  <a:pt x="109" y="478"/>
                </a:lnTo>
                <a:lnTo>
                  <a:pt x="130" y="430"/>
                </a:lnTo>
                <a:lnTo>
                  <a:pt x="153" y="411"/>
                </a:lnTo>
                <a:lnTo>
                  <a:pt x="134" y="363"/>
                </a:lnTo>
                <a:lnTo>
                  <a:pt x="127" y="321"/>
                </a:lnTo>
                <a:lnTo>
                  <a:pt x="205" y="0"/>
                </a:lnTo>
                <a:lnTo>
                  <a:pt x="276" y="21"/>
                </a:lnTo>
                <a:close/>
              </a:path>
            </a:pathLst>
          </a:custGeom>
          <a:solidFill>
            <a:srgbClr val="006600"/>
          </a:solidFill>
          <a:ln w="9525">
            <a:solidFill>
              <a:srgbClr val="006600"/>
            </a:solidFill>
            <a:round/>
            <a:headEnd/>
            <a:tailEnd/>
          </a:ln>
        </p:spPr>
        <p:txBody>
          <a:bodyPr/>
          <a:lstStyle/>
          <a:p>
            <a:endParaRPr lang="en-US"/>
          </a:p>
        </p:txBody>
      </p:sp>
      <p:sp>
        <p:nvSpPr>
          <p:cNvPr id="5130" name="Freeform 36">
            <a:extLst>
              <a:ext uri="{FF2B5EF4-FFF2-40B4-BE49-F238E27FC236}">
                <a16:creationId xmlns:a16="http://schemas.microsoft.com/office/drawing/2014/main" id="{31A37F55-2343-432B-9C76-00AF178F9E94}"/>
              </a:ext>
            </a:extLst>
          </p:cNvPr>
          <p:cNvSpPr>
            <a:spLocks/>
          </p:cNvSpPr>
          <p:nvPr/>
        </p:nvSpPr>
        <p:spPr bwMode="blackWhite">
          <a:xfrm>
            <a:off x="1677988" y="2940050"/>
            <a:ext cx="925512" cy="1528763"/>
          </a:xfrm>
          <a:custGeom>
            <a:avLst/>
            <a:gdLst>
              <a:gd name="T0" fmla="*/ 925512 w 599"/>
              <a:gd name="T1" fmla="*/ 216288 h 933"/>
              <a:gd name="T2" fmla="*/ 758642 w 599"/>
              <a:gd name="T3" fmla="*/ 1183030 h 933"/>
              <a:gd name="T4" fmla="*/ 738555 w 599"/>
              <a:gd name="T5" fmla="*/ 1320668 h 933"/>
              <a:gd name="T6" fmla="*/ 732375 w 599"/>
              <a:gd name="T7" fmla="*/ 1333776 h 933"/>
              <a:gd name="T8" fmla="*/ 720014 w 599"/>
              <a:gd name="T9" fmla="*/ 1345246 h 933"/>
              <a:gd name="T10" fmla="*/ 720014 w 599"/>
              <a:gd name="T11" fmla="*/ 1389487 h 933"/>
              <a:gd name="T12" fmla="*/ 699928 w 599"/>
              <a:gd name="T13" fmla="*/ 1386210 h 933"/>
              <a:gd name="T14" fmla="*/ 693748 w 599"/>
              <a:gd name="T15" fmla="*/ 1348523 h 933"/>
              <a:gd name="T16" fmla="*/ 667481 w 599"/>
              <a:gd name="T17" fmla="*/ 1361631 h 933"/>
              <a:gd name="T18" fmla="*/ 642760 w 599"/>
              <a:gd name="T19" fmla="*/ 1343607 h 933"/>
              <a:gd name="T20" fmla="*/ 635034 w 599"/>
              <a:gd name="T21" fmla="*/ 1378017 h 933"/>
              <a:gd name="T22" fmla="*/ 638124 w 599"/>
              <a:gd name="T23" fmla="*/ 1505823 h 933"/>
              <a:gd name="T24" fmla="*/ 590226 w 599"/>
              <a:gd name="T25" fmla="*/ 1528763 h 933"/>
              <a:gd name="T26" fmla="*/ 0 w 599"/>
              <a:gd name="T27" fmla="*/ 606262 h 933"/>
              <a:gd name="T28" fmla="*/ 129788 w 599"/>
              <a:gd name="T29" fmla="*/ 0 h 933"/>
              <a:gd name="T30" fmla="*/ 551599 w 599"/>
              <a:gd name="T31" fmla="*/ 119614 h 933"/>
              <a:gd name="T32" fmla="*/ 925512 w 599"/>
              <a:gd name="T33" fmla="*/ 216288 h 9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9" h="933">
                <a:moveTo>
                  <a:pt x="599" y="132"/>
                </a:moveTo>
                <a:lnTo>
                  <a:pt x="491" y="722"/>
                </a:lnTo>
                <a:lnTo>
                  <a:pt x="478" y="806"/>
                </a:lnTo>
                <a:lnTo>
                  <a:pt x="474" y="814"/>
                </a:lnTo>
                <a:lnTo>
                  <a:pt x="466" y="821"/>
                </a:lnTo>
                <a:lnTo>
                  <a:pt x="466" y="848"/>
                </a:lnTo>
                <a:lnTo>
                  <a:pt x="453" y="846"/>
                </a:lnTo>
                <a:lnTo>
                  <a:pt x="449" y="823"/>
                </a:lnTo>
                <a:lnTo>
                  <a:pt x="432" y="831"/>
                </a:lnTo>
                <a:lnTo>
                  <a:pt x="416" y="820"/>
                </a:lnTo>
                <a:lnTo>
                  <a:pt x="411" y="841"/>
                </a:lnTo>
                <a:lnTo>
                  <a:pt x="413" y="919"/>
                </a:lnTo>
                <a:lnTo>
                  <a:pt x="382" y="933"/>
                </a:lnTo>
                <a:lnTo>
                  <a:pt x="0" y="370"/>
                </a:lnTo>
                <a:lnTo>
                  <a:pt x="84" y="0"/>
                </a:lnTo>
                <a:lnTo>
                  <a:pt x="357" y="73"/>
                </a:lnTo>
                <a:lnTo>
                  <a:pt x="599" y="132"/>
                </a:lnTo>
                <a:close/>
              </a:path>
            </a:pathLst>
          </a:custGeom>
          <a:solidFill>
            <a:srgbClr val="FFCC00"/>
          </a:solidFill>
          <a:ln w="9525">
            <a:solidFill>
              <a:srgbClr val="006600"/>
            </a:solidFill>
            <a:round/>
            <a:headEnd/>
            <a:tailEnd/>
          </a:ln>
        </p:spPr>
        <p:txBody>
          <a:bodyPr/>
          <a:lstStyle/>
          <a:p>
            <a:endParaRPr lang="en-US"/>
          </a:p>
        </p:txBody>
      </p:sp>
      <p:sp>
        <p:nvSpPr>
          <p:cNvPr id="5131" name="Freeform 37">
            <a:extLst>
              <a:ext uri="{FF2B5EF4-FFF2-40B4-BE49-F238E27FC236}">
                <a16:creationId xmlns:a16="http://schemas.microsoft.com/office/drawing/2014/main" id="{D2E20B07-CE9D-4F6C-97EB-D9ED1AE0136D}"/>
              </a:ext>
            </a:extLst>
          </p:cNvPr>
          <p:cNvSpPr>
            <a:spLocks/>
          </p:cNvSpPr>
          <p:nvPr/>
        </p:nvSpPr>
        <p:spPr bwMode="blackWhite">
          <a:xfrm>
            <a:off x="2617788" y="1711325"/>
            <a:ext cx="1498600" cy="1062038"/>
          </a:xfrm>
          <a:custGeom>
            <a:avLst/>
            <a:gdLst>
              <a:gd name="T0" fmla="*/ 487161 w 969"/>
              <a:gd name="T1" fmla="*/ 1009672 h 649"/>
              <a:gd name="T2" fmla="*/ 493347 w 969"/>
              <a:gd name="T3" fmla="*/ 945852 h 649"/>
              <a:gd name="T4" fmla="*/ 1422819 w 969"/>
              <a:gd name="T5" fmla="*/ 1062038 h 649"/>
              <a:gd name="T6" fmla="*/ 1439831 w 969"/>
              <a:gd name="T7" fmla="*/ 873849 h 649"/>
              <a:gd name="T8" fmla="*/ 1498600 w 969"/>
              <a:gd name="T9" fmla="*/ 283101 h 649"/>
              <a:gd name="T10" fmla="*/ 1122790 w 969"/>
              <a:gd name="T11" fmla="*/ 238918 h 649"/>
              <a:gd name="T12" fmla="*/ 658827 w 969"/>
              <a:gd name="T13" fmla="*/ 160369 h 649"/>
              <a:gd name="T14" fmla="*/ 38664 w 969"/>
              <a:gd name="T15" fmla="*/ 0 h 649"/>
              <a:gd name="T16" fmla="*/ 9279 w 969"/>
              <a:gd name="T17" fmla="*/ 142369 h 649"/>
              <a:gd name="T18" fmla="*/ 18559 w 969"/>
              <a:gd name="T19" fmla="*/ 198007 h 649"/>
              <a:gd name="T20" fmla="*/ 0 w 969"/>
              <a:gd name="T21" fmla="*/ 252009 h 649"/>
              <a:gd name="T22" fmla="*/ 32477 w 969"/>
              <a:gd name="T23" fmla="*/ 292920 h 649"/>
              <a:gd name="T24" fmla="*/ 54129 w 969"/>
              <a:gd name="T25" fmla="*/ 396014 h 649"/>
              <a:gd name="T26" fmla="*/ 89699 w 969"/>
              <a:gd name="T27" fmla="*/ 427106 h 649"/>
              <a:gd name="T28" fmla="*/ 86606 w 969"/>
              <a:gd name="T29" fmla="*/ 528564 h 649"/>
              <a:gd name="T30" fmla="*/ 148468 w 969"/>
              <a:gd name="T31" fmla="*/ 562929 h 649"/>
              <a:gd name="T32" fmla="*/ 131456 w 969"/>
              <a:gd name="T33" fmla="*/ 628386 h 649"/>
              <a:gd name="T34" fmla="*/ 89699 w 969"/>
              <a:gd name="T35" fmla="*/ 682388 h 649"/>
              <a:gd name="T36" fmla="*/ 106711 w 969"/>
              <a:gd name="T37" fmla="*/ 729844 h 649"/>
              <a:gd name="T38" fmla="*/ 167027 w 969"/>
              <a:gd name="T39" fmla="*/ 706934 h 649"/>
              <a:gd name="T40" fmla="*/ 173213 w 969"/>
              <a:gd name="T41" fmla="*/ 795301 h 649"/>
              <a:gd name="T42" fmla="*/ 202597 w 969"/>
              <a:gd name="T43" fmla="*/ 846030 h 649"/>
              <a:gd name="T44" fmla="*/ 199504 w 969"/>
              <a:gd name="T45" fmla="*/ 939306 h 649"/>
              <a:gd name="T46" fmla="*/ 283017 w 969"/>
              <a:gd name="T47" fmla="*/ 939306 h 649"/>
              <a:gd name="T48" fmla="*/ 312402 w 969"/>
              <a:gd name="T49" fmla="*/ 980217 h 649"/>
              <a:gd name="T50" fmla="*/ 329414 w 969"/>
              <a:gd name="T51" fmla="*/ 962216 h 649"/>
              <a:gd name="T52" fmla="*/ 374263 w 969"/>
              <a:gd name="T53" fmla="*/ 986763 h 649"/>
              <a:gd name="T54" fmla="*/ 395915 w 969"/>
              <a:gd name="T55" fmla="*/ 972035 h 649"/>
              <a:gd name="T56" fmla="*/ 422206 w 969"/>
              <a:gd name="T57" fmla="*/ 983490 h 649"/>
              <a:gd name="T58" fmla="*/ 448497 w 969"/>
              <a:gd name="T59" fmla="*/ 962216 h 649"/>
              <a:gd name="T60" fmla="*/ 487161 w 969"/>
              <a:gd name="T61" fmla="*/ 1009672 h 6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69" h="649">
                <a:moveTo>
                  <a:pt x="315" y="617"/>
                </a:moveTo>
                <a:lnTo>
                  <a:pt x="319" y="578"/>
                </a:lnTo>
                <a:lnTo>
                  <a:pt x="920" y="649"/>
                </a:lnTo>
                <a:lnTo>
                  <a:pt x="931" y="534"/>
                </a:lnTo>
                <a:lnTo>
                  <a:pt x="969" y="173"/>
                </a:lnTo>
                <a:lnTo>
                  <a:pt x="726" y="146"/>
                </a:lnTo>
                <a:lnTo>
                  <a:pt x="426" y="98"/>
                </a:lnTo>
                <a:lnTo>
                  <a:pt x="25" y="0"/>
                </a:lnTo>
                <a:lnTo>
                  <a:pt x="6" y="87"/>
                </a:lnTo>
                <a:lnTo>
                  <a:pt x="12" y="121"/>
                </a:lnTo>
                <a:lnTo>
                  <a:pt x="0" y="154"/>
                </a:lnTo>
                <a:lnTo>
                  <a:pt x="21" y="179"/>
                </a:lnTo>
                <a:lnTo>
                  <a:pt x="35" y="242"/>
                </a:lnTo>
                <a:lnTo>
                  <a:pt x="58" y="261"/>
                </a:lnTo>
                <a:lnTo>
                  <a:pt x="56" y="323"/>
                </a:lnTo>
                <a:lnTo>
                  <a:pt x="96" y="344"/>
                </a:lnTo>
                <a:lnTo>
                  <a:pt x="85" y="384"/>
                </a:lnTo>
                <a:lnTo>
                  <a:pt x="58" y="417"/>
                </a:lnTo>
                <a:lnTo>
                  <a:pt x="69" y="446"/>
                </a:lnTo>
                <a:lnTo>
                  <a:pt x="108" y="432"/>
                </a:lnTo>
                <a:lnTo>
                  <a:pt x="112" y="486"/>
                </a:lnTo>
                <a:lnTo>
                  <a:pt x="131" y="517"/>
                </a:lnTo>
                <a:lnTo>
                  <a:pt x="129" y="574"/>
                </a:lnTo>
                <a:lnTo>
                  <a:pt x="183" y="574"/>
                </a:lnTo>
                <a:lnTo>
                  <a:pt x="202" y="599"/>
                </a:lnTo>
                <a:lnTo>
                  <a:pt x="213" y="588"/>
                </a:lnTo>
                <a:lnTo>
                  <a:pt x="242" y="603"/>
                </a:lnTo>
                <a:lnTo>
                  <a:pt x="256" y="594"/>
                </a:lnTo>
                <a:lnTo>
                  <a:pt x="273" y="601"/>
                </a:lnTo>
                <a:lnTo>
                  <a:pt x="290" y="588"/>
                </a:lnTo>
                <a:lnTo>
                  <a:pt x="315" y="617"/>
                </a:lnTo>
                <a:close/>
              </a:path>
            </a:pathLst>
          </a:custGeom>
          <a:solidFill>
            <a:srgbClr val="006600"/>
          </a:solidFill>
          <a:ln w="9525">
            <a:solidFill>
              <a:srgbClr val="006600"/>
            </a:solidFill>
            <a:round/>
            <a:headEnd/>
            <a:tailEnd/>
          </a:ln>
        </p:spPr>
        <p:txBody>
          <a:bodyPr/>
          <a:lstStyle/>
          <a:p>
            <a:endParaRPr lang="en-US"/>
          </a:p>
        </p:txBody>
      </p:sp>
      <p:sp>
        <p:nvSpPr>
          <p:cNvPr id="5132" name="Freeform 38">
            <a:extLst>
              <a:ext uri="{FF2B5EF4-FFF2-40B4-BE49-F238E27FC236}">
                <a16:creationId xmlns:a16="http://schemas.microsoft.com/office/drawing/2014/main" id="{463F8F42-4BB1-4B6E-A86E-4D678A88FBC0}"/>
              </a:ext>
            </a:extLst>
          </p:cNvPr>
          <p:cNvSpPr>
            <a:spLocks/>
          </p:cNvSpPr>
          <p:nvPr/>
        </p:nvSpPr>
        <p:spPr bwMode="blackWhite">
          <a:xfrm>
            <a:off x="3013075" y="2657475"/>
            <a:ext cx="1027113" cy="884238"/>
          </a:xfrm>
          <a:custGeom>
            <a:avLst/>
            <a:gdLst>
              <a:gd name="T0" fmla="*/ 97452 w 664"/>
              <a:gd name="T1" fmla="*/ 0 h 540"/>
              <a:gd name="T2" fmla="*/ 1027113 w 664"/>
              <a:gd name="T3" fmla="*/ 116261 h 540"/>
              <a:gd name="T4" fmla="*/ 999270 w 664"/>
              <a:gd name="T5" fmla="*/ 491243 h 540"/>
              <a:gd name="T6" fmla="*/ 960598 w 664"/>
              <a:gd name="T7" fmla="*/ 884238 h 540"/>
              <a:gd name="T8" fmla="*/ 587806 w 664"/>
              <a:gd name="T9" fmla="*/ 854763 h 540"/>
              <a:gd name="T10" fmla="*/ 255231 w 664"/>
              <a:gd name="T11" fmla="*/ 807277 h 540"/>
              <a:gd name="T12" fmla="*/ 0 w 664"/>
              <a:gd name="T13" fmla="*/ 772890 h 540"/>
              <a:gd name="T14" fmla="*/ 23203 w 664"/>
              <a:gd name="T15" fmla="*/ 574755 h 540"/>
              <a:gd name="T16" fmla="*/ 91265 w 664"/>
              <a:gd name="T17" fmla="*/ 63862 h 540"/>
              <a:gd name="T18" fmla="*/ 97452 w 664"/>
              <a:gd name="T19" fmla="*/ 0 h 5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4" h="540">
                <a:moveTo>
                  <a:pt x="63" y="0"/>
                </a:moveTo>
                <a:lnTo>
                  <a:pt x="664" y="71"/>
                </a:lnTo>
                <a:lnTo>
                  <a:pt x="646" y="300"/>
                </a:lnTo>
                <a:lnTo>
                  <a:pt x="621" y="540"/>
                </a:lnTo>
                <a:lnTo>
                  <a:pt x="380" y="522"/>
                </a:lnTo>
                <a:lnTo>
                  <a:pt x="165" y="493"/>
                </a:lnTo>
                <a:lnTo>
                  <a:pt x="0" y="472"/>
                </a:lnTo>
                <a:lnTo>
                  <a:pt x="15" y="351"/>
                </a:lnTo>
                <a:lnTo>
                  <a:pt x="59" y="39"/>
                </a:lnTo>
                <a:lnTo>
                  <a:pt x="63" y="0"/>
                </a:lnTo>
                <a:close/>
              </a:path>
            </a:pathLst>
          </a:custGeom>
          <a:solidFill>
            <a:srgbClr val="008000"/>
          </a:solidFill>
          <a:ln w="9525">
            <a:solidFill>
              <a:srgbClr val="006600"/>
            </a:solidFill>
            <a:round/>
            <a:headEnd/>
            <a:tailEnd/>
          </a:ln>
        </p:spPr>
        <p:txBody>
          <a:bodyPr/>
          <a:lstStyle/>
          <a:p>
            <a:endParaRPr lang="en-US"/>
          </a:p>
        </p:txBody>
      </p:sp>
      <p:sp>
        <p:nvSpPr>
          <p:cNvPr id="5133" name="Freeform 39">
            <a:extLst>
              <a:ext uri="{FF2B5EF4-FFF2-40B4-BE49-F238E27FC236}">
                <a16:creationId xmlns:a16="http://schemas.microsoft.com/office/drawing/2014/main" id="{DAA6661A-97AD-4E26-A10E-417760B45A8F}"/>
              </a:ext>
            </a:extLst>
          </p:cNvPr>
          <p:cNvSpPr>
            <a:spLocks/>
          </p:cNvSpPr>
          <p:nvPr/>
        </p:nvSpPr>
        <p:spPr bwMode="blackWhite">
          <a:xfrm>
            <a:off x="2438400" y="3154363"/>
            <a:ext cx="830263" cy="1093787"/>
          </a:xfrm>
          <a:custGeom>
            <a:avLst/>
            <a:gdLst>
              <a:gd name="T0" fmla="*/ 0 w 538"/>
              <a:gd name="T1" fmla="*/ 972619 h 668"/>
              <a:gd name="T2" fmla="*/ 370378 w 538"/>
              <a:gd name="T3" fmla="*/ 1038115 h 668"/>
              <a:gd name="T4" fmla="*/ 737669 w 538"/>
              <a:gd name="T5" fmla="*/ 1093787 h 668"/>
              <a:gd name="T6" fmla="*/ 830263 w 538"/>
              <a:gd name="T7" fmla="*/ 311107 h 668"/>
              <a:gd name="T8" fmla="*/ 575628 w 538"/>
              <a:gd name="T9" fmla="*/ 276722 h 668"/>
              <a:gd name="T10" fmla="*/ 598777 w 538"/>
              <a:gd name="T11" fmla="*/ 78595 h 668"/>
              <a:gd name="T12" fmla="*/ 166670 w 538"/>
              <a:gd name="T13" fmla="*/ 0 h 668"/>
              <a:gd name="T14" fmla="*/ 0 w 538"/>
              <a:gd name="T15" fmla="*/ 972619 h 6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8" h="668">
                <a:moveTo>
                  <a:pt x="0" y="594"/>
                </a:moveTo>
                <a:lnTo>
                  <a:pt x="240" y="634"/>
                </a:lnTo>
                <a:lnTo>
                  <a:pt x="478" y="668"/>
                </a:lnTo>
                <a:lnTo>
                  <a:pt x="538" y="190"/>
                </a:lnTo>
                <a:lnTo>
                  <a:pt x="373" y="169"/>
                </a:lnTo>
                <a:lnTo>
                  <a:pt x="388" y="48"/>
                </a:lnTo>
                <a:lnTo>
                  <a:pt x="108" y="0"/>
                </a:lnTo>
                <a:lnTo>
                  <a:pt x="0" y="594"/>
                </a:lnTo>
                <a:close/>
              </a:path>
            </a:pathLst>
          </a:custGeom>
          <a:solidFill>
            <a:srgbClr val="FF9966"/>
          </a:solidFill>
          <a:ln w="9525">
            <a:solidFill>
              <a:srgbClr val="006600"/>
            </a:solidFill>
            <a:round/>
            <a:headEnd/>
            <a:tailEnd/>
          </a:ln>
        </p:spPr>
        <p:txBody>
          <a:bodyPr/>
          <a:lstStyle/>
          <a:p>
            <a:endParaRPr lang="en-US"/>
          </a:p>
        </p:txBody>
      </p:sp>
      <p:sp>
        <p:nvSpPr>
          <p:cNvPr id="5134" name="Freeform 41">
            <a:extLst>
              <a:ext uri="{FF2B5EF4-FFF2-40B4-BE49-F238E27FC236}">
                <a16:creationId xmlns:a16="http://schemas.microsoft.com/office/drawing/2014/main" id="{2F9758E6-64F3-4E12-A96C-07C7500E982A}"/>
              </a:ext>
            </a:extLst>
          </p:cNvPr>
          <p:cNvSpPr>
            <a:spLocks/>
          </p:cNvSpPr>
          <p:nvPr/>
        </p:nvSpPr>
        <p:spPr bwMode="blackWhite">
          <a:xfrm>
            <a:off x="4056063" y="1995488"/>
            <a:ext cx="958850" cy="652462"/>
          </a:xfrm>
          <a:custGeom>
            <a:avLst/>
            <a:gdLst>
              <a:gd name="T0" fmla="*/ 0 w 620"/>
              <a:gd name="T1" fmla="*/ 590323 h 399"/>
              <a:gd name="T2" fmla="*/ 58768 w 620"/>
              <a:gd name="T3" fmla="*/ 0 h 399"/>
              <a:gd name="T4" fmla="*/ 487158 w 620"/>
              <a:gd name="T5" fmla="*/ 22893 h 399"/>
              <a:gd name="T6" fmla="*/ 875337 w 620"/>
              <a:gd name="T7" fmla="*/ 31070 h 399"/>
              <a:gd name="T8" fmla="*/ 881523 w 620"/>
              <a:gd name="T9" fmla="*/ 106291 h 399"/>
              <a:gd name="T10" fmla="*/ 869151 w 620"/>
              <a:gd name="T11" fmla="*/ 132455 h 399"/>
              <a:gd name="T12" fmla="*/ 900082 w 620"/>
              <a:gd name="T13" fmla="*/ 242016 h 399"/>
              <a:gd name="T14" fmla="*/ 907814 w 620"/>
              <a:gd name="T15" fmla="*/ 261639 h 399"/>
              <a:gd name="T16" fmla="*/ 893896 w 620"/>
              <a:gd name="T17" fmla="*/ 323778 h 399"/>
              <a:gd name="T18" fmla="*/ 923280 w 620"/>
              <a:gd name="T19" fmla="*/ 405540 h 399"/>
              <a:gd name="T20" fmla="*/ 935652 w 620"/>
              <a:gd name="T21" fmla="*/ 511831 h 399"/>
              <a:gd name="T22" fmla="*/ 958850 w 620"/>
              <a:gd name="T23" fmla="*/ 572335 h 399"/>
              <a:gd name="T24" fmla="*/ 958850 w 620"/>
              <a:gd name="T25" fmla="*/ 627933 h 399"/>
              <a:gd name="T26" fmla="*/ 929466 w 620"/>
              <a:gd name="T27" fmla="*/ 652462 h 399"/>
              <a:gd name="T28" fmla="*/ 0 w 620"/>
              <a:gd name="T29" fmla="*/ 590323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0" h="399">
                <a:moveTo>
                  <a:pt x="0" y="361"/>
                </a:moveTo>
                <a:lnTo>
                  <a:pt x="38" y="0"/>
                </a:lnTo>
                <a:lnTo>
                  <a:pt x="315" y="14"/>
                </a:lnTo>
                <a:lnTo>
                  <a:pt x="566" y="19"/>
                </a:lnTo>
                <a:lnTo>
                  <a:pt x="570" y="65"/>
                </a:lnTo>
                <a:lnTo>
                  <a:pt x="562" y="81"/>
                </a:lnTo>
                <a:lnTo>
                  <a:pt x="582" y="148"/>
                </a:lnTo>
                <a:lnTo>
                  <a:pt x="587" y="160"/>
                </a:lnTo>
                <a:lnTo>
                  <a:pt x="578" y="198"/>
                </a:lnTo>
                <a:lnTo>
                  <a:pt x="597" y="248"/>
                </a:lnTo>
                <a:lnTo>
                  <a:pt x="605" y="313"/>
                </a:lnTo>
                <a:lnTo>
                  <a:pt x="620" y="350"/>
                </a:lnTo>
                <a:lnTo>
                  <a:pt x="620" y="384"/>
                </a:lnTo>
                <a:lnTo>
                  <a:pt x="601" y="399"/>
                </a:lnTo>
                <a:lnTo>
                  <a:pt x="0" y="361"/>
                </a:lnTo>
                <a:close/>
              </a:path>
            </a:pathLst>
          </a:custGeom>
          <a:solidFill>
            <a:srgbClr val="FF9900"/>
          </a:solidFill>
          <a:ln w="9525">
            <a:solidFill>
              <a:srgbClr val="006600"/>
            </a:solidFill>
            <a:round/>
            <a:headEnd/>
            <a:tailEnd/>
          </a:ln>
        </p:spPr>
        <p:txBody>
          <a:bodyPr/>
          <a:lstStyle/>
          <a:p>
            <a:endParaRPr lang="en-US"/>
          </a:p>
        </p:txBody>
      </p:sp>
      <p:sp>
        <p:nvSpPr>
          <p:cNvPr id="5135" name="Freeform 42">
            <a:extLst>
              <a:ext uri="{FF2B5EF4-FFF2-40B4-BE49-F238E27FC236}">
                <a16:creationId xmlns:a16="http://schemas.microsoft.com/office/drawing/2014/main" id="{DEA07FA1-399C-429D-B3DD-CD7C2410FC93}"/>
              </a:ext>
            </a:extLst>
          </p:cNvPr>
          <p:cNvSpPr>
            <a:spLocks/>
          </p:cNvSpPr>
          <p:nvPr/>
        </p:nvSpPr>
        <p:spPr bwMode="blackWhite">
          <a:xfrm>
            <a:off x="4011613" y="2584450"/>
            <a:ext cx="1062037" cy="755650"/>
          </a:xfrm>
          <a:custGeom>
            <a:avLst/>
            <a:gdLst>
              <a:gd name="T0" fmla="*/ 44831 w 687"/>
              <a:gd name="T1" fmla="*/ 0 h 461"/>
              <a:gd name="T2" fmla="*/ 973920 w 687"/>
              <a:gd name="T3" fmla="*/ 62288 h 461"/>
              <a:gd name="T4" fmla="*/ 967737 w 687"/>
              <a:gd name="T5" fmla="*/ 119658 h 461"/>
              <a:gd name="T6" fmla="*/ 1009476 w 687"/>
              <a:gd name="T7" fmla="*/ 150802 h 461"/>
              <a:gd name="T8" fmla="*/ 1026481 w 687"/>
              <a:gd name="T9" fmla="*/ 195059 h 461"/>
              <a:gd name="T10" fmla="*/ 1038848 w 687"/>
              <a:gd name="T11" fmla="*/ 519612 h 461"/>
              <a:gd name="T12" fmla="*/ 1020298 w 687"/>
              <a:gd name="T13" fmla="*/ 544199 h 461"/>
              <a:gd name="T14" fmla="*/ 1038848 w 687"/>
              <a:gd name="T15" fmla="*/ 595013 h 461"/>
              <a:gd name="T16" fmla="*/ 1009476 w 687"/>
              <a:gd name="T17" fmla="*/ 647466 h 461"/>
              <a:gd name="T18" fmla="*/ 1062037 w 687"/>
              <a:gd name="T19" fmla="*/ 704836 h 461"/>
              <a:gd name="T20" fmla="*/ 1055853 w 687"/>
              <a:gd name="T21" fmla="*/ 755650 h 461"/>
              <a:gd name="T22" fmla="*/ 1003293 w 687"/>
              <a:gd name="T23" fmla="*/ 685166 h 461"/>
              <a:gd name="T24" fmla="*/ 955370 w 687"/>
              <a:gd name="T25" fmla="*/ 685166 h 461"/>
              <a:gd name="T26" fmla="*/ 913630 w 687"/>
              <a:gd name="T27" fmla="*/ 654022 h 461"/>
              <a:gd name="T28" fmla="*/ 851794 w 687"/>
              <a:gd name="T29" fmla="*/ 647466 h 461"/>
              <a:gd name="T30" fmla="*/ 822422 w 687"/>
              <a:gd name="T31" fmla="*/ 680249 h 461"/>
              <a:gd name="T32" fmla="*/ 726576 w 687"/>
              <a:gd name="T33" fmla="*/ 606487 h 461"/>
              <a:gd name="T34" fmla="*/ 415849 w 687"/>
              <a:gd name="T35" fmla="*/ 588456 h 461"/>
              <a:gd name="T36" fmla="*/ 0 w 687"/>
              <a:gd name="T37" fmla="*/ 557312 h 461"/>
              <a:gd name="T38" fmla="*/ 27826 w 687"/>
              <a:gd name="T39" fmla="*/ 188503 h 461"/>
              <a:gd name="T40" fmla="*/ 44831 w 687"/>
              <a:gd name="T41" fmla="*/ 0 h 4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7" h="461">
                <a:moveTo>
                  <a:pt x="29" y="0"/>
                </a:moveTo>
                <a:lnTo>
                  <a:pt x="630" y="38"/>
                </a:lnTo>
                <a:lnTo>
                  <a:pt x="626" y="73"/>
                </a:lnTo>
                <a:lnTo>
                  <a:pt x="653" y="92"/>
                </a:lnTo>
                <a:lnTo>
                  <a:pt x="664" y="119"/>
                </a:lnTo>
                <a:lnTo>
                  <a:pt x="672" y="317"/>
                </a:lnTo>
                <a:lnTo>
                  <a:pt x="660" y="332"/>
                </a:lnTo>
                <a:lnTo>
                  <a:pt x="672" y="363"/>
                </a:lnTo>
                <a:lnTo>
                  <a:pt x="653" y="395"/>
                </a:lnTo>
                <a:lnTo>
                  <a:pt x="687" y="430"/>
                </a:lnTo>
                <a:lnTo>
                  <a:pt x="683" y="461"/>
                </a:lnTo>
                <a:lnTo>
                  <a:pt x="649" y="418"/>
                </a:lnTo>
                <a:lnTo>
                  <a:pt x="618" y="418"/>
                </a:lnTo>
                <a:lnTo>
                  <a:pt x="591" y="399"/>
                </a:lnTo>
                <a:lnTo>
                  <a:pt x="551" y="395"/>
                </a:lnTo>
                <a:lnTo>
                  <a:pt x="532" y="415"/>
                </a:lnTo>
                <a:lnTo>
                  <a:pt x="470" y="370"/>
                </a:lnTo>
                <a:lnTo>
                  <a:pt x="269" y="359"/>
                </a:lnTo>
                <a:lnTo>
                  <a:pt x="0" y="340"/>
                </a:lnTo>
                <a:lnTo>
                  <a:pt x="18" y="115"/>
                </a:lnTo>
                <a:lnTo>
                  <a:pt x="29" y="0"/>
                </a:lnTo>
                <a:close/>
              </a:path>
            </a:pathLst>
          </a:custGeom>
          <a:solidFill>
            <a:srgbClr val="FF9900"/>
          </a:solidFill>
          <a:ln w="9525">
            <a:solidFill>
              <a:srgbClr val="006600"/>
            </a:solidFill>
            <a:round/>
            <a:headEnd/>
            <a:tailEnd/>
          </a:ln>
        </p:spPr>
        <p:txBody>
          <a:bodyPr/>
          <a:lstStyle/>
          <a:p>
            <a:endParaRPr lang="en-US"/>
          </a:p>
        </p:txBody>
      </p:sp>
      <p:sp>
        <p:nvSpPr>
          <p:cNvPr id="5136" name="Freeform 43">
            <a:extLst>
              <a:ext uri="{FF2B5EF4-FFF2-40B4-BE49-F238E27FC236}">
                <a16:creationId xmlns:a16="http://schemas.microsoft.com/office/drawing/2014/main" id="{F75E2C4E-38F9-47C7-8A7D-BCCF5E5DCD84}"/>
              </a:ext>
            </a:extLst>
          </p:cNvPr>
          <p:cNvSpPr>
            <a:spLocks/>
          </p:cNvSpPr>
          <p:nvPr/>
        </p:nvSpPr>
        <p:spPr bwMode="blackWhite">
          <a:xfrm>
            <a:off x="3973513" y="3143250"/>
            <a:ext cx="1238250" cy="673100"/>
          </a:xfrm>
          <a:custGeom>
            <a:avLst/>
            <a:gdLst>
              <a:gd name="T0" fmla="*/ 38647 w 801"/>
              <a:gd name="T1" fmla="*/ 0 h 411"/>
              <a:gd name="T2" fmla="*/ 454489 w 801"/>
              <a:gd name="T3" fmla="*/ 31117 h 411"/>
              <a:gd name="T4" fmla="*/ 765211 w 801"/>
              <a:gd name="T5" fmla="*/ 49131 h 411"/>
              <a:gd name="T6" fmla="*/ 861055 w 801"/>
              <a:gd name="T7" fmla="*/ 122828 h 411"/>
              <a:gd name="T8" fmla="*/ 890427 w 801"/>
              <a:gd name="T9" fmla="*/ 90074 h 411"/>
              <a:gd name="T10" fmla="*/ 952262 w 801"/>
              <a:gd name="T11" fmla="*/ 96625 h 411"/>
              <a:gd name="T12" fmla="*/ 994001 w 801"/>
              <a:gd name="T13" fmla="*/ 127742 h 411"/>
              <a:gd name="T14" fmla="*/ 1041923 w 801"/>
              <a:gd name="T15" fmla="*/ 127742 h 411"/>
              <a:gd name="T16" fmla="*/ 1094483 w 801"/>
              <a:gd name="T17" fmla="*/ 198163 h 411"/>
              <a:gd name="T18" fmla="*/ 1106850 w 801"/>
              <a:gd name="T19" fmla="*/ 242382 h 411"/>
              <a:gd name="T20" fmla="*/ 1142405 w 801"/>
              <a:gd name="T21" fmla="*/ 311165 h 411"/>
              <a:gd name="T22" fmla="*/ 1136222 w 801"/>
              <a:gd name="T23" fmla="*/ 396327 h 411"/>
              <a:gd name="T24" fmla="*/ 1160956 w 801"/>
              <a:gd name="T25" fmla="*/ 445458 h 411"/>
              <a:gd name="T26" fmla="*/ 1160956 w 801"/>
              <a:gd name="T27" fmla="*/ 486401 h 411"/>
              <a:gd name="T28" fmla="*/ 1174869 w 801"/>
              <a:gd name="T29" fmla="*/ 527344 h 411"/>
              <a:gd name="T30" fmla="*/ 1177961 w 801"/>
              <a:gd name="T31" fmla="*/ 591214 h 411"/>
              <a:gd name="T32" fmla="*/ 1207332 w 801"/>
              <a:gd name="T33" fmla="*/ 596127 h 411"/>
              <a:gd name="T34" fmla="*/ 1238250 w 801"/>
              <a:gd name="T35" fmla="*/ 666549 h 411"/>
              <a:gd name="T36" fmla="*/ 1054290 w 801"/>
              <a:gd name="T37" fmla="*/ 673100 h 411"/>
              <a:gd name="T38" fmla="*/ 261254 w 801"/>
              <a:gd name="T39" fmla="*/ 637070 h 411"/>
              <a:gd name="T40" fmla="*/ 273621 w 801"/>
              <a:gd name="T41" fmla="*/ 427443 h 411"/>
              <a:gd name="T42" fmla="*/ 0 w 801"/>
              <a:gd name="T43" fmla="*/ 399602 h 411"/>
              <a:gd name="T44" fmla="*/ 38647 w 801"/>
              <a:gd name="T45" fmla="*/ 0 h 4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1" h="411">
                <a:moveTo>
                  <a:pt x="25" y="0"/>
                </a:moveTo>
                <a:lnTo>
                  <a:pt x="294" y="19"/>
                </a:lnTo>
                <a:lnTo>
                  <a:pt x="495" y="30"/>
                </a:lnTo>
                <a:lnTo>
                  <a:pt x="557" y="75"/>
                </a:lnTo>
                <a:lnTo>
                  <a:pt x="576" y="55"/>
                </a:lnTo>
                <a:lnTo>
                  <a:pt x="616" y="59"/>
                </a:lnTo>
                <a:lnTo>
                  <a:pt x="643" y="78"/>
                </a:lnTo>
                <a:lnTo>
                  <a:pt x="674" y="78"/>
                </a:lnTo>
                <a:lnTo>
                  <a:pt x="708" y="121"/>
                </a:lnTo>
                <a:lnTo>
                  <a:pt x="716" y="148"/>
                </a:lnTo>
                <a:lnTo>
                  <a:pt x="739" y="190"/>
                </a:lnTo>
                <a:lnTo>
                  <a:pt x="735" y="242"/>
                </a:lnTo>
                <a:lnTo>
                  <a:pt x="751" y="272"/>
                </a:lnTo>
                <a:lnTo>
                  <a:pt x="751" y="297"/>
                </a:lnTo>
                <a:lnTo>
                  <a:pt x="760" y="322"/>
                </a:lnTo>
                <a:lnTo>
                  <a:pt x="762" y="361"/>
                </a:lnTo>
                <a:lnTo>
                  <a:pt x="781" y="364"/>
                </a:lnTo>
                <a:lnTo>
                  <a:pt x="801" y="407"/>
                </a:lnTo>
                <a:lnTo>
                  <a:pt x="682" y="411"/>
                </a:lnTo>
                <a:lnTo>
                  <a:pt x="169" y="389"/>
                </a:lnTo>
                <a:lnTo>
                  <a:pt x="177" y="261"/>
                </a:lnTo>
                <a:lnTo>
                  <a:pt x="0" y="244"/>
                </a:lnTo>
                <a:lnTo>
                  <a:pt x="25" y="0"/>
                </a:lnTo>
                <a:close/>
              </a:path>
            </a:pathLst>
          </a:custGeom>
          <a:solidFill>
            <a:srgbClr val="FF9900"/>
          </a:solidFill>
          <a:ln w="9525">
            <a:solidFill>
              <a:srgbClr val="006600"/>
            </a:solidFill>
            <a:round/>
            <a:headEnd/>
            <a:tailEnd/>
          </a:ln>
        </p:spPr>
        <p:txBody>
          <a:bodyPr/>
          <a:lstStyle/>
          <a:p>
            <a:endParaRPr lang="en-US"/>
          </a:p>
        </p:txBody>
      </p:sp>
      <p:sp>
        <p:nvSpPr>
          <p:cNvPr id="5137" name="Freeform 44">
            <a:extLst>
              <a:ext uri="{FF2B5EF4-FFF2-40B4-BE49-F238E27FC236}">
                <a16:creationId xmlns:a16="http://schemas.microsoft.com/office/drawing/2014/main" id="{549A7982-DB6B-4CD9-AB44-90AF99CE4E82}"/>
              </a:ext>
            </a:extLst>
          </p:cNvPr>
          <p:cNvSpPr>
            <a:spLocks/>
          </p:cNvSpPr>
          <p:nvPr/>
        </p:nvSpPr>
        <p:spPr bwMode="blackWhite">
          <a:xfrm>
            <a:off x="3175000" y="3465513"/>
            <a:ext cx="1071563" cy="881062"/>
          </a:xfrm>
          <a:custGeom>
            <a:avLst/>
            <a:gdLst>
              <a:gd name="T0" fmla="*/ 92776 w 693"/>
              <a:gd name="T1" fmla="*/ 0 h 538"/>
              <a:gd name="T2" fmla="*/ 425223 w 693"/>
              <a:gd name="T3" fmla="*/ 47492 h 538"/>
              <a:gd name="T4" fmla="*/ 797874 w 693"/>
              <a:gd name="T5" fmla="*/ 76970 h 538"/>
              <a:gd name="T6" fmla="*/ 1071563 w 693"/>
              <a:gd name="T7" fmla="*/ 104810 h 538"/>
              <a:gd name="T8" fmla="*/ 1059193 w 693"/>
              <a:gd name="T9" fmla="*/ 314431 h 538"/>
              <a:gd name="T10" fmla="*/ 1035999 w 693"/>
              <a:gd name="T11" fmla="*/ 881062 h 538"/>
              <a:gd name="T12" fmla="*/ 878280 w 693"/>
              <a:gd name="T13" fmla="*/ 874511 h 538"/>
              <a:gd name="T14" fmla="*/ 564387 w 693"/>
              <a:gd name="T15" fmla="*/ 853222 h 538"/>
              <a:gd name="T16" fmla="*/ 248949 w 693"/>
              <a:gd name="T17" fmla="*/ 815556 h 538"/>
              <a:gd name="T18" fmla="*/ 0 w 693"/>
              <a:gd name="T19" fmla="*/ 782802 h 538"/>
              <a:gd name="T20" fmla="*/ 92776 w 693"/>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3" h="538">
                <a:moveTo>
                  <a:pt x="60" y="0"/>
                </a:moveTo>
                <a:lnTo>
                  <a:pt x="275" y="29"/>
                </a:lnTo>
                <a:lnTo>
                  <a:pt x="516" y="47"/>
                </a:lnTo>
                <a:lnTo>
                  <a:pt x="693" y="64"/>
                </a:lnTo>
                <a:lnTo>
                  <a:pt x="685" y="192"/>
                </a:lnTo>
                <a:lnTo>
                  <a:pt x="670" y="538"/>
                </a:lnTo>
                <a:lnTo>
                  <a:pt x="568" y="534"/>
                </a:lnTo>
                <a:lnTo>
                  <a:pt x="365" y="521"/>
                </a:lnTo>
                <a:lnTo>
                  <a:pt x="161" y="498"/>
                </a:lnTo>
                <a:lnTo>
                  <a:pt x="0" y="478"/>
                </a:lnTo>
                <a:lnTo>
                  <a:pt x="60" y="0"/>
                </a:lnTo>
                <a:close/>
              </a:path>
            </a:pathLst>
          </a:custGeom>
          <a:solidFill>
            <a:srgbClr val="FFCC00"/>
          </a:solidFill>
          <a:ln w="9525">
            <a:solidFill>
              <a:srgbClr val="006600"/>
            </a:solidFill>
            <a:round/>
            <a:headEnd/>
            <a:tailEnd/>
          </a:ln>
        </p:spPr>
        <p:txBody>
          <a:bodyPr/>
          <a:lstStyle/>
          <a:p>
            <a:endParaRPr lang="en-US"/>
          </a:p>
        </p:txBody>
      </p:sp>
      <p:sp>
        <p:nvSpPr>
          <p:cNvPr id="5138" name="Freeform 45">
            <a:extLst>
              <a:ext uri="{FF2B5EF4-FFF2-40B4-BE49-F238E27FC236}">
                <a16:creationId xmlns:a16="http://schemas.microsoft.com/office/drawing/2014/main" id="{69A062D3-7BB5-4FF3-A25D-FB6ED243062E}"/>
              </a:ext>
            </a:extLst>
          </p:cNvPr>
          <p:cNvSpPr>
            <a:spLocks/>
          </p:cNvSpPr>
          <p:nvPr/>
        </p:nvSpPr>
        <p:spPr bwMode="blackWhite">
          <a:xfrm>
            <a:off x="3036888" y="4248150"/>
            <a:ext cx="1019175" cy="1116013"/>
          </a:xfrm>
          <a:custGeom>
            <a:avLst/>
            <a:gdLst>
              <a:gd name="T0" fmla="*/ 1019175 w 660"/>
              <a:gd name="T1" fmla="*/ 91637 h 682"/>
              <a:gd name="T2" fmla="*/ 1016087 w 660"/>
              <a:gd name="T3" fmla="*/ 217639 h 682"/>
              <a:gd name="T4" fmla="*/ 992924 w 660"/>
              <a:gd name="T5" fmla="*/ 214366 h 682"/>
              <a:gd name="T6" fmla="*/ 966672 w 660"/>
              <a:gd name="T7" fmla="*/ 1040739 h 682"/>
              <a:gd name="T8" fmla="*/ 403037 w 660"/>
              <a:gd name="T9" fmla="*/ 1027648 h 682"/>
              <a:gd name="T10" fmla="*/ 409214 w 660"/>
              <a:gd name="T11" fmla="*/ 1071831 h 682"/>
              <a:gd name="T12" fmla="*/ 151332 w 660"/>
              <a:gd name="T13" fmla="*/ 1052194 h 682"/>
              <a:gd name="T14" fmla="*/ 145155 w 660"/>
              <a:gd name="T15" fmla="*/ 1116013 h 682"/>
              <a:gd name="T16" fmla="*/ 0 w 660"/>
              <a:gd name="T17" fmla="*/ 1116013 h 682"/>
              <a:gd name="T18" fmla="*/ 41694 w 660"/>
              <a:gd name="T19" fmla="*/ 836192 h 682"/>
              <a:gd name="T20" fmla="*/ 138978 w 660"/>
              <a:gd name="T21" fmla="*/ 0 h 682"/>
              <a:gd name="T22" fmla="*/ 705701 w 660"/>
              <a:gd name="T23" fmla="*/ 70364 h 682"/>
              <a:gd name="T24" fmla="*/ 1019175 w 660"/>
              <a:gd name="T25" fmla="*/ 91637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0" h="682">
                <a:moveTo>
                  <a:pt x="660" y="56"/>
                </a:moveTo>
                <a:lnTo>
                  <a:pt x="658" y="133"/>
                </a:lnTo>
                <a:lnTo>
                  <a:pt x="643" y="131"/>
                </a:lnTo>
                <a:lnTo>
                  <a:pt x="626" y="636"/>
                </a:lnTo>
                <a:lnTo>
                  <a:pt x="261" y="628"/>
                </a:lnTo>
                <a:lnTo>
                  <a:pt x="265" y="655"/>
                </a:lnTo>
                <a:lnTo>
                  <a:pt x="98" y="643"/>
                </a:lnTo>
                <a:lnTo>
                  <a:pt x="94" y="682"/>
                </a:lnTo>
                <a:lnTo>
                  <a:pt x="0" y="682"/>
                </a:lnTo>
                <a:lnTo>
                  <a:pt x="27" y="511"/>
                </a:lnTo>
                <a:lnTo>
                  <a:pt x="90" y="0"/>
                </a:lnTo>
                <a:lnTo>
                  <a:pt x="457" y="43"/>
                </a:lnTo>
                <a:lnTo>
                  <a:pt x="660" y="56"/>
                </a:lnTo>
                <a:close/>
              </a:path>
            </a:pathLst>
          </a:custGeom>
          <a:solidFill>
            <a:srgbClr val="CC3300"/>
          </a:solidFill>
          <a:ln w="9525">
            <a:solidFill>
              <a:srgbClr val="006600"/>
            </a:solidFill>
            <a:round/>
            <a:headEnd/>
            <a:tailEnd/>
          </a:ln>
        </p:spPr>
        <p:txBody>
          <a:bodyPr/>
          <a:lstStyle/>
          <a:p>
            <a:endParaRPr lang="en-US"/>
          </a:p>
        </p:txBody>
      </p:sp>
      <p:sp>
        <p:nvSpPr>
          <p:cNvPr id="5139" name="Freeform 46">
            <a:extLst>
              <a:ext uri="{FF2B5EF4-FFF2-40B4-BE49-F238E27FC236}">
                <a16:creationId xmlns:a16="http://schemas.microsoft.com/office/drawing/2014/main" id="{FAA78DC3-7402-43E1-9579-63ECAFFC0DA3}"/>
              </a:ext>
            </a:extLst>
          </p:cNvPr>
          <p:cNvSpPr>
            <a:spLocks/>
          </p:cNvSpPr>
          <p:nvPr/>
        </p:nvSpPr>
        <p:spPr bwMode="blackWhite">
          <a:xfrm>
            <a:off x="4211638" y="3778250"/>
            <a:ext cx="1127125" cy="608013"/>
          </a:xfrm>
          <a:custGeom>
            <a:avLst/>
            <a:gdLst>
              <a:gd name="T0" fmla="*/ 0 w 729"/>
              <a:gd name="T1" fmla="*/ 567042 h 371"/>
              <a:gd name="T2" fmla="*/ 23192 w 729"/>
              <a:gd name="T3" fmla="*/ 0 h 371"/>
              <a:gd name="T4" fmla="*/ 816354 w 729"/>
              <a:gd name="T5" fmla="*/ 36055 h 371"/>
              <a:gd name="T6" fmla="*/ 1000343 w 729"/>
              <a:gd name="T7" fmla="*/ 29499 h 371"/>
              <a:gd name="T8" fmla="*/ 1032811 w 729"/>
              <a:gd name="T9" fmla="*/ 54082 h 371"/>
              <a:gd name="T10" fmla="*/ 1032811 w 729"/>
              <a:gd name="T11" fmla="*/ 108164 h 371"/>
              <a:gd name="T12" fmla="*/ 1014258 w 729"/>
              <a:gd name="T13" fmla="*/ 119636 h 371"/>
              <a:gd name="T14" fmla="*/ 1062188 w 729"/>
              <a:gd name="T15" fmla="*/ 176996 h 371"/>
              <a:gd name="T16" fmla="*/ 1110118 w 729"/>
              <a:gd name="T17" fmla="*/ 208134 h 371"/>
              <a:gd name="T18" fmla="*/ 1127125 w 729"/>
              <a:gd name="T19" fmla="*/ 519515 h 371"/>
              <a:gd name="T20" fmla="*/ 1124033 w 729"/>
              <a:gd name="T21" fmla="*/ 608013 h 371"/>
              <a:gd name="T22" fmla="*/ 519498 w 729"/>
              <a:gd name="T23" fmla="*/ 598180 h 371"/>
              <a:gd name="T24" fmla="*/ 0 w 729"/>
              <a:gd name="T25" fmla="*/ 567042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9" h="371">
                <a:moveTo>
                  <a:pt x="0" y="346"/>
                </a:moveTo>
                <a:lnTo>
                  <a:pt x="15" y="0"/>
                </a:lnTo>
                <a:lnTo>
                  <a:pt x="528" y="22"/>
                </a:lnTo>
                <a:lnTo>
                  <a:pt x="647" y="18"/>
                </a:lnTo>
                <a:lnTo>
                  <a:pt x="668" y="33"/>
                </a:lnTo>
                <a:lnTo>
                  <a:pt x="668" y="66"/>
                </a:lnTo>
                <a:lnTo>
                  <a:pt x="656" y="73"/>
                </a:lnTo>
                <a:lnTo>
                  <a:pt x="687" y="108"/>
                </a:lnTo>
                <a:lnTo>
                  <a:pt x="718" y="127"/>
                </a:lnTo>
                <a:lnTo>
                  <a:pt x="729" y="317"/>
                </a:lnTo>
                <a:lnTo>
                  <a:pt x="727" y="371"/>
                </a:lnTo>
                <a:lnTo>
                  <a:pt x="336" y="365"/>
                </a:lnTo>
                <a:lnTo>
                  <a:pt x="0" y="346"/>
                </a:lnTo>
                <a:close/>
              </a:path>
            </a:pathLst>
          </a:custGeom>
          <a:solidFill>
            <a:srgbClr val="FF3300"/>
          </a:solidFill>
          <a:ln w="9525">
            <a:solidFill>
              <a:srgbClr val="006600"/>
            </a:solidFill>
            <a:round/>
            <a:headEnd/>
            <a:tailEnd/>
          </a:ln>
        </p:spPr>
        <p:txBody>
          <a:bodyPr/>
          <a:lstStyle/>
          <a:p>
            <a:endParaRPr lang="en-US"/>
          </a:p>
        </p:txBody>
      </p:sp>
      <p:sp>
        <p:nvSpPr>
          <p:cNvPr id="5140" name="Freeform 47">
            <a:extLst>
              <a:ext uri="{FF2B5EF4-FFF2-40B4-BE49-F238E27FC236}">
                <a16:creationId xmlns:a16="http://schemas.microsoft.com/office/drawing/2014/main" id="{D6E1B1E9-3256-4480-924E-7FB75625D845}"/>
              </a:ext>
            </a:extLst>
          </p:cNvPr>
          <p:cNvSpPr>
            <a:spLocks/>
          </p:cNvSpPr>
          <p:nvPr/>
        </p:nvSpPr>
        <p:spPr bwMode="blackWhite">
          <a:xfrm>
            <a:off x="3440113" y="4460875"/>
            <a:ext cx="2097087" cy="2103438"/>
          </a:xfrm>
          <a:custGeom>
            <a:avLst/>
            <a:gdLst>
              <a:gd name="T0" fmla="*/ 564065 w 1357"/>
              <a:gd name="T1" fmla="*/ 827287 h 1284"/>
              <a:gd name="T2" fmla="*/ 613518 w 1357"/>
              <a:gd name="T3" fmla="*/ 3276 h 1284"/>
              <a:gd name="T4" fmla="*/ 1077133 w 1357"/>
              <a:gd name="T5" fmla="*/ 407910 h 1284"/>
              <a:gd name="T6" fmla="*/ 1191492 w 1357"/>
              <a:gd name="T7" fmla="*/ 440674 h 1284"/>
              <a:gd name="T8" fmla="*/ 1293487 w 1357"/>
              <a:gd name="T9" fmla="*/ 458694 h 1284"/>
              <a:gd name="T10" fmla="*/ 1375392 w 1357"/>
              <a:gd name="T11" fmla="*/ 509478 h 1284"/>
              <a:gd name="T12" fmla="*/ 1509841 w 1357"/>
              <a:gd name="T13" fmla="*/ 496372 h 1284"/>
              <a:gd name="T14" fmla="*/ 1604109 w 1357"/>
              <a:gd name="T15" fmla="*/ 522583 h 1284"/>
              <a:gd name="T16" fmla="*/ 1693742 w 1357"/>
              <a:gd name="T17" fmla="*/ 484905 h 1284"/>
              <a:gd name="T18" fmla="*/ 1784919 w 1357"/>
              <a:gd name="T19" fmla="*/ 496372 h 1284"/>
              <a:gd name="T20" fmla="*/ 1891551 w 1357"/>
              <a:gd name="T21" fmla="*/ 540603 h 1284"/>
              <a:gd name="T22" fmla="*/ 1945639 w 1357"/>
              <a:gd name="T23" fmla="*/ 571729 h 1284"/>
              <a:gd name="T24" fmla="*/ 1987365 w 1357"/>
              <a:gd name="T25" fmla="*/ 653638 h 1284"/>
              <a:gd name="T26" fmla="*/ 1998182 w 1357"/>
              <a:gd name="T27" fmla="*/ 871518 h 1284"/>
              <a:gd name="T28" fmla="*/ 2069270 w 1357"/>
              <a:gd name="T29" fmla="*/ 1040252 h 1284"/>
              <a:gd name="T30" fmla="*/ 2069270 w 1357"/>
              <a:gd name="T31" fmla="*/ 1145096 h 1284"/>
              <a:gd name="T32" fmla="*/ 2029090 w 1357"/>
              <a:gd name="T33" fmla="*/ 1289257 h 1284"/>
              <a:gd name="T34" fmla="*/ 1920913 w 1357"/>
              <a:gd name="T35" fmla="*/ 1405568 h 1284"/>
              <a:gd name="T36" fmla="*/ 1897732 w 1357"/>
              <a:gd name="T37" fmla="*/ 1377719 h 1284"/>
              <a:gd name="T38" fmla="*/ 1862189 w 1357"/>
              <a:gd name="T39" fmla="*/ 1358061 h 1284"/>
              <a:gd name="T40" fmla="*/ 1862189 w 1357"/>
              <a:gd name="T41" fmla="*/ 1418674 h 1284"/>
              <a:gd name="T42" fmla="*/ 1752466 w 1357"/>
              <a:gd name="T43" fmla="*/ 1505498 h 1284"/>
              <a:gd name="T44" fmla="*/ 1658198 w 1357"/>
              <a:gd name="T45" fmla="*/ 1593960 h 1284"/>
              <a:gd name="T46" fmla="*/ 1633472 w 1357"/>
              <a:gd name="T47" fmla="*/ 1556282 h 1284"/>
              <a:gd name="T48" fmla="*/ 1616472 w 1357"/>
              <a:gd name="T49" fmla="*/ 1556282 h 1284"/>
              <a:gd name="T50" fmla="*/ 1597928 w 1357"/>
              <a:gd name="T51" fmla="*/ 1575940 h 1284"/>
              <a:gd name="T52" fmla="*/ 1556202 w 1357"/>
              <a:gd name="T53" fmla="*/ 1593960 h 1284"/>
              <a:gd name="T54" fmla="*/ 1622654 w 1357"/>
              <a:gd name="T55" fmla="*/ 1600513 h 1284"/>
              <a:gd name="T56" fmla="*/ 1539203 w 1357"/>
              <a:gd name="T57" fmla="*/ 1638192 h 1284"/>
              <a:gd name="T58" fmla="*/ 1509841 w 1357"/>
              <a:gd name="T59" fmla="*/ 1669317 h 1284"/>
              <a:gd name="T60" fmla="*/ 1458843 w 1357"/>
              <a:gd name="T61" fmla="*/ 1695528 h 1284"/>
              <a:gd name="T62" fmla="*/ 1471206 w 1357"/>
              <a:gd name="T63" fmla="*/ 1823307 h 1284"/>
              <a:gd name="T64" fmla="*/ 1480479 w 1357"/>
              <a:gd name="T65" fmla="*/ 1854433 h 1284"/>
              <a:gd name="T66" fmla="*/ 1441844 w 1357"/>
              <a:gd name="T67" fmla="*/ 1911770 h 1284"/>
              <a:gd name="T68" fmla="*/ 1393937 w 1357"/>
              <a:gd name="T69" fmla="*/ 2052654 h 1284"/>
              <a:gd name="T70" fmla="*/ 1281124 w 1357"/>
              <a:gd name="T71" fmla="*/ 2018252 h 1284"/>
              <a:gd name="T72" fmla="*/ 1174492 w 1357"/>
              <a:gd name="T73" fmla="*/ 1962554 h 1284"/>
              <a:gd name="T74" fmla="*/ 1106495 w 1357"/>
              <a:gd name="T75" fmla="*/ 1849518 h 1284"/>
              <a:gd name="T76" fmla="*/ 1106495 w 1357"/>
              <a:gd name="T77" fmla="*/ 1729930 h 1284"/>
              <a:gd name="T78" fmla="*/ 987501 w 1357"/>
              <a:gd name="T79" fmla="*/ 1593960 h 1284"/>
              <a:gd name="T80" fmla="*/ 904050 w 1357"/>
              <a:gd name="T81" fmla="*/ 1449800 h 1284"/>
              <a:gd name="T82" fmla="*/ 842235 w 1357"/>
              <a:gd name="T83" fmla="*/ 1333488 h 1284"/>
              <a:gd name="T84" fmla="*/ 783510 w 1357"/>
              <a:gd name="T85" fmla="*/ 1302362 h 1284"/>
              <a:gd name="T86" fmla="*/ 658334 w 1357"/>
              <a:gd name="T87" fmla="*/ 1313830 h 1284"/>
              <a:gd name="T88" fmla="*/ 616608 w 1357"/>
              <a:gd name="T89" fmla="*/ 1313830 h 1284"/>
              <a:gd name="T90" fmla="*/ 581065 w 1357"/>
              <a:gd name="T91" fmla="*/ 1399016 h 1284"/>
              <a:gd name="T92" fmla="*/ 525431 w 1357"/>
              <a:gd name="T93" fmla="*/ 1449800 h 1284"/>
              <a:gd name="T94" fmla="*/ 435798 w 1357"/>
              <a:gd name="T95" fmla="*/ 1399016 h 1284"/>
              <a:gd name="T96" fmla="*/ 352348 w 1357"/>
              <a:gd name="T97" fmla="*/ 1333488 h 1284"/>
              <a:gd name="T98" fmla="*/ 287442 w 1357"/>
              <a:gd name="T99" fmla="*/ 1200794 h 1284"/>
              <a:gd name="T100" fmla="*/ 270442 w 1357"/>
              <a:gd name="T101" fmla="*/ 1125438 h 1284"/>
              <a:gd name="T102" fmla="*/ 183901 w 1357"/>
              <a:gd name="T103" fmla="*/ 1094312 h 1284"/>
              <a:gd name="T104" fmla="*/ 125176 w 1357"/>
              <a:gd name="T105" fmla="*/ 996020 h 1284"/>
              <a:gd name="T106" fmla="*/ 58725 w 1357"/>
              <a:gd name="T107" fmla="*/ 914111 h 1284"/>
              <a:gd name="T108" fmla="*/ 35544 w 1357"/>
              <a:gd name="T109" fmla="*/ 871518 h 1284"/>
              <a:gd name="T110" fmla="*/ 0 w 1357"/>
              <a:gd name="T111" fmla="*/ 814181 h 1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57" h="1284">
                <a:moveTo>
                  <a:pt x="0" y="497"/>
                </a:moveTo>
                <a:lnTo>
                  <a:pt x="365" y="505"/>
                </a:lnTo>
                <a:lnTo>
                  <a:pt x="382" y="0"/>
                </a:lnTo>
                <a:lnTo>
                  <a:pt x="397" y="2"/>
                </a:lnTo>
                <a:lnTo>
                  <a:pt x="693" y="4"/>
                </a:lnTo>
                <a:lnTo>
                  <a:pt x="697" y="249"/>
                </a:lnTo>
                <a:lnTo>
                  <a:pt x="754" y="249"/>
                </a:lnTo>
                <a:lnTo>
                  <a:pt x="771" y="269"/>
                </a:lnTo>
                <a:lnTo>
                  <a:pt x="798" y="288"/>
                </a:lnTo>
                <a:lnTo>
                  <a:pt x="837" y="280"/>
                </a:lnTo>
                <a:lnTo>
                  <a:pt x="867" y="284"/>
                </a:lnTo>
                <a:lnTo>
                  <a:pt x="890" y="311"/>
                </a:lnTo>
                <a:lnTo>
                  <a:pt x="936" y="303"/>
                </a:lnTo>
                <a:lnTo>
                  <a:pt x="977" y="303"/>
                </a:lnTo>
                <a:lnTo>
                  <a:pt x="1000" y="322"/>
                </a:lnTo>
                <a:lnTo>
                  <a:pt x="1038" y="319"/>
                </a:lnTo>
                <a:lnTo>
                  <a:pt x="1061" y="330"/>
                </a:lnTo>
                <a:lnTo>
                  <a:pt x="1096" y="296"/>
                </a:lnTo>
                <a:lnTo>
                  <a:pt x="1130" y="307"/>
                </a:lnTo>
                <a:lnTo>
                  <a:pt x="1155" y="303"/>
                </a:lnTo>
                <a:lnTo>
                  <a:pt x="1194" y="319"/>
                </a:lnTo>
                <a:lnTo>
                  <a:pt x="1224" y="330"/>
                </a:lnTo>
                <a:lnTo>
                  <a:pt x="1240" y="330"/>
                </a:lnTo>
                <a:lnTo>
                  <a:pt x="1259" y="349"/>
                </a:lnTo>
                <a:lnTo>
                  <a:pt x="1286" y="342"/>
                </a:lnTo>
                <a:lnTo>
                  <a:pt x="1286" y="399"/>
                </a:lnTo>
                <a:lnTo>
                  <a:pt x="1301" y="399"/>
                </a:lnTo>
                <a:lnTo>
                  <a:pt x="1293" y="532"/>
                </a:lnTo>
                <a:lnTo>
                  <a:pt x="1351" y="605"/>
                </a:lnTo>
                <a:lnTo>
                  <a:pt x="1339" y="635"/>
                </a:lnTo>
                <a:lnTo>
                  <a:pt x="1357" y="664"/>
                </a:lnTo>
                <a:lnTo>
                  <a:pt x="1339" y="699"/>
                </a:lnTo>
                <a:lnTo>
                  <a:pt x="1339" y="745"/>
                </a:lnTo>
                <a:lnTo>
                  <a:pt x="1313" y="787"/>
                </a:lnTo>
                <a:lnTo>
                  <a:pt x="1320" y="806"/>
                </a:lnTo>
                <a:lnTo>
                  <a:pt x="1243" y="858"/>
                </a:lnTo>
                <a:lnTo>
                  <a:pt x="1251" y="829"/>
                </a:lnTo>
                <a:lnTo>
                  <a:pt x="1228" y="841"/>
                </a:lnTo>
                <a:lnTo>
                  <a:pt x="1224" y="802"/>
                </a:lnTo>
                <a:lnTo>
                  <a:pt x="1205" y="829"/>
                </a:lnTo>
                <a:lnTo>
                  <a:pt x="1186" y="829"/>
                </a:lnTo>
                <a:lnTo>
                  <a:pt x="1205" y="866"/>
                </a:lnTo>
                <a:lnTo>
                  <a:pt x="1178" y="912"/>
                </a:lnTo>
                <a:lnTo>
                  <a:pt x="1134" y="919"/>
                </a:lnTo>
                <a:lnTo>
                  <a:pt x="1119" y="942"/>
                </a:lnTo>
                <a:lnTo>
                  <a:pt x="1073" y="973"/>
                </a:lnTo>
                <a:lnTo>
                  <a:pt x="1084" y="939"/>
                </a:lnTo>
                <a:lnTo>
                  <a:pt x="1057" y="950"/>
                </a:lnTo>
                <a:lnTo>
                  <a:pt x="1057" y="927"/>
                </a:lnTo>
                <a:lnTo>
                  <a:pt x="1046" y="950"/>
                </a:lnTo>
                <a:lnTo>
                  <a:pt x="1030" y="935"/>
                </a:lnTo>
                <a:lnTo>
                  <a:pt x="1034" y="962"/>
                </a:lnTo>
                <a:lnTo>
                  <a:pt x="1019" y="958"/>
                </a:lnTo>
                <a:lnTo>
                  <a:pt x="1007" y="973"/>
                </a:lnTo>
                <a:lnTo>
                  <a:pt x="1011" y="988"/>
                </a:lnTo>
                <a:lnTo>
                  <a:pt x="1050" y="977"/>
                </a:lnTo>
                <a:lnTo>
                  <a:pt x="1000" y="1015"/>
                </a:lnTo>
                <a:lnTo>
                  <a:pt x="996" y="1000"/>
                </a:lnTo>
                <a:lnTo>
                  <a:pt x="965" y="1004"/>
                </a:lnTo>
                <a:lnTo>
                  <a:pt x="977" y="1019"/>
                </a:lnTo>
                <a:lnTo>
                  <a:pt x="969" y="1035"/>
                </a:lnTo>
                <a:lnTo>
                  <a:pt x="944" y="1035"/>
                </a:lnTo>
                <a:lnTo>
                  <a:pt x="965" y="1063"/>
                </a:lnTo>
                <a:lnTo>
                  <a:pt x="952" y="1113"/>
                </a:lnTo>
                <a:lnTo>
                  <a:pt x="929" y="1125"/>
                </a:lnTo>
                <a:lnTo>
                  <a:pt x="958" y="1132"/>
                </a:lnTo>
                <a:lnTo>
                  <a:pt x="952" y="1152"/>
                </a:lnTo>
                <a:lnTo>
                  <a:pt x="933" y="1167"/>
                </a:lnTo>
                <a:lnTo>
                  <a:pt x="973" y="1284"/>
                </a:lnTo>
                <a:lnTo>
                  <a:pt x="902" y="1253"/>
                </a:lnTo>
                <a:lnTo>
                  <a:pt x="879" y="1253"/>
                </a:lnTo>
                <a:lnTo>
                  <a:pt x="829" y="1232"/>
                </a:lnTo>
                <a:lnTo>
                  <a:pt x="787" y="1213"/>
                </a:lnTo>
                <a:lnTo>
                  <a:pt x="760" y="1198"/>
                </a:lnTo>
                <a:lnTo>
                  <a:pt x="764" y="1163"/>
                </a:lnTo>
                <a:lnTo>
                  <a:pt x="716" y="1129"/>
                </a:lnTo>
                <a:lnTo>
                  <a:pt x="731" y="1094"/>
                </a:lnTo>
                <a:lnTo>
                  <a:pt x="716" y="1056"/>
                </a:lnTo>
                <a:lnTo>
                  <a:pt x="689" y="1042"/>
                </a:lnTo>
                <a:lnTo>
                  <a:pt x="639" y="973"/>
                </a:lnTo>
                <a:lnTo>
                  <a:pt x="616" y="923"/>
                </a:lnTo>
                <a:lnTo>
                  <a:pt x="585" y="885"/>
                </a:lnTo>
                <a:lnTo>
                  <a:pt x="570" y="837"/>
                </a:lnTo>
                <a:lnTo>
                  <a:pt x="545" y="814"/>
                </a:lnTo>
                <a:lnTo>
                  <a:pt x="518" y="814"/>
                </a:lnTo>
                <a:lnTo>
                  <a:pt x="507" y="795"/>
                </a:lnTo>
                <a:lnTo>
                  <a:pt x="453" y="810"/>
                </a:lnTo>
                <a:lnTo>
                  <a:pt x="426" y="802"/>
                </a:lnTo>
                <a:lnTo>
                  <a:pt x="414" y="791"/>
                </a:lnTo>
                <a:lnTo>
                  <a:pt x="399" y="802"/>
                </a:lnTo>
                <a:lnTo>
                  <a:pt x="380" y="806"/>
                </a:lnTo>
                <a:lnTo>
                  <a:pt x="376" y="854"/>
                </a:lnTo>
                <a:lnTo>
                  <a:pt x="340" y="866"/>
                </a:lnTo>
                <a:lnTo>
                  <a:pt x="340" y="885"/>
                </a:lnTo>
                <a:lnTo>
                  <a:pt x="297" y="877"/>
                </a:lnTo>
                <a:lnTo>
                  <a:pt x="282" y="854"/>
                </a:lnTo>
                <a:lnTo>
                  <a:pt x="255" y="837"/>
                </a:lnTo>
                <a:lnTo>
                  <a:pt x="228" y="814"/>
                </a:lnTo>
                <a:lnTo>
                  <a:pt x="186" y="779"/>
                </a:lnTo>
                <a:lnTo>
                  <a:pt x="186" y="733"/>
                </a:lnTo>
                <a:lnTo>
                  <a:pt x="175" y="706"/>
                </a:lnTo>
                <a:lnTo>
                  <a:pt x="175" y="687"/>
                </a:lnTo>
                <a:lnTo>
                  <a:pt x="142" y="668"/>
                </a:lnTo>
                <a:lnTo>
                  <a:pt x="119" y="668"/>
                </a:lnTo>
                <a:lnTo>
                  <a:pt x="111" y="631"/>
                </a:lnTo>
                <a:lnTo>
                  <a:pt x="81" y="608"/>
                </a:lnTo>
                <a:lnTo>
                  <a:pt x="73" y="585"/>
                </a:lnTo>
                <a:lnTo>
                  <a:pt x="38" y="558"/>
                </a:lnTo>
                <a:lnTo>
                  <a:pt x="23" y="547"/>
                </a:lnTo>
                <a:lnTo>
                  <a:pt x="23" y="532"/>
                </a:lnTo>
                <a:lnTo>
                  <a:pt x="4" y="524"/>
                </a:lnTo>
                <a:lnTo>
                  <a:pt x="0" y="497"/>
                </a:lnTo>
                <a:close/>
              </a:path>
            </a:pathLst>
          </a:custGeom>
          <a:solidFill>
            <a:srgbClr val="336600"/>
          </a:solidFill>
          <a:ln w="9525">
            <a:solidFill>
              <a:srgbClr val="006600"/>
            </a:solidFill>
            <a:round/>
            <a:headEnd/>
            <a:tailEnd/>
          </a:ln>
        </p:spPr>
        <p:txBody>
          <a:bodyPr/>
          <a:lstStyle/>
          <a:p>
            <a:endParaRPr lang="en-US"/>
          </a:p>
        </p:txBody>
      </p:sp>
      <p:sp>
        <p:nvSpPr>
          <p:cNvPr id="5141" name="Freeform 48">
            <a:extLst>
              <a:ext uri="{FF2B5EF4-FFF2-40B4-BE49-F238E27FC236}">
                <a16:creationId xmlns:a16="http://schemas.microsoft.com/office/drawing/2014/main" id="{E3CB887E-F6B2-4CEA-869F-378F0B3E8C35}"/>
              </a:ext>
            </a:extLst>
          </p:cNvPr>
          <p:cNvSpPr>
            <a:spLocks/>
          </p:cNvSpPr>
          <p:nvPr/>
        </p:nvSpPr>
        <p:spPr bwMode="blackWhite">
          <a:xfrm>
            <a:off x="4054475" y="4343400"/>
            <a:ext cx="1319213" cy="658813"/>
          </a:xfrm>
          <a:custGeom>
            <a:avLst/>
            <a:gdLst>
              <a:gd name="T0" fmla="*/ 1296042 w 854"/>
              <a:gd name="T1" fmla="*/ 658813 h 403"/>
              <a:gd name="T2" fmla="*/ 1319213 w 854"/>
              <a:gd name="T3" fmla="*/ 292624 h 403"/>
              <a:gd name="T4" fmla="*/ 1283684 w 854"/>
              <a:gd name="T5" fmla="*/ 112799 h 403"/>
              <a:gd name="T6" fmla="*/ 1280594 w 854"/>
              <a:gd name="T7" fmla="*/ 44139 h 403"/>
              <a:gd name="T8" fmla="*/ 676599 w 854"/>
              <a:gd name="T9" fmla="*/ 34330 h 403"/>
              <a:gd name="T10" fmla="*/ 157564 w 854"/>
              <a:gd name="T11" fmla="*/ 0 h 403"/>
              <a:gd name="T12" fmla="*/ 3089 w 854"/>
              <a:gd name="T13" fmla="*/ 0 h 403"/>
              <a:gd name="T14" fmla="*/ 0 w 854"/>
              <a:gd name="T15" fmla="*/ 122608 h 403"/>
              <a:gd name="T16" fmla="*/ 457245 w 854"/>
              <a:gd name="T17" fmla="*/ 125877 h 403"/>
              <a:gd name="T18" fmla="*/ 463424 w 854"/>
              <a:gd name="T19" fmla="*/ 526396 h 403"/>
              <a:gd name="T20" fmla="*/ 551474 w 854"/>
              <a:gd name="T21" fmla="*/ 526396 h 403"/>
              <a:gd name="T22" fmla="*/ 577735 w 854"/>
              <a:gd name="T23" fmla="*/ 559092 h 403"/>
              <a:gd name="T24" fmla="*/ 619443 w 854"/>
              <a:gd name="T25" fmla="*/ 590153 h 403"/>
              <a:gd name="T26" fmla="*/ 679688 w 854"/>
              <a:gd name="T27" fmla="*/ 577074 h 403"/>
              <a:gd name="T28" fmla="*/ 726031 w 854"/>
              <a:gd name="T29" fmla="*/ 583614 h 403"/>
              <a:gd name="T30" fmla="*/ 761560 w 854"/>
              <a:gd name="T31" fmla="*/ 627752 h 403"/>
              <a:gd name="T32" fmla="*/ 832618 w 854"/>
              <a:gd name="T33" fmla="*/ 614674 h 403"/>
              <a:gd name="T34" fmla="*/ 895953 w 854"/>
              <a:gd name="T35" fmla="*/ 614674 h 403"/>
              <a:gd name="T36" fmla="*/ 931482 w 854"/>
              <a:gd name="T37" fmla="*/ 645735 h 403"/>
              <a:gd name="T38" fmla="*/ 990182 w 854"/>
              <a:gd name="T39" fmla="*/ 640831 h 403"/>
              <a:gd name="T40" fmla="*/ 1025711 w 854"/>
              <a:gd name="T41" fmla="*/ 658813 h 403"/>
              <a:gd name="T42" fmla="*/ 1079777 w 854"/>
              <a:gd name="T43" fmla="*/ 603231 h 403"/>
              <a:gd name="T44" fmla="*/ 1132299 w 854"/>
              <a:gd name="T45" fmla="*/ 621213 h 403"/>
              <a:gd name="T46" fmla="*/ 1170917 w 854"/>
              <a:gd name="T47" fmla="*/ 614674 h 403"/>
              <a:gd name="T48" fmla="*/ 1231162 w 854"/>
              <a:gd name="T49" fmla="*/ 640831 h 403"/>
              <a:gd name="T50" fmla="*/ 1277505 w 854"/>
              <a:gd name="T51" fmla="*/ 658813 h 403"/>
              <a:gd name="T52" fmla="*/ 1296042 w 854"/>
              <a:gd name="T53" fmla="*/ 658813 h 4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54" h="403">
                <a:moveTo>
                  <a:pt x="839" y="403"/>
                </a:moveTo>
                <a:lnTo>
                  <a:pt x="854" y="179"/>
                </a:lnTo>
                <a:lnTo>
                  <a:pt x="831" y="69"/>
                </a:lnTo>
                <a:lnTo>
                  <a:pt x="829" y="27"/>
                </a:lnTo>
                <a:lnTo>
                  <a:pt x="438" y="21"/>
                </a:lnTo>
                <a:lnTo>
                  <a:pt x="102" y="0"/>
                </a:lnTo>
                <a:lnTo>
                  <a:pt x="2" y="0"/>
                </a:lnTo>
                <a:lnTo>
                  <a:pt x="0" y="75"/>
                </a:lnTo>
                <a:lnTo>
                  <a:pt x="296" y="77"/>
                </a:lnTo>
                <a:lnTo>
                  <a:pt x="300" y="322"/>
                </a:lnTo>
                <a:lnTo>
                  <a:pt x="357" y="322"/>
                </a:lnTo>
                <a:lnTo>
                  <a:pt x="374" y="342"/>
                </a:lnTo>
                <a:lnTo>
                  <a:pt x="401" y="361"/>
                </a:lnTo>
                <a:lnTo>
                  <a:pt x="440" y="353"/>
                </a:lnTo>
                <a:lnTo>
                  <a:pt x="470" y="357"/>
                </a:lnTo>
                <a:lnTo>
                  <a:pt x="493" y="384"/>
                </a:lnTo>
                <a:lnTo>
                  <a:pt x="539" y="376"/>
                </a:lnTo>
                <a:lnTo>
                  <a:pt x="580" y="376"/>
                </a:lnTo>
                <a:lnTo>
                  <a:pt x="603" y="395"/>
                </a:lnTo>
                <a:lnTo>
                  <a:pt x="641" y="392"/>
                </a:lnTo>
                <a:lnTo>
                  <a:pt x="664" y="403"/>
                </a:lnTo>
                <a:lnTo>
                  <a:pt x="699" y="369"/>
                </a:lnTo>
                <a:lnTo>
                  <a:pt x="733" y="380"/>
                </a:lnTo>
                <a:lnTo>
                  <a:pt x="758" y="376"/>
                </a:lnTo>
                <a:lnTo>
                  <a:pt x="797" y="392"/>
                </a:lnTo>
                <a:lnTo>
                  <a:pt x="827" y="403"/>
                </a:lnTo>
                <a:lnTo>
                  <a:pt x="839" y="403"/>
                </a:lnTo>
                <a:close/>
              </a:path>
            </a:pathLst>
          </a:custGeom>
          <a:solidFill>
            <a:srgbClr val="800000"/>
          </a:solidFill>
          <a:ln w="9525">
            <a:solidFill>
              <a:srgbClr val="006600"/>
            </a:solidFill>
            <a:round/>
            <a:headEnd/>
            <a:tailEnd/>
          </a:ln>
        </p:spPr>
        <p:txBody>
          <a:bodyPr/>
          <a:lstStyle/>
          <a:p>
            <a:endParaRPr lang="en-US"/>
          </a:p>
        </p:txBody>
      </p:sp>
      <p:sp>
        <p:nvSpPr>
          <p:cNvPr id="5142" name="Freeform 49">
            <a:extLst>
              <a:ext uri="{FF2B5EF4-FFF2-40B4-BE49-F238E27FC236}">
                <a16:creationId xmlns:a16="http://schemas.microsoft.com/office/drawing/2014/main" id="{43A742B6-E4E6-492B-B01F-72E3900D2FEE}"/>
              </a:ext>
            </a:extLst>
          </p:cNvPr>
          <p:cNvSpPr>
            <a:spLocks/>
          </p:cNvSpPr>
          <p:nvPr/>
        </p:nvSpPr>
        <p:spPr bwMode="blackWhite">
          <a:xfrm>
            <a:off x="4924425" y="1982788"/>
            <a:ext cx="977900" cy="1122362"/>
          </a:xfrm>
          <a:custGeom>
            <a:avLst/>
            <a:gdLst>
              <a:gd name="T0" fmla="*/ 125332 w 632"/>
              <a:gd name="T1" fmla="*/ 1122362 h 685"/>
              <a:gd name="T2" fmla="*/ 820074 w 632"/>
              <a:gd name="T3" fmla="*/ 1091231 h 685"/>
              <a:gd name="T4" fmla="*/ 796865 w 632"/>
              <a:gd name="T5" fmla="*/ 1020776 h 685"/>
              <a:gd name="T6" fmla="*/ 736520 w 632"/>
              <a:gd name="T7" fmla="*/ 976537 h 685"/>
              <a:gd name="T8" fmla="*/ 690100 w 632"/>
              <a:gd name="T9" fmla="*/ 927382 h 685"/>
              <a:gd name="T10" fmla="*/ 618924 w 632"/>
              <a:gd name="T11" fmla="*/ 886420 h 685"/>
              <a:gd name="T12" fmla="*/ 603451 w 632"/>
              <a:gd name="T13" fmla="*/ 784834 h 685"/>
              <a:gd name="T14" fmla="*/ 618924 w 632"/>
              <a:gd name="T15" fmla="*/ 729126 h 685"/>
              <a:gd name="T16" fmla="*/ 580241 w 632"/>
              <a:gd name="T17" fmla="*/ 702910 h 685"/>
              <a:gd name="T18" fmla="*/ 580241 w 632"/>
              <a:gd name="T19" fmla="*/ 665225 h 685"/>
              <a:gd name="T20" fmla="*/ 648323 w 632"/>
              <a:gd name="T21" fmla="*/ 616070 h 685"/>
              <a:gd name="T22" fmla="*/ 654512 w 632"/>
              <a:gd name="T23" fmla="*/ 486630 h 685"/>
              <a:gd name="T24" fmla="*/ 755087 w 632"/>
              <a:gd name="T25" fmla="*/ 380128 h 685"/>
              <a:gd name="T26" fmla="*/ 767466 w 632"/>
              <a:gd name="T27" fmla="*/ 342443 h 685"/>
              <a:gd name="T28" fmla="*/ 843284 w 632"/>
              <a:gd name="T29" fmla="*/ 304758 h 685"/>
              <a:gd name="T30" fmla="*/ 849473 w 632"/>
              <a:gd name="T31" fmla="*/ 273627 h 685"/>
              <a:gd name="T32" fmla="*/ 897440 w 632"/>
              <a:gd name="T33" fmla="*/ 253965 h 685"/>
              <a:gd name="T34" fmla="*/ 977900 w 632"/>
              <a:gd name="T35" fmla="*/ 199895 h 685"/>
              <a:gd name="T36" fmla="*/ 849473 w 632"/>
              <a:gd name="T37" fmla="*/ 175318 h 685"/>
              <a:gd name="T38" fmla="*/ 772108 w 632"/>
              <a:gd name="T39" fmla="*/ 181872 h 685"/>
              <a:gd name="T40" fmla="*/ 767466 w 632"/>
              <a:gd name="T41" fmla="*/ 155656 h 685"/>
              <a:gd name="T42" fmla="*/ 730330 w 632"/>
              <a:gd name="T43" fmla="*/ 137633 h 685"/>
              <a:gd name="T44" fmla="*/ 690100 w 632"/>
              <a:gd name="T45" fmla="*/ 155656 h 685"/>
              <a:gd name="T46" fmla="*/ 642134 w 632"/>
              <a:gd name="T47" fmla="*/ 131079 h 685"/>
              <a:gd name="T48" fmla="*/ 567863 w 632"/>
              <a:gd name="T49" fmla="*/ 117971 h 685"/>
              <a:gd name="T50" fmla="*/ 496687 w 632"/>
              <a:gd name="T51" fmla="*/ 106502 h 685"/>
              <a:gd name="T52" fmla="*/ 436341 w 632"/>
              <a:gd name="T53" fmla="*/ 113055 h 685"/>
              <a:gd name="T54" fmla="*/ 400753 w 632"/>
              <a:gd name="T55" fmla="*/ 86840 h 685"/>
              <a:gd name="T56" fmla="*/ 354334 w 632"/>
              <a:gd name="T57" fmla="*/ 80286 h 685"/>
              <a:gd name="T58" fmla="*/ 324935 w 632"/>
              <a:gd name="T59" fmla="*/ 55708 h 685"/>
              <a:gd name="T60" fmla="*/ 318746 w 632"/>
              <a:gd name="T61" fmla="*/ 0 h 685"/>
              <a:gd name="T62" fmla="*/ 276969 w 632"/>
              <a:gd name="T63" fmla="*/ 1638 h 685"/>
              <a:gd name="T64" fmla="*/ 267685 w 632"/>
              <a:gd name="T65" fmla="*/ 37685 h 685"/>
              <a:gd name="T66" fmla="*/ 6189 w 632"/>
              <a:gd name="T67" fmla="*/ 42601 h 685"/>
              <a:gd name="T68" fmla="*/ 12378 w 632"/>
              <a:gd name="T69" fmla="*/ 117971 h 685"/>
              <a:gd name="T70" fmla="*/ 0 w 632"/>
              <a:gd name="T71" fmla="*/ 144187 h 685"/>
              <a:gd name="T72" fmla="*/ 30946 w 632"/>
              <a:gd name="T73" fmla="*/ 253965 h 685"/>
              <a:gd name="T74" fmla="*/ 38683 w 632"/>
              <a:gd name="T75" fmla="*/ 273627 h 685"/>
              <a:gd name="T76" fmla="*/ 24757 w 632"/>
              <a:gd name="T77" fmla="*/ 335889 h 685"/>
              <a:gd name="T78" fmla="*/ 54156 w 632"/>
              <a:gd name="T79" fmla="*/ 417814 h 685"/>
              <a:gd name="T80" fmla="*/ 66534 w 632"/>
              <a:gd name="T81" fmla="*/ 524315 h 685"/>
              <a:gd name="T82" fmla="*/ 89744 w 632"/>
              <a:gd name="T83" fmla="*/ 584939 h 685"/>
              <a:gd name="T84" fmla="*/ 89744 w 632"/>
              <a:gd name="T85" fmla="*/ 640648 h 685"/>
              <a:gd name="T86" fmla="*/ 60345 w 632"/>
              <a:gd name="T87" fmla="*/ 665225 h 685"/>
              <a:gd name="T88" fmla="*/ 54156 w 632"/>
              <a:gd name="T89" fmla="*/ 722572 h 685"/>
              <a:gd name="T90" fmla="*/ 95933 w 632"/>
              <a:gd name="T91" fmla="*/ 753703 h 685"/>
              <a:gd name="T92" fmla="*/ 112954 w 632"/>
              <a:gd name="T93" fmla="*/ 797942 h 685"/>
              <a:gd name="T94" fmla="*/ 125332 w 632"/>
              <a:gd name="T95" fmla="*/ 1122362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2" h="685">
                <a:moveTo>
                  <a:pt x="81" y="685"/>
                </a:moveTo>
                <a:lnTo>
                  <a:pt x="530" y="666"/>
                </a:lnTo>
                <a:lnTo>
                  <a:pt x="515" y="623"/>
                </a:lnTo>
                <a:lnTo>
                  <a:pt x="476" y="596"/>
                </a:lnTo>
                <a:lnTo>
                  <a:pt x="446" y="566"/>
                </a:lnTo>
                <a:lnTo>
                  <a:pt x="400" y="541"/>
                </a:lnTo>
                <a:lnTo>
                  <a:pt x="390" y="479"/>
                </a:lnTo>
                <a:lnTo>
                  <a:pt x="400" y="445"/>
                </a:lnTo>
                <a:lnTo>
                  <a:pt x="375" y="429"/>
                </a:lnTo>
                <a:lnTo>
                  <a:pt x="375" y="406"/>
                </a:lnTo>
                <a:lnTo>
                  <a:pt x="419" y="376"/>
                </a:lnTo>
                <a:lnTo>
                  <a:pt x="423" y="297"/>
                </a:lnTo>
                <a:lnTo>
                  <a:pt x="488" y="232"/>
                </a:lnTo>
                <a:lnTo>
                  <a:pt x="496" y="209"/>
                </a:lnTo>
                <a:lnTo>
                  <a:pt x="545" y="186"/>
                </a:lnTo>
                <a:lnTo>
                  <a:pt x="549" y="167"/>
                </a:lnTo>
                <a:lnTo>
                  <a:pt x="580" y="155"/>
                </a:lnTo>
                <a:lnTo>
                  <a:pt x="632" y="122"/>
                </a:lnTo>
                <a:lnTo>
                  <a:pt x="549" y="107"/>
                </a:lnTo>
                <a:lnTo>
                  <a:pt x="499" y="111"/>
                </a:lnTo>
                <a:lnTo>
                  <a:pt x="496" y="95"/>
                </a:lnTo>
                <a:lnTo>
                  <a:pt x="472" y="84"/>
                </a:lnTo>
                <a:lnTo>
                  <a:pt x="446" y="95"/>
                </a:lnTo>
                <a:lnTo>
                  <a:pt x="415" y="80"/>
                </a:lnTo>
                <a:lnTo>
                  <a:pt x="367" y="72"/>
                </a:lnTo>
                <a:lnTo>
                  <a:pt x="321" y="65"/>
                </a:lnTo>
                <a:lnTo>
                  <a:pt x="282" y="69"/>
                </a:lnTo>
                <a:lnTo>
                  <a:pt x="259" y="53"/>
                </a:lnTo>
                <a:lnTo>
                  <a:pt x="229" y="49"/>
                </a:lnTo>
                <a:lnTo>
                  <a:pt x="210" y="34"/>
                </a:lnTo>
                <a:lnTo>
                  <a:pt x="206" y="0"/>
                </a:lnTo>
                <a:lnTo>
                  <a:pt x="179" y="1"/>
                </a:lnTo>
                <a:lnTo>
                  <a:pt x="173" y="23"/>
                </a:lnTo>
                <a:lnTo>
                  <a:pt x="4" y="26"/>
                </a:lnTo>
                <a:lnTo>
                  <a:pt x="8" y="72"/>
                </a:lnTo>
                <a:lnTo>
                  <a:pt x="0" y="88"/>
                </a:lnTo>
                <a:lnTo>
                  <a:pt x="20" y="155"/>
                </a:lnTo>
                <a:lnTo>
                  <a:pt x="25" y="167"/>
                </a:lnTo>
                <a:lnTo>
                  <a:pt x="16" y="205"/>
                </a:lnTo>
                <a:lnTo>
                  <a:pt x="35" y="255"/>
                </a:lnTo>
                <a:lnTo>
                  <a:pt x="43" y="320"/>
                </a:lnTo>
                <a:lnTo>
                  <a:pt x="58" y="357"/>
                </a:lnTo>
                <a:lnTo>
                  <a:pt x="58" y="391"/>
                </a:lnTo>
                <a:lnTo>
                  <a:pt x="39" y="406"/>
                </a:lnTo>
                <a:lnTo>
                  <a:pt x="35" y="441"/>
                </a:lnTo>
                <a:lnTo>
                  <a:pt x="62" y="460"/>
                </a:lnTo>
                <a:lnTo>
                  <a:pt x="73" y="487"/>
                </a:lnTo>
                <a:lnTo>
                  <a:pt x="81" y="685"/>
                </a:lnTo>
                <a:close/>
              </a:path>
            </a:pathLst>
          </a:custGeom>
          <a:solidFill>
            <a:srgbClr val="CCCC00"/>
          </a:solidFill>
          <a:ln w="9525">
            <a:solidFill>
              <a:srgbClr val="006600"/>
            </a:solidFill>
            <a:round/>
            <a:headEnd/>
            <a:tailEnd/>
          </a:ln>
        </p:spPr>
        <p:txBody>
          <a:bodyPr/>
          <a:lstStyle/>
          <a:p>
            <a:endParaRPr lang="en-US"/>
          </a:p>
        </p:txBody>
      </p:sp>
      <p:sp>
        <p:nvSpPr>
          <p:cNvPr id="5143" name="Freeform 50">
            <a:extLst>
              <a:ext uri="{FF2B5EF4-FFF2-40B4-BE49-F238E27FC236}">
                <a16:creationId xmlns:a16="http://schemas.microsoft.com/office/drawing/2014/main" id="{C914DAD2-5DD3-4482-8582-6831B7EDBF8A}"/>
              </a:ext>
            </a:extLst>
          </p:cNvPr>
          <p:cNvSpPr>
            <a:spLocks/>
          </p:cNvSpPr>
          <p:nvPr/>
        </p:nvSpPr>
        <p:spPr bwMode="blackWhite">
          <a:xfrm>
            <a:off x="5021263" y="3073400"/>
            <a:ext cx="863600" cy="609600"/>
          </a:xfrm>
          <a:custGeom>
            <a:avLst/>
            <a:gdLst>
              <a:gd name="T0" fmla="*/ 126909 w 558"/>
              <a:gd name="T1" fmla="*/ 596490 h 372"/>
              <a:gd name="T2" fmla="*/ 688713 w 558"/>
              <a:gd name="T3" fmla="*/ 578465 h 372"/>
              <a:gd name="T4" fmla="*/ 701095 w 558"/>
              <a:gd name="T5" fmla="*/ 609600 h 372"/>
              <a:gd name="T6" fmla="*/ 739786 w 558"/>
              <a:gd name="T7" fmla="*/ 609600 h 372"/>
              <a:gd name="T8" fmla="*/ 766097 w 558"/>
              <a:gd name="T9" fmla="*/ 509639 h 372"/>
              <a:gd name="T10" fmla="*/ 766097 w 558"/>
              <a:gd name="T11" fmla="*/ 449006 h 372"/>
              <a:gd name="T12" fmla="*/ 804789 w 558"/>
              <a:gd name="T13" fmla="*/ 424426 h 372"/>
              <a:gd name="T14" fmla="*/ 843480 w 558"/>
              <a:gd name="T15" fmla="*/ 373626 h 372"/>
              <a:gd name="T16" fmla="*/ 840385 w 558"/>
              <a:gd name="T17" fmla="*/ 342490 h 372"/>
              <a:gd name="T18" fmla="*/ 857409 w 558"/>
              <a:gd name="T19" fmla="*/ 311355 h 372"/>
              <a:gd name="T20" fmla="*/ 863600 w 558"/>
              <a:gd name="T21" fmla="*/ 267110 h 372"/>
              <a:gd name="T22" fmla="*/ 789312 w 558"/>
              <a:gd name="T23" fmla="*/ 196645 h 372"/>
              <a:gd name="T24" fmla="*/ 789312 w 558"/>
              <a:gd name="T25" fmla="*/ 165510 h 372"/>
              <a:gd name="T26" fmla="*/ 759906 w 558"/>
              <a:gd name="T27" fmla="*/ 140929 h 372"/>
              <a:gd name="T28" fmla="*/ 753715 w 558"/>
              <a:gd name="T29" fmla="*/ 68826 h 372"/>
              <a:gd name="T30" fmla="*/ 742882 w 558"/>
              <a:gd name="T31" fmla="*/ 37690 h 372"/>
              <a:gd name="T32" fmla="*/ 730500 w 558"/>
              <a:gd name="T33" fmla="*/ 31135 h 372"/>
              <a:gd name="T34" fmla="*/ 724310 w 558"/>
              <a:gd name="T35" fmla="*/ 0 h 372"/>
              <a:gd name="T36" fmla="*/ 29406 w 558"/>
              <a:gd name="T37" fmla="*/ 31135 h 372"/>
              <a:gd name="T38" fmla="*/ 10834 w 558"/>
              <a:gd name="T39" fmla="*/ 55716 h 372"/>
              <a:gd name="T40" fmla="*/ 29406 w 558"/>
              <a:gd name="T41" fmla="*/ 106516 h 372"/>
              <a:gd name="T42" fmla="*/ 0 w 558"/>
              <a:gd name="T43" fmla="*/ 158955 h 372"/>
              <a:gd name="T44" fmla="*/ 52621 w 558"/>
              <a:gd name="T45" fmla="*/ 216310 h 372"/>
              <a:gd name="T46" fmla="*/ 46430 w 558"/>
              <a:gd name="T47" fmla="*/ 267110 h 372"/>
              <a:gd name="T48" fmla="*/ 58811 w 558"/>
              <a:gd name="T49" fmla="*/ 311355 h 372"/>
              <a:gd name="T50" fmla="*/ 94408 w 558"/>
              <a:gd name="T51" fmla="*/ 380181 h 372"/>
              <a:gd name="T52" fmla="*/ 88217 w 558"/>
              <a:gd name="T53" fmla="*/ 465394 h 372"/>
              <a:gd name="T54" fmla="*/ 112980 w 558"/>
              <a:gd name="T55" fmla="*/ 514555 h 372"/>
              <a:gd name="T56" fmla="*/ 112980 w 558"/>
              <a:gd name="T57" fmla="*/ 555523 h 372"/>
              <a:gd name="T58" fmla="*/ 126909 w 558"/>
              <a:gd name="T59" fmla="*/ 596490 h 3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58" h="372">
                <a:moveTo>
                  <a:pt x="82" y="364"/>
                </a:moveTo>
                <a:lnTo>
                  <a:pt x="445" y="353"/>
                </a:lnTo>
                <a:lnTo>
                  <a:pt x="453" y="372"/>
                </a:lnTo>
                <a:lnTo>
                  <a:pt x="478" y="372"/>
                </a:lnTo>
                <a:lnTo>
                  <a:pt x="495" y="311"/>
                </a:lnTo>
                <a:lnTo>
                  <a:pt x="495" y="274"/>
                </a:lnTo>
                <a:lnTo>
                  <a:pt x="520" y="259"/>
                </a:lnTo>
                <a:lnTo>
                  <a:pt x="545" y="228"/>
                </a:lnTo>
                <a:lnTo>
                  <a:pt x="543" y="209"/>
                </a:lnTo>
                <a:lnTo>
                  <a:pt x="554" y="190"/>
                </a:lnTo>
                <a:lnTo>
                  <a:pt x="558" y="163"/>
                </a:lnTo>
                <a:lnTo>
                  <a:pt x="510" y="120"/>
                </a:lnTo>
                <a:lnTo>
                  <a:pt x="510" y="101"/>
                </a:lnTo>
                <a:lnTo>
                  <a:pt x="491" y="86"/>
                </a:lnTo>
                <a:lnTo>
                  <a:pt x="487" y="42"/>
                </a:lnTo>
                <a:lnTo>
                  <a:pt x="480" y="23"/>
                </a:lnTo>
                <a:lnTo>
                  <a:pt x="472" y="19"/>
                </a:lnTo>
                <a:lnTo>
                  <a:pt x="468" y="0"/>
                </a:lnTo>
                <a:lnTo>
                  <a:pt x="19" y="19"/>
                </a:lnTo>
                <a:lnTo>
                  <a:pt x="7" y="34"/>
                </a:lnTo>
                <a:lnTo>
                  <a:pt x="19" y="65"/>
                </a:lnTo>
                <a:lnTo>
                  <a:pt x="0" y="97"/>
                </a:lnTo>
                <a:lnTo>
                  <a:pt x="34" y="132"/>
                </a:lnTo>
                <a:lnTo>
                  <a:pt x="30" y="163"/>
                </a:lnTo>
                <a:lnTo>
                  <a:pt x="38" y="190"/>
                </a:lnTo>
                <a:lnTo>
                  <a:pt x="61" y="232"/>
                </a:lnTo>
                <a:lnTo>
                  <a:pt x="57" y="284"/>
                </a:lnTo>
                <a:lnTo>
                  <a:pt x="73" y="314"/>
                </a:lnTo>
                <a:lnTo>
                  <a:pt x="73" y="339"/>
                </a:lnTo>
                <a:lnTo>
                  <a:pt x="82" y="364"/>
                </a:lnTo>
                <a:close/>
              </a:path>
            </a:pathLst>
          </a:custGeom>
          <a:solidFill>
            <a:srgbClr val="FF9900"/>
          </a:solidFill>
          <a:ln w="9525">
            <a:solidFill>
              <a:srgbClr val="006600"/>
            </a:solidFill>
            <a:round/>
            <a:headEnd/>
            <a:tailEnd/>
          </a:ln>
        </p:spPr>
        <p:txBody>
          <a:bodyPr/>
          <a:lstStyle/>
          <a:p>
            <a:endParaRPr lang="en-US"/>
          </a:p>
        </p:txBody>
      </p:sp>
      <p:sp>
        <p:nvSpPr>
          <p:cNvPr id="5144" name="Freeform 51">
            <a:extLst>
              <a:ext uri="{FF2B5EF4-FFF2-40B4-BE49-F238E27FC236}">
                <a16:creationId xmlns:a16="http://schemas.microsoft.com/office/drawing/2014/main" id="{D55403CE-27AE-40BB-9891-82CCAA49C8A7}"/>
              </a:ext>
            </a:extLst>
          </p:cNvPr>
          <p:cNvSpPr>
            <a:spLocks/>
          </p:cNvSpPr>
          <p:nvPr/>
        </p:nvSpPr>
        <p:spPr bwMode="blackWhite">
          <a:xfrm>
            <a:off x="5505450" y="2433638"/>
            <a:ext cx="777875" cy="842962"/>
          </a:xfrm>
          <a:custGeom>
            <a:avLst/>
            <a:gdLst>
              <a:gd name="T0" fmla="*/ 304050 w 504"/>
              <a:gd name="T1" fmla="*/ 842962 h 515"/>
              <a:gd name="T2" fmla="*/ 731573 w 504"/>
              <a:gd name="T3" fmla="*/ 833141 h 515"/>
              <a:gd name="T4" fmla="*/ 713052 w 504"/>
              <a:gd name="T5" fmla="*/ 703832 h 515"/>
              <a:gd name="T6" fmla="*/ 713052 w 504"/>
              <a:gd name="T7" fmla="*/ 610534 h 515"/>
              <a:gd name="T8" fmla="*/ 725399 w 504"/>
              <a:gd name="T9" fmla="*/ 437031 h 515"/>
              <a:gd name="T10" fmla="*/ 777875 w 504"/>
              <a:gd name="T11" fmla="*/ 273349 h 515"/>
              <a:gd name="T12" fmla="*/ 731573 w 504"/>
              <a:gd name="T13" fmla="*/ 350279 h 515"/>
              <a:gd name="T14" fmla="*/ 660576 w 504"/>
              <a:gd name="T15" fmla="*/ 430484 h 515"/>
              <a:gd name="T16" fmla="*/ 660576 w 504"/>
              <a:gd name="T17" fmla="*/ 381379 h 515"/>
              <a:gd name="T18" fmla="*/ 689901 w 504"/>
              <a:gd name="T19" fmla="*/ 337185 h 515"/>
              <a:gd name="T20" fmla="*/ 683727 w 504"/>
              <a:gd name="T21" fmla="*/ 279896 h 515"/>
              <a:gd name="T22" fmla="*/ 660576 w 504"/>
              <a:gd name="T23" fmla="*/ 286443 h 515"/>
              <a:gd name="T24" fmla="*/ 660576 w 504"/>
              <a:gd name="T25" fmla="*/ 186597 h 515"/>
              <a:gd name="T26" fmla="*/ 621991 w 504"/>
              <a:gd name="T27" fmla="*/ 186597 h 515"/>
              <a:gd name="T28" fmla="*/ 603470 w 504"/>
              <a:gd name="T29" fmla="*/ 155498 h 515"/>
              <a:gd name="T30" fmla="*/ 544821 w 504"/>
              <a:gd name="T31" fmla="*/ 148951 h 515"/>
              <a:gd name="T32" fmla="*/ 515497 w 504"/>
              <a:gd name="T33" fmla="*/ 126035 h 515"/>
              <a:gd name="T34" fmla="*/ 354983 w 504"/>
              <a:gd name="T35" fmla="*/ 114577 h 515"/>
              <a:gd name="T36" fmla="*/ 322571 w 504"/>
              <a:gd name="T37" fmla="*/ 63836 h 515"/>
              <a:gd name="T38" fmla="*/ 280899 w 504"/>
              <a:gd name="T39" fmla="*/ 39284 h 515"/>
              <a:gd name="T40" fmla="*/ 226880 w 504"/>
              <a:gd name="T41" fmla="*/ 57289 h 515"/>
              <a:gd name="T42" fmla="*/ 245401 w 504"/>
              <a:gd name="T43" fmla="*/ 0 h 515"/>
              <a:gd name="T44" fmla="*/ 203729 w 504"/>
              <a:gd name="T45" fmla="*/ 26189 h 515"/>
              <a:gd name="T46" fmla="*/ 162057 w 504"/>
              <a:gd name="T47" fmla="*/ 26189 h 515"/>
              <a:gd name="T48" fmla="*/ 126559 w 504"/>
              <a:gd name="T49" fmla="*/ 54015 h 515"/>
              <a:gd name="T50" fmla="*/ 94148 w 504"/>
              <a:gd name="T51" fmla="*/ 47468 h 515"/>
              <a:gd name="T52" fmla="*/ 74083 w 504"/>
              <a:gd name="T53" fmla="*/ 57289 h 515"/>
              <a:gd name="T54" fmla="*/ 67910 w 504"/>
              <a:gd name="T55" fmla="*/ 186597 h 515"/>
              <a:gd name="T56" fmla="*/ 0 w 504"/>
              <a:gd name="T57" fmla="*/ 235702 h 515"/>
              <a:gd name="T58" fmla="*/ 0 w 504"/>
              <a:gd name="T59" fmla="*/ 273349 h 515"/>
              <a:gd name="T60" fmla="*/ 38585 w 504"/>
              <a:gd name="T61" fmla="*/ 299538 h 515"/>
              <a:gd name="T62" fmla="*/ 23151 w 504"/>
              <a:gd name="T63" fmla="*/ 355190 h 515"/>
              <a:gd name="T64" fmla="*/ 38585 w 504"/>
              <a:gd name="T65" fmla="*/ 456673 h 515"/>
              <a:gd name="T66" fmla="*/ 109582 w 504"/>
              <a:gd name="T67" fmla="*/ 497593 h 515"/>
              <a:gd name="T68" fmla="*/ 155884 w 504"/>
              <a:gd name="T69" fmla="*/ 546698 h 515"/>
              <a:gd name="T70" fmla="*/ 216076 w 504"/>
              <a:gd name="T71" fmla="*/ 590892 h 515"/>
              <a:gd name="T72" fmla="*/ 239227 w 504"/>
              <a:gd name="T73" fmla="*/ 661275 h 515"/>
              <a:gd name="T74" fmla="*/ 245401 w 504"/>
              <a:gd name="T75" fmla="*/ 692375 h 515"/>
              <a:gd name="T76" fmla="*/ 257748 w 504"/>
              <a:gd name="T77" fmla="*/ 698922 h 515"/>
              <a:gd name="T78" fmla="*/ 268552 w 504"/>
              <a:gd name="T79" fmla="*/ 730021 h 515"/>
              <a:gd name="T80" fmla="*/ 274726 w 504"/>
              <a:gd name="T81" fmla="*/ 802042 h 515"/>
              <a:gd name="T82" fmla="*/ 304050 w 504"/>
              <a:gd name="T83" fmla="*/ 826594 h 515"/>
              <a:gd name="T84" fmla="*/ 304050 w 504"/>
              <a:gd name="T85" fmla="*/ 842962 h 5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4" h="515">
                <a:moveTo>
                  <a:pt x="197" y="515"/>
                </a:moveTo>
                <a:lnTo>
                  <a:pt x="474" y="509"/>
                </a:lnTo>
                <a:lnTo>
                  <a:pt x="462" y="430"/>
                </a:lnTo>
                <a:lnTo>
                  <a:pt x="462" y="373"/>
                </a:lnTo>
                <a:lnTo>
                  <a:pt x="470" y="267"/>
                </a:lnTo>
                <a:lnTo>
                  <a:pt x="504" y="167"/>
                </a:lnTo>
                <a:lnTo>
                  <a:pt x="474" y="214"/>
                </a:lnTo>
                <a:lnTo>
                  <a:pt x="428" y="263"/>
                </a:lnTo>
                <a:lnTo>
                  <a:pt x="428" y="233"/>
                </a:lnTo>
                <a:lnTo>
                  <a:pt x="447" y="206"/>
                </a:lnTo>
                <a:lnTo>
                  <a:pt x="443" y="171"/>
                </a:lnTo>
                <a:lnTo>
                  <a:pt x="428" y="175"/>
                </a:lnTo>
                <a:lnTo>
                  <a:pt x="428" y="114"/>
                </a:lnTo>
                <a:lnTo>
                  <a:pt x="403" y="114"/>
                </a:lnTo>
                <a:lnTo>
                  <a:pt x="391" y="95"/>
                </a:lnTo>
                <a:lnTo>
                  <a:pt x="353" y="91"/>
                </a:lnTo>
                <a:lnTo>
                  <a:pt x="334" y="77"/>
                </a:lnTo>
                <a:lnTo>
                  <a:pt x="230" y="70"/>
                </a:lnTo>
                <a:lnTo>
                  <a:pt x="209" y="39"/>
                </a:lnTo>
                <a:lnTo>
                  <a:pt x="182" y="24"/>
                </a:lnTo>
                <a:lnTo>
                  <a:pt x="147" y="35"/>
                </a:lnTo>
                <a:lnTo>
                  <a:pt x="159" y="0"/>
                </a:lnTo>
                <a:lnTo>
                  <a:pt x="132" y="16"/>
                </a:lnTo>
                <a:lnTo>
                  <a:pt x="105" y="16"/>
                </a:lnTo>
                <a:lnTo>
                  <a:pt x="82" y="33"/>
                </a:lnTo>
                <a:lnTo>
                  <a:pt x="61" y="29"/>
                </a:lnTo>
                <a:lnTo>
                  <a:pt x="48" y="35"/>
                </a:lnTo>
                <a:lnTo>
                  <a:pt x="44" y="114"/>
                </a:lnTo>
                <a:lnTo>
                  <a:pt x="0" y="144"/>
                </a:lnTo>
                <a:lnTo>
                  <a:pt x="0" y="167"/>
                </a:lnTo>
                <a:lnTo>
                  <a:pt x="25" y="183"/>
                </a:lnTo>
                <a:lnTo>
                  <a:pt x="15" y="217"/>
                </a:lnTo>
                <a:lnTo>
                  <a:pt x="25" y="279"/>
                </a:lnTo>
                <a:lnTo>
                  <a:pt x="71" y="304"/>
                </a:lnTo>
                <a:lnTo>
                  <a:pt x="101" y="334"/>
                </a:lnTo>
                <a:lnTo>
                  <a:pt x="140" y="361"/>
                </a:lnTo>
                <a:lnTo>
                  <a:pt x="155" y="404"/>
                </a:lnTo>
                <a:lnTo>
                  <a:pt x="159" y="423"/>
                </a:lnTo>
                <a:lnTo>
                  <a:pt x="167" y="427"/>
                </a:lnTo>
                <a:lnTo>
                  <a:pt x="174" y="446"/>
                </a:lnTo>
                <a:lnTo>
                  <a:pt x="178" y="490"/>
                </a:lnTo>
                <a:lnTo>
                  <a:pt x="197" y="505"/>
                </a:lnTo>
                <a:lnTo>
                  <a:pt x="197" y="515"/>
                </a:lnTo>
                <a:close/>
              </a:path>
            </a:pathLst>
          </a:custGeom>
          <a:solidFill>
            <a:srgbClr val="CCCC00"/>
          </a:solidFill>
          <a:ln w="9525">
            <a:solidFill>
              <a:srgbClr val="006600"/>
            </a:solidFill>
            <a:round/>
            <a:headEnd/>
            <a:tailEnd/>
          </a:ln>
        </p:spPr>
        <p:txBody>
          <a:bodyPr/>
          <a:lstStyle/>
          <a:p>
            <a:endParaRPr lang="en-US"/>
          </a:p>
        </p:txBody>
      </p:sp>
      <p:grpSp>
        <p:nvGrpSpPr>
          <p:cNvPr id="5145" name="Group 52">
            <a:extLst>
              <a:ext uri="{FF2B5EF4-FFF2-40B4-BE49-F238E27FC236}">
                <a16:creationId xmlns:a16="http://schemas.microsoft.com/office/drawing/2014/main" id="{F61DF2CE-47DF-45C7-A3FE-E2BCE14F2498}"/>
              </a:ext>
            </a:extLst>
          </p:cNvPr>
          <p:cNvGrpSpPr>
            <a:grpSpLocks/>
          </p:cNvGrpSpPr>
          <p:nvPr/>
        </p:nvGrpSpPr>
        <p:grpSpPr bwMode="auto">
          <a:xfrm>
            <a:off x="5827713" y="2120900"/>
            <a:ext cx="1127125" cy="1216025"/>
            <a:chOff x="3430" y="922"/>
            <a:chExt cx="729" cy="743"/>
          </a:xfrm>
        </p:grpSpPr>
        <p:sp>
          <p:nvSpPr>
            <p:cNvPr id="5216" name="Freeform 53">
              <a:extLst>
                <a:ext uri="{FF2B5EF4-FFF2-40B4-BE49-F238E27FC236}">
                  <a16:creationId xmlns:a16="http://schemas.microsoft.com/office/drawing/2014/main" id="{5B1028B6-06A1-4032-95AC-F0AA68984791}"/>
                </a:ext>
              </a:extLst>
            </p:cNvPr>
            <p:cNvSpPr>
              <a:spLocks/>
            </p:cNvSpPr>
            <p:nvPr/>
          </p:nvSpPr>
          <p:spPr bwMode="blackWhite">
            <a:xfrm>
              <a:off x="3499" y="922"/>
              <a:ext cx="65" cy="61"/>
            </a:xfrm>
            <a:custGeom>
              <a:avLst/>
              <a:gdLst>
                <a:gd name="T0" fmla="*/ 0 w 65"/>
                <a:gd name="T1" fmla="*/ 50 h 61"/>
                <a:gd name="T2" fmla="*/ 17 w 65"/>
                <a:gd name="T3" fmla="*/ 61 h 61"/>
                <a:gd name="T4" fmla="*/ 31 w 65"/>
                <a:gd name="T5" fmla="*/ 52 h 61"/>
                <a:gd name="T6" fmla="*/ 65 w 65"/>
                <a:gd name="T7" fmla="*/ 6 h 61"/>
                <a:gd name="T8" fmla="*/ 52 w 65"/>
                <a:gd name="T9" fmla="*/ 0 h 61"/>
                <a:gd name="T10" fmla="*/ 13 w 65"/>
                <a:gd name="T11" fmla="*/ 27 h 61"/>
                <a:gd name="T12" fmla="*/ 0 w 65"/>
                <a:gd name="T13" fmla="*/ 5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61">
                  <a:moveTo>
                    <a:pt x="0" y="50"/>
                  </a:moveTo>
                  <a:lnTo>
                    <a:pt x="17" y="61"/>
                  </a:lnTo>
                  <a:lnTo>
                    <a:pt x="31" y="52"/>
                  </a:lnTo>
                  <a:lnTo>
                    <a:pt x="65" y="6"/>
                  </a:lnTo>
                  <a:lnTo>
                    <a:pt x="52" y="0"/>
                  </a:lnTo>
                  <a:lnTo>
                    <a:pt x="13" y="27"/>
                  </a:lnTo>
                  <a:lnTo>
                    <a:pt x="0" y="50"/>
                  </a:lnTo>
                  <a:close/>
                </a:path>
              </a:pathLst>
            </a:custGeom>
            <a:solidFill>
              <a:srgbClr val="CC6600"/>
            </a:solidFill>
            <a:ln w="9525">
              <a:solidFill>
                <a:srgbClr val="006600"/>
              </a:solidFill>
              <a:round/>
              <a:headEnd/>
              <a:tailEnd/>
            </a:ln>
          </p:spPr>
          <p:txBody>
            <a:bodyPr/>
            <a:lstStyle/>
            <a:p>
              <a:endParaRPr lang="en-US"/>
            </a:p>
          </p:txBody>
        </p:sp>
        <p:sp>
          <p:nvSpPr>
            <p:cNvPr id="5217" name="Freeform 54">
              <a:extLst>
                <a:ext uri="{FF2B5EF4-FFF2-40B4-BE49-F238E27FC236}">
                  <a16:creationId xmlns:a16="http://schemas.microsoft.com/office/drawing/2014/main" id="{B23E1B3F-A73B-4405-8B01-55236962E3EA}"/>
                </a:ext>
              </a:extLst>
            </p:cNvPr>
            <p:cNvSpPr>
              <a:spLocks/>
            </p:cNvSpPr>
            <p:nvPr/>
          </p:nvSpPr>
          <p:spPr bwMode="blackWhite">
            <a:xfrm>
              <a:off x="3430" y="1001"/>
              <a:ext cx="533" cy="305"/>
            </a:xfrm>
            <a:custGeom>
              <a:avLst/>
              <a:gdLst>
                <a:gd name="T0" fmla="*/ 238 w 533"/>
                <a:gd name="T1" fmla="*/ 305 h 305"/>
                <a:gd name="T2" fmla="*/ 234 w 533"/>
                <a:gd name="T3" fmla="*/ 270 h 305"/>
                <a:gd name="T4" fmla="*/ 219 w 533"/>
                <a:gd name="T5" fmla="*/ 274 h 305"/>
                <a:gd name="T6" fmla="*/ 219 w 533"/>
                <a:gd name="T7" fmla="*/ 213 h 305"/>
                <a:gd name="T8" fmla="*/ 194 w 533"/>
                <a:gd name="T9" fmla="*/ 213 h 305"/>
                <a:gd name="T10" fmla="*/ 182 w 533"/>
                <a:gd name="T11" fmla="*/ 194 h 305"/>
                <a:gd name="T12" fmla="*/ 144 w 533"/>
                <a:gd name="T13" fmla="*/ 190 h 305"/>
                <a:gd name="T14" fmla="*/ 125 w 533"/>
                <a:gd name="T15" fmla="*/ 176 h 305"/>
                <a:gd name="T16" fmla="*/ 21 w 533"/>
                <a:gd name="T17" fmla="*/ 169 h 305"/>
                <a:gd name="T18" fmla="*/ 0 w 533"/>
                <a:gd name="T19" fmla="*/ 138 h 305"/>
                <a:gd name="T20" fmla="*/ 9 w 533"/>
                <a:gd name="T21" fmla="*/ 123 h 305"/>
                <a:gd name="T22" fmla="*/ 30 w 533"/>
                <a:gd name="T23" fmla="*/ 101 h 305"/>
                <a:gd name="T24" fmla="*/ 65 w 533"/>
                <a:gd name="T25" fmla="*/ 94 h 305"/>
                <a:gd name="T26" fmla="*/ 101 w 533"/>
                <a:gd name="T27" fmla="*/ 63 h 305"/>
                <a:gd name="T28" fmla="*/ 125 w 533"/>
                <a:gd name="T29" fmla="*/ 27 h 305"/>
                <a:gd name="T30" fmla="*/ 176 w 533"/>
                <a:gd name="T31" fmla="*/ 0 h 305"/>
                <a:gd name="T32" fmla="*/ 188 w 533"/>
                <a:gd name="T33" fmla="*/ 7 h 305"/>
                <a:gd name="T34" fmla="*/ 172 w 533"/>
                <a:gd name="T35" fmla="*/ 34 h 305"/>
                <a:gd name="T36" fmla="*/ 157 w 533"/>
                <a:gd name="T37" fmla="*/ 34 h 305"/>
                <a:gd name="T38" fmla="*/ 140 w 533"/>
                <a:gd name="T39" fmla="*/ 82 h 305"/>
                <a:gd name="T40" fmla="*/ 165 w 533"/>
                <a:gd name="T41" fmla="*/ 71 h 305"/>
                <a:gd name="T42" fmla="*/ 203 w 533"/>
                <a:gd name="T43" fmla="*/ 67 h 305"/>
                <a:gd name="T44" fmla="*/ 230 w 533"/>
                <a:gd name="T45" fmla="*/ 101 h 305"/>
                <a:gd name="T46" fmla="*/ 251 w 533"/>
                <a:gd name="T47" fmla="*/ 98 h 305"/>
                <a:gd name="T48" fmla="*/ 259 w 533"/>
                <a:gd name="T49" fmla="*/ 109 h 305"/>
                <a:gd name="T50" fmla="*/ 274 w 533"/>
                <a:gd name="T51" fmla="*/ 105 h 305"/>
                <a:gd name="T52" fmla="*/ 286 w 533"/>
                <a:gd name="T53" fmla="*/ 124 h 305"/>
                <a:gd name="T54" fmla="*/ 322 w 533"/>
                <a:gd name="T55" fmla="*/ 86 h 305"/>
                <a:gd name="T56" fmla="*/ 376 w 533"/>
                <a:gd name="T57" fmla="*/ 71 h 305"/>
                <a:gd name="T58" fmla="*/ 424 w 533"/>
                <a:gd name="T59" fmla="*/ 55 h 305"/>
                <a:gd name="T60" fmla="*/ 424 w 533"/>
                <a:gd name="T61" fmla="*/ 82 h 305"/>
                <a:gd name="T62" fmla="*/ 455 w 533"/>
                <a:gd name="T63" fmla="*/ 90 h 305"/>
                <a:gd name="T64" fmla="*/ 481 w 533"/>
                <a:gd name="T65" fmla="*/ 90 h 305"/>
                <a:gd name="T66" fmla="*/ 533 w 533"/>
                <a:gd name="T67" fmla="*/ 138 h 305"/>
                <a:gd name="T68" fmla="*/ 485 w 533"/>
                <a:gd name="T69" fmla="*/ 153 h 305"/>
                <a:gd name="T70" fmla="*/ 462 w 533"/>
                <a:gd name="T71" fmla="*/ 128 h 305"/>
                <a:gd name="T72" fmla="*/ 458 w 533"/>
                <a:gd name="T73" fmla="*/ 157 h 305"/>
                <a:gd name="T74" fmla="*/ 409 w 533"/>
                <a:gd name="T75" fmla="*/ 134 h 305"/>
                <a:gd name="T76" fmla="*/ 399 w 533"/>
                <a:gd name="T77" fmla="*/ 161 h 305"/>
                <a:gd name="T78" fmla="*/ 384 w 533"/>
                <a:gd name="T79" fmla="*/ 153 h 305"/>
                <a:gd name="T80" fmla="*/ 341 w 533"/>
                <a:gd name="T81" fmla="*/ 176 h 305"/>
                <a:gd name="T82" fmla="*/ 311 w 533"/>
                <a:gd name="T83" fmla="*/ 215 h 305"/>
                <a:gd name="T84" fmla="*/ 309 w 533"/>
                <a:gd name="T85" fmla="*/ 184 h 305"/>
                <a:gd name="T86" fmla="*/ 274 w 533"/>
                <a:gd name="T87" fmla="*/ 188 h 305"/>
                <a:gd name="T88" fmla="*/ 270 w 533"/>
                <a:gd name="T89" fmla="*/ 220 h 305"/>
                <a:gd name="T90" fmla="*/ 259 w 533"/>
                <a:gd name="T91" fmla="*/ 255 h 305"/>
                <a:gd name="T92" fmla="*/ 251 w 533"/>
                <a:gd name="T93" fmla="*/ 274 h 305"/>
                <a:gd name="T94" fmla="*/ 238 w 533"/>
                <a:gd name="T95" fmla="*/ 305 h 3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3" h="305">
                  <a:moveTo>
                    <a:pt x="238" y="305"/>
                  </a:moveTo>
                  <a:lnTo>
                    <a:pt x="234" y="270"/>
                  </a:lnTo>
                  <a:lnTo>
                    <a:pt x="219" y="274"/>
                  </a:lnTo>
                  <a:lnTo>
                    <a:pt x="219" y="213"/>
                  </a:lnTo>
                  <a:lnTo>
                    <a:pt x="194" y="213"/>
                  </a:lnTo>
                  <a:lnTo>
                    <a:pt x="182" y="194"/>
                  </a:lnTo>
                  <a:lnTo>
                    <a:pt x="144" y="190"/>
                  </a:lnTo>
                  <a:lnTo>
                    <a:pt x="125" y="176"/>
                  </a:lnTo>
                  <a:lnTo>
                    <a:pt x="21" y="169"/>
                  </a:lnTo>
                  <a:lnTo>
                    <a:pt x="0" y="138"/>
                  </a:lnTo>
                  <a:lnTo>
                    <a:pt x="9" y="123"/>
                  </a:lnTo>
                  <a:lnTo>
                    <a:pt x="30" y="101"/>
                  </a:lnTo>
                  <a:lnTo>
                    <a:pt x="65" y="94"/>
                  </a:lnTo>
                  <a:lnTo>
                    <a:pt x="101" y="63"/>
                  </a:lnTo>
                  <a:lnTo>
                    <a:pt x="125" y="27"/>
                  </a:lnTo>
                  <a:lnTo>
                    <a:pt x="176" y="0"/>
                  </a:lnTo>
                  <a:lnTo>
                    <a:pt x="188" y="7"/>
                  </a:lnTo>
                  <a:lnTo>
                    <a:pt x="172" y="34"/>
                  </a:lnTo>
                  <a:lnTo>
                    <a:pt x="157" y="34"/>
                  </a:lnTo>
                  <a:lnTo>
                    <a:pt x="140" y="82"/>
                  </a:lnTo>
                  <a:lnTo>
                    <a:pt x="165" y="71"/>
                  </a:lnTo>
                  <a:lnTo>
                    <a:pt x="203" y="67"/>
                  </a:lnTo>
                  <a:lnTo>
                    <a:pt x="230" y="101"/>
                  </a:lnTo>
                  <a:lnTo>
                    <a:pt x="251" y="98"/>
                  </a:lnTo>
                  <a:lnTo>
                    <a:pt x="259" y="109"/>
                  </a:lnTo>
                  <a:lnTo>
                    <a:pt x="274" y="105"/>
                  </a:lnTo>
                  <a:lnTo>
                    <a:pt x="286" y="124"/>
                  </a:lnTo>
                  <a:lnTo>
                    <a:pt x="322" y="86"/>
                  </a:lnTo>
                  <a:lnTo>
                    <a:pt x="376" y="71"/>
                  </a:lnTo>
                  <a:lnTo>
                    <a:pt x="424" y="55"/>
                  </a:lnTo>
                  <a:lnTo>
                    <a:pt x="424" y="82"/>
                  </a:lnTo>
                  <a:lnTo>
                    <a:pt x="455" y="90"/>
                  </a:lnTo>
                  <a:lnTo>
                    <a:pt x="481" y="90"/>
                  </a:lnTo>
                  <a:lnTo>
                    <a:pt x="533" y="138"/>
                  </a:lnTo>
                  <a:lnTo>
                    <a:pt x="485" y="153"/>
                  </a:lnTo>
                  <a:lnTo>
                    <a:pt x="462" y="128"/>
                  </a:lnTo>
                  <a:lnTo>
                    <a:pt x="458" y="157"/>
                  </a:lnTo>
                  <a:lnTo>
                    <a:pt x="409" y="134"/>
                  </a:lnTo>
                  <a:lnTo>
                    <a:pt x="399" y="161"/>
                  </a:lnTo>
                  <a:lnTo>
                    <a:pt x="384" y="153"/>
                  </a:lnTo>
                  <a:lnTo>
                    <a:pt x="341" y="176"/>
                  </a:lnTo>
                  <a:lnTo>
                    <a:pt x="311" y="215"/>
                  </a:lnTo>
                  <a:lnTo>
                    <a:pt x="309" y="184"/>
                  </a:lnTo>
                  <a:lnTo>
                    <a:pt x="274" y="188"/>
                  </a:lnTo>
                  <a:lnTo>
                    <a:pt x="270" y="220"/>
                  </a:lnTo>
                  <a:lnTo>
                    <a:pt x="259" y="255"/>
                  </a:lnTo>
                  <a:lnTo>
                    <a:pt x="251" y="274"/>
                  </a:lnTo>
                  <a:lnTo>
                    <a:pt x="238" y="305"/>
                  </a:lnTo>
                  <a:close/>
                </a:path>
              </a:pathLst>
            </a:custGeom>
            <a:solidFill>
              <a:srgbClr val="CC6600"/>
            </a:solidFill>
            <a:ln w="9525">
              <a:solidFill>
                <a:srgbClr val="006600"/>
              </a:solidFill>
              <a:round/>
              <a:headEnd/>
              <a:tailEnd/>
            </a:ln>
          </p:spPr>
          <p:txBody>
            <a:bodyPr/>
            <a:lstStyle/>
            <a:p>
              <a:endParaRPr lang="en-US"/>
            </a:p>
          </p:txBody>
        </p:sp>
        <p:sp>
          <p:nvSpPr>
            <p:cNvPr id="5218" name="Freeform 55">
              <a:extLst>
                <a:ext uri="{FF2B5EF4-FFF2-40B4-BE49-F238E27FC236}">
                  <a16:creationId xmlns:a16="http://schemas.microsoft.com/office/drawing/2014/main" id="{31BDC073-C68F-4D6E-A467-F9CE1175F6F2}"/>
                </a:ext>
              </a:extLst>
            </p:cNvPr>
            <p:cNvSpPr>
              <a:spLocks/>
            </p:cNvSpPr>
            <p:nvPr/>
          </p:nvSpPr>
          <p:spPr bwMode="blackWhite">
            <a:xfrm>
              <a:off x="3779" y="1185"/>
              <a:ext cx="380" cy="480"/>
            </a:xfrm>
            <a:custGeom>
              <a:avLst/>
              <a:gdLst>
                <a:gd name="T0" fmla="*/ 27 w 380"/>
                <a:gd name="T1" fmla="*/ 480 h 480"/>
                <a:gd name="T2" fmla="*/ 46 w 380"/>
                <a:gd name="T3" fmla="*/ 386 h 480"/>
                <a:gd name="T4" fmla="*/ 0 w 380"/>
                <a:gd name="T5" fmla="*/ 217 h 480"/>
                <a:gd name="T6" fmla="*/ 31 w 380"/>
                <a:gd name="T7" fmla="*/ 98 h 480"/>
                <a:gd name="T8" fmla="*/ 65 w 380"/>
                <a:gd name="T9" fmla="*/ 61 h 480"/>
                <a:gd name="T10" fmla="*/ 54 w 380"/>
                <a:gd name="T11" fmla="*/ 109 h 480"/>
                <a:gd name="T12" fmla="*/ 75 w 380"/>
                <a:gd name="T13" fmla="*/ 98 h 480"/>
                <a:gd name="T14" fmla="*/ 90 w 380"/>
                <a:gd name="T15" fmla="*/ 56 h 480"/>
                <a:gd name="T16" fmla="*/ 109 w 380"/>
                <a:gd name="T17" fmla="*/ 52 h 480"/>
                <a:gd name="T18" fmla="*/ 86 w 380"/>
                <a:gd name="T19" fmla="*/ 0 h 480"/>
                <a:gd name="T20" fmla="*/ 150 w 380"/>
                <a:gd name="T21" fmla="*/ 0 h 480"/>
                <a:gd name="T22" fmla="*/ 173 w 380"/>
                <a:gd name="T23" fmla="*/ 19 h 480"/>
                <a:gd name="T24" fmla="*/ 251 w 380"/>
                <a:gd name="T25" fmla="*/ 27 h 480"/>
                <a:gd name="T26" fmla="*/ 251 w 380"/>
                <a:gd name="T27" fmla="*/ 56 h 480"/>
                <a:gd name="T28" fmla="*/ 232 w 380"/>
                <a:gd name="T29" fmla="*/ 65 h 480"/>
                <a:gd name="T30" fmla="*/ 265 w 380"/>
                <a:gd name="T31" fmla="*/ 98 h 480"/>
                <a:gd name="T32" fmla="*/ 263 w 380"/>
                <a:gd name="T33" fmla="*/ 150 h 480"/>
                <a:gd name="T34" fmla="*/ 228 w 380"/>
                <a:gd name="T35" fmla="*/ 188 h 480"/>
                <a:gd name="T36" fmla="*/ 225 w 380"/>
                <a:gd name="T37" fmla="*/ 228 h 480"/>
                <a:gd name="T38" fmla="*/ 255 w 380"/>
                <a:gd name="T39" fmla="*/ 251 h 480"/>
                <a:gd name="T40" fmla="*/ 255 w 380"/>
                <a:gd name="T41" fmla="*/ 213 h 480"/>
                <a:gd name="T42" fmla="*/ 274 w 380"/>
                <a:gd name="T43" fmla="*/ 178 h 480"/>
                <a:gd name="T44" fmla="*/ 298 w 380"/>
                <a:gd name="T45" fmla="*/ 169 h 480"/>
                <a:gd name="T46" fmla="*/ 351 w 380"/>
                <a:gd name="T47" fmla="*/ 234 h 480"/>
                <a:gd name="T48" fmla="*/ 349 w 380"/>
                <a:gd name="T49" fmla="*/ 274 h 480"/>
                <a:gd name="T50" fmla="*/ 380 w 380"/>
                <a:gd name="T51" fmla="*/ 319 h 480"/>
                <a:gd name="T52" fmla="*/ 338 w 380"/>
                <a:gd name="T53" fmla="*/ 353 h 480"/>
                <a:gd name="T54" fmla="*/ 322 w 380"/>
                <a:gd name="T55" fmla="*/ 397 h 480"/>
                <a:gd name="T56" fmla="*/ 334 w 380"/>
                <a:gd name="T57" fmla="*/ 424 h 480"/>
                <a:gd name="T58" fmla="*/ 305 w 380"/>
                <a:gd name="T59" fmla="*/ 432 h 480"/>
                <a:gd name="T60" fmla="*/ 311 w 380"/>
                <a:gd name="T61" fmla="*/ 464 h 480"/>
                <a:gd name="T62" fmla="*/ 188 w 380"/>
                <a:gd name="T63" fmla="*/ 470 h 480"/>
                <a:gd name="T64" fmla="*/ 27 w 380"/>
                <a:gd name="T65" fmla="*/ 480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0" h="480">
                  <a:moveTo>
                    <a:pt x="27" y="480"/>
                  </a:moveTo>
                  <a:lnTo>
                    <a:pt x="46" y="386"/>
                  </a:lnTo>
                  <a:lnTo>
                    <a:pt x="0" y="217"/>
                  </a:lnTo>
                  <a:lnTo>
                    <a:pt x="31" y="98"/>
                  </a:lnTo>
                  <a:lnTo>
                    <a:pt x="65" y="61"/>
                  </a:lnTo>
                  <a:lnTo>
                    <a:pt x="54" y="109"/>
                  </a:lnTo>
                  <a:lnTo>
                    <a:pt x="75" y="98"/>
                  </a:lnTo>
                  <a:lnTo>
                    <a:pt x="90" y="56"/>
                  </a:lnTo>
                  <a:lnTo>
                    <a:pt x="109" y="52"/>
                  </a:lnTo>
                  <a:lnTo>
                    <a:pt x="86" y="0"/>
                  </a:lnTo>
                  <a:lnTo>
                    <a:pt x="150" y="0"/>
                  </a:lnTo>
                  <a:lnTo>
                    <a:pt x="173" y="19"/>
                  </a:lnTo>
                  <a:lnTo>
                    <a:pt x="251" y="27"/>
                  </a:lnTo>
                  <a:lnTo>
                    <a:pt x="251" y="56"/>
                  </a:lnTo>
                  <a:lnTo>
                    <a:pt x="232" y="65"/>
                  </a:lnTo>
                  <a:lnTo>
                    <a:pt x="265" y="98"/>
                  </a:lnTo>
                  <a:lnTo>
                    <a:pt x="263" y="150"/>
                  </a:lnTo>
                  <a:lnTo>
                    <a:pt x="228" y="188"/>
                  </a:lnTo>
                  <a:lnTo>
                    <a:pt x="225" y="228"/>
                  </a:lnTo>
                  <a:lnTo>
                    <a:pt x="255" y="251"/>
                  </a:lnTo>
                  <a:lnTo>
                    <a:pt x="255" y="213"/>
                  </a:lnTo>
                  <a:lnTo>
                    <a:pt x="274" y="178"/>
                  </a:lnTo>
                  <a:lnTo>
                    <a:pt x="298" y="169"/>
                  </a:lnTo>
                  <a:lnTo>
                    <a:pt x="351" y="234"/>
                  </a:lnTo>
                  <a:lnTo>
                    <a:pt x="349" y="274"/>
                  </a:lnTo>
                  <a:lnTo>
                    <a:pt x="380" y="319"/>
                  </a:lnTo>
                  <a:lnTo>
                    <a:pt x="338" y="353"/>
                  </a:lnTo>
                  <a:lnTo>
                    <a:pt x="322" y="397"/>
                  </a:lnTo>
                  <a:lnTo>
                    <a:pt x="334" y="424"/>
                  </a:lnTo>
                  <a:lnTo>
                    <a:pt x="305" y="432"/>
                  </a:lnTo>
                  <a:lnTo>
                    <a:pt x="311" y="464"/>
                  </a:lnTo>
                  <a:lnTo>
                    <a:pt x="188" y="470"/>
                  </a:lnTo>
                  <a:lnTo>
                    <a:pt x="27" y="480"/>
                  </a:lnTo>
                  <a:close/>
                </a:path>
              </a:pathLst>
            </a:custGeom>
            <a:solidFill>
              <a:srgbClr val="CC6600"/>
            </a:solidFill>
            <a:ln w="9525">
              <a:solidFill>
                <a:srgbClr val="006600"/>
              </a:solidFill>
              <a:round/>
              <a:headEnd/>
              <a:tailEnd/>
            </a:ln>
          </p:spPr>
          <p:txBody>
            <a:bodyPr/>
            <a:lstStyle/>
            <a:p>
              <a:endParaRPr lang="en-US"/>
            </a:p>
          </p:txBody>
        </p:sp>
      </p:grpSp>
      <p:sp>
        <p:nvSpPr>
          <p:cNvPr id="5146" name="Freeform 56">
            <a:extLst>
              <a:ext uri="{FF2B5EF4-FFF2-40B4-BE49-F238E27FC236}">
                <a16:creationId xmlns:a16="http://schemas.microsoft.com/office/drawing/2014/main" id="{3D0D0916-06CD-4899-A704-6F0CBBE4A9B5}"/>
              </a:ext>
            </a:extLst>
          </p:cNvPr>
          <p:cNvSpPr>
            <a:spLocks/>
          </p:cNvSpPr>
          <p:nvPr/>
        </p:nvSpPr>
        <p:spPr bwMode="blackWhite">
          <a:xfrm>
            <a:off x="5754688" y="3244850"/>
            <a:ext cx="576262" cy="1081088"/>
          </a:xfrm>
          <a:custGeom>
            <a:avLst/>
            <a:gdLst>
              <a:gd name="T0" fmla="*/ 55469 w 374"/>
              <a:gd name="T1" fmla="*/ 9828 h 660"/>
              <a:gd name="T2" fmla="*/ 482273 w 374"/>
              <a:gd name="T3" fmla="*/ 0 h 660"/>
              <a:gd name="T4" fmla="*/ 473028 w 374"/>
              <a:gd name="T5" fmla="*/ 37674 h 660"/>
              <a:gd name="T6" fmla="*/ 502303 w 374"/>
              <a:gd name="T7" fmla="*/ 98281 h 660"/>
              <a:gd name="T8" fmla="*/ 537742 w 374"/>
              <a:gd name="T9" fmla="*/ 147421 h 660"/>
              <a:gd name="T10" fmla="*/ 556232 w 374"/>
              <a:gd name="T11" fmla="*/ 584770 h 660"/>
              <a:gd name="T12" fmla="*/ 546987 w 374"/>
              <a:gd name="T13" fmla="*/ 607702 h 660"/>
              <a:gd name="T14" fmla="*/ 576262 w 374"/>
              <a:gd name="T15" fmla="*/ 622445 h 660"/>
              <a:gd name="T16" fmla="*/ 576262 w 374"/>
              <a:gd name="T17" fmla="*/ 714173 h 660"/>
              <a:gd name="T18" fmla="*/ 543905 w 374"/>
              <a:gd name="T19" fmla="*/ 766590 h 660"/>
              <a:gd name="T20" fmla="*/ 537742 w 374"/>
              <a:gd name="T21" fmla="*/ 823920 h 660"/>
              <a:gd name="T22" fmla="*/ 502303 w 374"/>
              <a:gd name="T23" fmla="*/ 915649 h 660"/>
              <a:gd name="T24" fmla="*/ 525415 w 374"/>
              <a:gd name="T25" fmla="*/ 933667 h 660"/>
              <a:gd name="T26" fmla="*/ 531579 w 374"/>
              <a:gd name="T27" fmla="*/ 971341 h 660"/>
              <a:gd name="T28" fmla="*/ 460701 w 374"/>
              <a:gd name="T29" fmla="*/ 997549 h 660"/>
              <a:gd name="T30" fmla="*/ 485354 w 374"/>
              <a:gd name="T31" fmla="*/ 1049966 h 660"/>
              <a:gd name="T32" fmla="*/ 454538 w 374"/>
              <a:gd name="T33" fmla="*/ 1081088 h 660"/>
              <a:gd name="T34" fmla="*/ 399069 w 374"/>
              <a:gd name="T35" fmla="*/ 1056518 h 660"/>
              <a:gd name="T36" fmla="*/ 363631 w 374"/>
              <a:gd name="T37" fmla="*/ 1081088 h 660"/>
              <a:gd name="T38" fmla="*/ 322029 w 374"/>
              <a:gd name="T39" fmla="*/ 1056518 h 660"/>
              <a:gd name="T40" fmla="*/ 322029 w 374"/>
              <a:gd name="T41" fmla="*/ 971341 h 660"/>
              <a:gd name="T42" fmla="*/ 271182 w 374"/>
              <a:gd name="T43" fmla="*/ 915649 h 660"/>
              <a:gd name="T44" fmla="*/ 235744 w 374"/>
              <a:gd name="T45" fmla="*/ 915649 h 660"/>
              <a:gd name="T46" fmla="*/ 183356 w 374"/>
              <a:gd name="T47" fmla="*/ 810816 h 660"/>
              <a:gd name="T48" fmla="*/ 206468 w 374"/>
              <a:gd name="T49" fmla="*/ 732191 h 660"/>
              <a:gd name="T50" fmla="*/ 180274 w 374"/>
              <a:gd name="T51" fmla="*/ 707621 h 660"/>
              <a:gd name="T52" fmla="*/ 120183 w 374"/>
              <a:gd name="T53" fmla="*/ 720725 h 660"/>
              <a:gd name="T54" fmla="*/ 120183 w 374"/>
              <a:gd name="T55" fmla="*/ 676499 h 660"/>
              <a:gd name="T56" fmla="*/ 29275 w 374"/>
              <a:gd name="T57" fmla="*/ 578218 h 660"/>
              <a:gd name="T58" fmla="*/ 16949 w 374"/>
              <a:gd name="T59" fmla="*/ 529078 h 660"/>
              <a:gd name="T60" fmla="*/ 0 w 374"/>
              <a:gd name="T61" fmla="*/ 491404 h 660"/>
              <a:gd name="T62" fmla="*/ 0 w 374"/>
              <a:gd name="T63" fmla="*/ 465195 h 660"/>
              <a:gd name="T64" fmla="*/ 6163 w 374"/>
              <a:gd name="T65" fmla="*/ 437349 h 660"/>
              <a:gd name="T66" fmla="*/ 32357 w 374"/>
              <a:gd name="T67" fmla="*/ 337430 h 660"/>
              <a:gd name="T68" fmla="*/ 32357 w 374"/>
              <a:gd name="T69" fmla="*/ 276824 h 660"/>
              <a:gd name="T70" fmla="*/ 70877 w 374"/>
              <a:gd name="T71" fmla="*/ 252254 h 660"/>
              <a:gd name="T72" fmla="*/ 109397 w 374"/>
              <a:gd name="T73" fmla="*/ 201475 h 660"/>
              <a:gd name="T74" fmla="*/ 106316 w 374"/>
              <a:gd name="T75" fmla="*/ 170353 h 660"/>
              <a:gd name="T76" fmla="*/ 123265 w 374"/>
              <a:gd name="T77" fmla="*/ 139231 h 660"/>
              <a:gd name="T78" fmla="*/ 129428 w 374"/>
              <a:gd name="T79" fmla="*/ 95005 h 660"/>
              <a:gd name="T80" fmla="*/ 55469 w 374"/>
              <a:gd name="T81" fmla="*/ 24570 h 660"/>
              <a:gd name="T82" fmla="*/ 55469 w 374"/>
              <a:gd name="T83" fmla="*/ 9828 h 6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74" h="660">
                <a:moveTo>
                  <a:pt x="36" y="6"/>
                </a:moveTo>
                <a:lnTo>
                  <a:pt x="313" y="0"/>
                </a:lnTo>
                <a:lnTo>
                  <a:pt x="307" y="23"/>
                </a:lnTo>
                <a:lnTo>
                  <a:pt x="326" y="60"/>
                </a:lnTo>
                <a:lnTo>
                  <a:pt x="349" y="90"/>
                </a:lnTo>
                <a:lnTo>
                  <a:pt x="361" y="357"/>
                </a:lnTo>
                <a:lnTo>
                  <a:pt x="355" y="371"/>
                </a:lnTo>
                <a:lnTo>
                  <a:pt x="374" y="380"/>
                </a:lnTo>
                <a:lnTo>
                  <a:pt x="374" y="436"/>
                </a:lnTo>
                <a:lnTo>
                  <a:pt x="353" y="468"/>
                </a:lnTo>
                <a:lnTo>
                  <a:pt x="349" y="503"/>
                </a:lnTo>
                <a:lnTo>
                  <a:pt x="326" y="559"/>
                </a:lnTo>
                <a:lnTo>
                  <a:pt x="341" y="570"/>
                </a:lnTo>
                <a:lnTo>
                  <a:pt x="345" y="593"/>
                </a:lnTo>
                <a:lnTo>
                  <a:pt x="299" y="609"/>
                </a:lnTo>
                <a:lnTo>
                  <a:pt x="315" y="641"/>
                </a:lnTo>
                <a:lnTo>
                  <a:pt x="295" y="660"/>
                </a:lnTo>
                <a:lnTo>
                  <a:pt x="259" y="645"/>
                </a:lnTo>
                <a:lnTo>
                  <a:pt x="236" y="660"/>
                </a:lnTo>
                <a:lnTo>
                  <a:pt x="209" y="645"/>
                </a:lnTo>
                <a:lnTo>
                  <a:pt x="209" y="593"/>
                </a:lnTo>
                <a:lnTo>
                  <a:pt x="176" y="559"/>
                </a:lnTo>
                <a:lnTo>
                  <a:pt x="153" y="559"/>
                </a:lnTo>
                <a:lnTo>
                  <a:pt x="119" y="495"/>
                </a:lnTo>
                <a:lnTo>
                  <a:pt x="134" y="447"/>
                </a:lnTo>
                <a:lnTo>
                  <a:pt x="117" y="432"/>
                </a:lnTo>
                <a:lnTo>
                  <a:pt x="78" y="440"/>
                </a:lnTo>
                <a:lnTo>
                  <a:pt x="78" y="413"/>
                </a:lnTo>
                <a:lnTo>
                  <a:pt x="19" y="353"/>
                </a:lnTo>
                <a:lnTo>
                  <a:pt x="11" y="323"/>
                </a:lnTo>
                <a:lnTo>
                  <a:pt x="0" y="300"/>
                </a:lnTo>
                <a:lnTo>
                  <a:pt x="0" y="284"/>
                </a:lnTo>
                <a:lnTo>
                  <a:pt x="4" y="267"/>
                </a:lnTo>
                <a:lnTo>
                  <a:pt x="21" y="206"/>
                </a:lnTo>
                <a:lnTo>
                  <a:pt x="21" y="169"/>
                </a:lnTo>
                <a:lnTo>
                  <a:pt x="46" y="154"/>
                </a:lnTo>
                <a:lnTo>
                  <a:pt x="71" y="123"/>
                </a:lnTo>
                <a:lnTo>
                  <a:pt x="69" y="104"/>
                </a:lnTo>
                <a:lnTo>
                  <a:pt x="80" y="85"/>
                </a:lnTo>
                <a:lnTo>
                  <a:pt x="84" y="58"/>
                </a:lnTo>
                <a:lnTo>
                  <a:pt x="36" y="15"/>
                </a:lnTo>
                <a:lnTo>
                  <a:pt x="36" y="6"/>
                </a:lnTo>
                <a:close/>
              </a:path>
            </a:pathLst>
          </a:custGeom>
          <a:solidFill>
            <a:srgbClr val="FFCC66"/>
          </a:solidFill>
          <a:ln w="9525">
            <a:solidFill>
              <a:srgbClr val="006600"/>
            </a:solidFill>
            <a:round/>
            <a:headEnd/>
            <a:tailEnd/>
          </a:ln>
        </p:spPr>
        <p:txBody>
          <a:bodyPr/>
          <a:lstStyle/>
          <a:p>
            <a:endParaRPr lang="en-US"/>
          </a:p>
        </p:txBody>
      </p:sp>
      <p:sp>
        <p:nvSpPr>
          <p:cNvPr id="5147" name="Freeform 57">
            <a:extLst>
              <a:ext uri="{FF2B5EF4-FFF2-40B4-BE49-F238E27FC236}">
                <a16:creationId xmlns:a16="http://schemas.microsoft.com/office/drawing/2014/main" id="{2A300414-ACC9-45EB-A422-10BAA0B6E681}"/>
              </a:ext>
            </a:extLst>
          </p:cNvPr>
          <p:cNvSpPr>
            <a:spLocks/>
          </p:cNvSpPr>
          <p:nvPr/>
        </p:nvSpPr>
        <p:spPr bwMode="blackWhite">
          <a:xfrm>
            <a:off x="5148263" y="3651250"/>
            <a:ext cx="993775" cy="866775"/>
          </a:xfrm>
          <a:custGeom>
            <a:avLst/>
            <a:gdLst>
              <a:gd name="T0" fmla="*/ 63367 w 643"/>
              <a:gd name="T1" fmla="*/ 157298 h 529"/>
              <a:gd name="T2" fmla="*/ 32456 w 643"/>
              <a:gd name="T3" fmla="*/ 86841 h 529"/>
              <a:gd name="T4" fmla="*/ 3091 w 643"/>
              <a:gd name="T5" fmla="*/ 81926 h 529"/>
              <a:gd name="T6" fmla="*/ 0 w 643"/>
              <a:gd name="T7" fmla="*/ 18024 h 529"/>
              <a:gd name="T8" fmla="*/ 561027 w 643"/>
              <a:gd name="T9" fmla="*/ 0 h 529"/>
              <a:gd name="T10" fmla="*/ 573391 w 643"/>
              <a:gd name="T11" fmla="*/ 31132 h 529"/>
              <a:gd name="T12" fmla="*/ 612029 w 643"/>
              <a:gd name="T13" fmla="*/ 31132 h 529"/>
              <a:gd name="T14" fmla="*/ 605847 w 643"/>
              <a:gd name="T15" fmla="*/ 58987 h 529"/>
              <a:gd name="T16" fmla="*/ 605847 w 643"/>
              <a:gd name="T17" fmla="*/ 85203 h 529"/>
              <a:gd name="T18" fmla="*/ 622848 w 643"/>
              <a:gd name="T19" fmla="*/ 122889 h 529"/>
              <a:gd name="T20" fmla="*/ 635212 w 643"/>
              <a:gd name="T21" fmla="*/ 172044 h 529"/>
              <a:gd name="T22" fmla="*/ 726399 w 643"/>
              <a:gd name="T23" fmla="*/ 270355 h 529"/>
              <a:gd name="T24" fmla="*/ 726399 w 643"/>
              <a:gd name="T25" fmla="*/ 314595 h 529"/>
              <a:gd name="T26" fmla="*/ 786674 w 643"/>
              <a:gd name="T27" fmla="*/ 301487 h 529"/>
              <a:gd name="T28" fmla="*/ 812948 w 643"/>
              <a:gd name="T29" fmla="*/ 326065 h 529"/>
              <a:gd name="T30" fmla="*/ 789765 w 643"/>
              <a:gd name="T31" fmla="*/ 404713 h 529"/>
              <a:gd name="T32" fmla="*/ 842313 w 643"/>
              <a:gd name="T33" fmla="*/ 509578 h 529"/>
              <a:gd name="T34" fmla="*/ 877860 w 643"/>
              <a:gd name="T35" fmla="*/ 509578 h 529"/>
              <a:gd name="T36" fmla="*/ 928863 w 643"/>
              <a:gd name="T37" fmla="*/ 565288 h 529"/>
              <a:gd name="T38" fmla="*/ 928863 w 643"/>
              <a:gd name="T39" fmla="*/ 650491 h 529"/>
              <a:gd name="T40" fmla="*/ 970592 w 643"/>
              <a:gd name="T41" fmla="*/ 675069 h 529"/>
              <a:gd name="T42" fmla="*/ 982956 w 643"/>
              <a:gd name="T43" fmla="*/ 707839 h 529"/>
              <a:gd name="T44" fmla="*/ 993775 w 643"/>
              <a:gd name="T45" fmla="*/ 729140 h 529"/>
              <a:gd name="T46" fmla="*/ 938136 w 643"/>
              <a:gd name="T47" fmla="*/ 773380 h 529"/>
              <a:gd name="T48" fmla="*/ 938136 w 643"/>
              <a:gd name="T49" fmla="*/ 814342 h 529"/>
              <a:gd name="T50" fmla="*/ 919590 w 643"/>
              <a:gd name="T51" fmla="*/ 832366 h 529"/>
              <a:gd name="T52" fmla="*/ 916499 w 643"/>
              <a:gd name="T53" fmla="*/ 866775 h 529"/>
              <a:gd name="T54" fmla="*/ 842313 w 643"/>
              <a:gd name="T55" fmla="*/ 848751 h 529"/>
              <a:gd name="T56" fmla="*/ 873224 w 643"/>
              <a:gd name="T57" fmla="*/ 804511 h 529"/>
              <a:gd name="T58" fmla="*/ 874769 w 643"/>
              <a:gd name="T59" fmla="*/ 789765 h 529"/>
              <a:gd name="T60" fmla="*/ 848495 w 643"/>
              <a:gd name="T61" fmla="*/ 779934 h 529"/>
              <a:gd name="T62" fmla="*/ 190100 w 643"/>
              <a:gd name="T63" fmla="*/ 804511 h 529"/>
              <a:gd name="T64" fmla="*/ 187009 w 643"/>
              <a:gd name="T65" fmla="*/ 735694 h 529"/>
              <a:gd name="T66" fmla="*/ 190100 w 643"/>
              <a:gd name="T67" fmla="*/ 647214 h 529"/>
              <a:gd name="T68" fmla="*/ 173099 w 643"/>
              <a:gd name="T69" fmla="*/ 335896 h 529"/>
              <a:gd name="T70" fmla="*/ 125188 w 643"/>
              <a:gd name="T71" fmla="*/ 304764 h 529"/>
              <a:gd name="T72" fmla="*/ 77276 w 643"/>
              <a:gd name="T73" fmla="*/ 247416 h 529"/>
              <a:gd name="T74" fmla="*/ 95823 w 643"/>
              <a:gd name="T75" fmla="*/ 235946 h 529"/>
              <a:gd name="T76" fmla="*/ 95823 w 643"/>
              <a:gd name="T77" fmla="*/ 181875 h 529"/>
              <a:gd name="T78" fmla="*/ 63367 w 643"/>
              <a:gd name="T79" fmla="*/ 157298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43" h="529">
                <a:moveTo>
                  <a:pt x="41" y="96"/>
                </a:moveTo>
                <a:lnTo>
                  <a:pt x="21" y="53"/>
                </a:lnTo>
                <a:lnTo>
                  <a:pt x="2" y="50"/>
                </a:lnTo>
                <a:lnTo>
                  <a:pt x="0" y="11"/>
                </a:lnTo>
                <a:lnTo>
                  <a:pt x="363" y="0"/>
                </a:lnTo>
                <a:lnTo>
                  <a:pt x="371" y="19"/>
                </a:lnTo>
                <a:lnTo>
                  <a:pt x="396" y="19"/>
                </a:lnTo>
                <a:lnTo>
                  <a:pt x="392" y="36"/>
                </a:lnTo>
                <a:lnTo>
                  <a:pt x="392" y="52"/>
                </a:lnTo>
                <a:lnTo>
                  <a:pt x="403" y="75"/>
                </a:lnTo>
                <a:lnTo>
                  <a:pt x="411" y="105"/>
                </a:lnTo>
                <a:lnTo>
                  <a:pt x="470" y="165"/>
                </a:lnTo>
                <a:lnTo>
                  <a:pt x="470" y="192"/>
                </a:lnTo>
                <a:lnTo>
                  <a:pt x="509" y="184"/>
                </a:lnTo>
                <a:lnTo>
                  <a:pt x="526" y="199"/>
                </a:lnTo>
                <a:lnTo>
                  <a:pt x="511" y="247"/>
                </a:lnTo>
                <a:lnTo>
                  <a:pt x="545" y="311"/>
                </a:lnTo>
                <a:lnTo>
                  <a:pt x="568" y="311"/>
                </a:lnTo>
                <a:lnTo>
                  <a:pt x="601" y="345"/>
                </a:lnTo>
                <a:lnTo>
                  <a:pt x="601" y="397"/>
                </a:lnTo>
                <a:lnTo>
                  <a:pt x="628" y="412"/>
                </a:lnTo>
                <a:lnTo>
                  <a:pt x="636" y="432"/>
                </a:lnTo>
                <a:lnTo>
                  <a:pt x="643" y="445"/>
                </a:lnTo>
                <a:lnTo>
                  <a:pt x="607" y="472"/>
                </a:lnTo>
                <a:lnTo>
                  <a:pt x="607" y="497"/>
                </a:lnTo>
                <a:lnTo>
                  <a:pt x="595" y="508"/>
                </a:lnTo>
                <a:lnTo>
                  <a:pt x="593" y="529"/>
                </a:lnTo>
                <a:lnTo>
                  <a:pt x="545" y="518"/>
                </a:lnTo>
                <a:lnTo>
                  <a:pt x="565" y="491"/>
                </a:lnTo>
                <a:lnTo>
                  <a:pt x="566" y="482"/>
                </a:lnTo>
                <a:lnTo>
                  <a:pt x="549" y="476"/>
                </a:lnTo>
                <a:lnTo>
                  <a:pt x="123" y="491"/>
                </a:lnTo>
                <a:lnTo>
                  <a:pt x="121" y="449"/>
                </a:lnTo>
                <a:lnTo>
                  <a:pt x="123" y="395"/>
                </a:lnTo>
                <a:lnTo>
                  <a:pt x="112" y="205"/>
                </a:lnTo>
                <a:lnTo>
                  <a:pt x="81" y="186"/>
                </a:lnTo>
                <a:lnTo>
                  <a:pt x="50" y="151"/>
                </a:lnTo>
                <a:lnTo>
                  <a:pt x="62" y="144"/>
                </a:lnTo>
                <a:lnTo>
                  <a:pt x="62" y="111"/>
                </a:lnTo>
                <a:lnTo>
                  <a:pt x="41" y="96"/>
                </a:lnTo>
                <a:close/>
              </a:path>
            </a:pathLst>
          </a:custGeom>
          <a:solidFill>
            <a:srgbClr val="FF3300"/>
          </a:solidFill>
          <a:ln w="9525">
            <a:solidFill>
              <a:srgbClr val="006600"/>
            </a:solidFill>
            <a:round/>
            <a:headEnd/>
            <a:tailEnd/>
          </a:ln>
        </p:spPr>
        <p:txBody>
          <a:bodyPr/>
          <a:lstStyle/>
          <a:p>
            <a:endParaRPr lang="en-US"/>
          </a:p>
        </p:txBody>
      </p:sp>
      <p:sp>
        <p:nvSpPr>
          <p:cNvPr id="5148" name="Freeform 58">
            <a:extLst>
              <a:ext uri="{FF2B5EF4-FFF2-40B4-BE49-F238E27FC236}">
                <a16:creationId xmlns:a16="http://schemas.microsoft.com/office/drawing/2014/main" id="{6113A80D-59EB-4110-AF71-025A5E47A3A0}"/>
              </a:ext>
            </a:extLst>
          </p:cNvPr>
          <p:cNvSpPr>
            <a:spLocks/>
          </p:cNvSpPr>
          <p:nvPr/>
        </p:nvSpPr>
        <p:spPr bwMode="blackWhite">
          <a:xfrm>
            <a:off x="5338763" y="4430713"/>
            <a:ext cx="727075" cy="700087"/>
          </a:xfrm>
          <a:custGeom>
            <a:avLst/>
            <a:gdLst>
              <a:gd name="T0" fmla="*/ 0 w 470"/>
              <a:gd name="T1" fmla="*/ 24536 h 428"/>
              <a:gd name="T2" fmla="*/ 659008 w 470"/>
              <a:gd name="T3" fmla="*/ 0 h 428"/>
              <a:gd name="T4" fmla="*/ 685307 w 470"/>
              <a:gd name="T5" fmla="*/ 9814 h 428"/>
              <a:gd name="T6" fmla="*/ 683760 w 470"/>
              <a:gd name="T7" fmla="*/ 24536 h 428"/>
              <a:gd name="T8" fmla="*/ 652821 w 470"/>
              <a:gd name="T9" fmla="*/ 68700 h 428"/>
              <a:gd name="T10" fmla="*/ 727075 w 470"/>
              <a:gd name="T11" fmla="*/ 86693 h 428"/>
              <a:gd name="T12" fmla="*/ 713152 w 470"/>
              <a:gd name="T13" fmla="*/ 122679 h 428"/>
              <a:gd name="T14" fmla="*/ 713152 w 470"/>
              <a:gd name="T15" fmla="*/ 191379 h 428"/>
              <a:gd name="T16" fmla="*/ 688401 w 470"/>
              <a:gd name="T17" fmla="*/ 204465 h 428"/>
              <a:gd name="T18" fmla="*/ 688401 w 470"/>
              <a:gd name="T19" fmla="*/ 222458 h 428"/>
              <a:gd name="T20" fmla="*/ 688401 w 470"/>
              <a:gd name="T21" fmla="*/ 246993 h 428"/>
              <a:gd name="T22" fmla="*/ 665196 w 470"/>
              <a:gd name="T23" fmla="*/ 256808 h 428"/>
              <a:gd name="T24" fmla="*/ 646633 w 470"/>
              <a:gd name="T25" fmla="*/ 276436 h 428"/>
              <a:gd name="T26" fmla="*/ 652821 w 470"/>
              <a:gd name="T27" fmla="*/ 320601 h 428"/>
              <a:gd name="T28" fmla="*/ 635804 w 470"/>
              <a:gd name="T29" fmla="*/ 363129 h 428"/>
              <a:gd name="T30" fmla="*/ 600224 w 470"/>
              <a:gd name="T31" fmla="*/ 404022 h 428"/>
              <a:gd name="T32" fmla="*/ 600224 w 470"/>
              <a:gd name="T33" fmla="*/ 441644 h 428"/>
              <a:gd name="T34" fmla="*/ 578566 w 470"/>
              <a:gd name="T35" fmla="*/ 482537 h 428"/>
              <a:gd name="T36" fmla="*/ 587848 w 470"/>
              <a:gd name="T37" fmla="*/ 523430 h 428"/>
              <a:gd name="T38" fmla="*/ 542986 w 470"/>
              <a:gd name="T39" fmla="*/ 539787 h 428"/>
              <a:gd name="T40" fmla="*/ 555362 w 470"/>
              <a:gd name="T41" fmla="*/ 601944 h 428"/>
              <a:gd name="T42" fmla="*/ 542986 w 470"/>
              <a:gd name="T43" fmla="*/ 693544 h 428"/>
              <a:gd name="T44" fmla="*/ 112929 w 470"/>
              <a:gd name="T45" fmla="*/ 700087 h 428"/>
              <a:gd name="T46" fmla="*/ 112929 w 470"/>
              <a:gd name="T47" fmla="*/ 683730 h 428"/>
              <a:gd name="T48" fmla="*/ 89724 w 470"/>
              <a:gd name="T49" fmla="*/ 683730 h 428"/>
              <a:gd name="T50" fmla="*/ 89724 w 470"/>
              <a:gd name="T51" fmla="*/ 590494 h 428"/>
              <a:gd name="T52" fmla="*/ 47956 w 470"/>
              <a:gd name="T53" fmla="*/ 601944 h 428"/>
              <a:gd name="T54" fmla="*/ 18564 w 470"/>
              <a:gd name="T55" fmla="*/ 570865 h 428"/>
              <a:gd name="T56" fmla="*/ 12376 w 470"/>
              <a:gd name="T57" fmla="*/ 570865 h 428"/>
              <a:gd name="T58" fmla="*/ 35580 w 470"/>
              <a:gd name="T59" fmla="*/ 204465 h 428"/>
              <a:gd name="T60" fmla="*/ 0 w 470"/>
              <a:gd name="T61" fmla="*/ 24536 h 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70" h="428">
                <a:moveTo>
                  <a:pt x="0" y="15"/>
                </a:moveTo>
                <a:lnTo>
                  <a:pt x="426" y="0"/>
                </a:lnTo>
                <a:lnTo>
                  <a:pt x="443" y="6"/>
                </a:lnTo>
                <a:lnTo>
                  <a:pt x="442" y="15"/>
                </a:lnTo>
                <a:lnTo>
                  <a:pt x="422" y="42"/>
                </a:lnTo>
                <a:lnTo>
                  <a:pt x="470" y="53"/>
                </a:lnTo>
                <a:lnTo>
                  <a:pt x="461" y="75"/>
                </a:lnTo>
                <a:lnTo>
                  <a:pt x="461" y="117"/>
                </a:lnTo>
                <a:lnTo>
                  <a:pt x="445" y="125"/>
                </a:lnTo>
                <a:lnTo>
                  <a:pt x="445" y="136"/>
                </a:lnTo>
                <a:lnTo>
                  <a:pt x="445" y="151"/>
                </a:lnTo>
                <a:lnTo>
                  <a:pt x="430" y="157"/>
                </a:lnTo>
                <a:lnTo>
                  <a:pt x="418" y="169"/>
                </a:lnTo>
                <a:lnTo>
                  <a:pt x="422" y="196"/>
                </a:lnTo>
                <a:lnTo>
                  <a:pt x="411" y="222"/>
                </a:lnTo>
                <a:lnTo>
                  <a:pt x="388" y="247"/>
                </a:lnTo>
                <a:lnTo>
                  <a:pt x="388" y="270"/>
                </a:lnTo>
                <a:lnTo>
                  <a:pt x="374" y="295"/>
                </a:lnTo>
                <a:lnTo>
                  <a:pt x="380" y="320"/>
                </a:lnTo>
                <a:lnTo>
                  <a:pt x="351" y="330"/>
                </a:lnTo>
                <a:lnTo>
                  <a:pt x="359" y="368"/>
                </a:lnTo>
                <a:lnTo>
                  <a:pt x="351" y="424"/>
                </a:lnTo>
                <a:lnTo>
                  <a:pt x="73" y="428"/>
                </a:lnTo>
                <a:lnTo>
                  <a:pt x="73" y="418"/>
                </a:lnTo>
                <a:lnTo>
                  <a:pt x="58" y="418"/>
                </a:lnTo>
                <a:lnTo>
                  <a:pt x="58" y="361"/>
                </a:lnTo>
                <a:lnTo>
                  <a:pt x="31" y="368"/>
                </a:lnTo>
                <a:lnTo>
                  <a:pt x="12" y="349"/>
                </a:lnTo>
                <a:lnTo>
                  <a:pt x="8" y="349"/>
                </a:lnTo>
                <a:lnTo>
                  <a:pt x="23" y="125"/>
                </a:lnTo>
                <a:lnTo>
                  <a:pt x="0" y="15"/>
                </a:lnTo>
                <a:close/>
              </a:path>
            </a:pathLst>
          </a:custGeom>
          <a:solidFill>
            <a:srgbClr val="800000"/>
          </a:solidFill>
          <a:ln w="9525">
            <a:solidFill>
              <a:srgbClr val="006600"/>
            </a:solidFill>
            <a:round/>
            <a:headEnd/>
            <a:tailEnd/>
          </a:ln>
        </p:spPr>
        <p:txBody>
          <a:bodyPr/>
          <a:lstStyle/>
          <a:p>
            <a:endParaRPr lang="en-US"/>
          </a:p>
        </p:txBody>
      </p:sp>
      <p:sp>
        <p:nvSpPr>
          <p:cNvPr id="5149" name="Freeform 59">
            <a:extLst>
              <a:ext uri="{FF2B5EF4-FFF2-40B4-BE49-F238E27FC236}">
                <a16:creationId xmlns:a16="http://schemas.microsoft.com/office/drawing/2014/main" id="{0AADFDD6-9CC3-428B-BFAB-DAA5E0C4BC4D}"/>
              </a:ext>
            </a:extLst>
          </p:cNvPr>
          <p:cNvSpPr>
            <a:spLocks/>
          </p:cNvSpPr>
          <p:nvPr/>
        </p:nvSpPr>
        <p:spPr bwMode="blackWhite">
          <a:xfrm>
            <a:off x="5438775" y="5124450"/>
            <a:ext cx="838200" cy="776288"/>
          </a:xfrm>
          <a:custGeom>
            <a:avLst/>
            <a:gdLst>
              <a:gd name="T0" fmla="*/ 71139 w 542"/>
              <a:gd name="T1" fmla="*/ 556831 h 474"/>
              <a:gd name="T2" fmla="*/ 80418 w 542"/>
              <a:gd name="T3" fmla="*/ 587948 h 474"/>
              <a:gd name="T4" fmla="*/ 69592 w 542"/>
              <a:gd name="T5" fmla="*/ 632167 h 474"/>
              <a:gd name="T6" fmla="*/ 128359 w 542"/>
              <a:gd name="T7" fmla="*/ 638718 h 474"/>
              <a:gd name="T8" fmla="*/ 247439 w 542"/>
              <a:gd name="T9" fmla="*/ 681299 h 474"/>
              <a:gd name="T10" fmla="*/ 360333 w 542"/>
              <a:gd name="T11" fmla="*/ 650182 h 474"/>
              <a:gd name="T12" fmla="*/ 360333 w 542"/>
              <a:gd name="T13" fmla="*/ 625616 h 474"/>
              <a:gd name="T14" fmla="*/ 395903 w 542"/>
              <a:gd name="T15" fmla="*/ 605963 h 474"/>
              <a:gd name="T16" fmla="*/ 442297 w 542"/>
              <a:gd name="T17" fmla="*/ 663284 h 474"/>
              <a:gd name="T18" fmla="*/ 484053 w 542"/>
              <a:gd name="T19" fmla="*/ 650182 h 474"/>
              <a:gd name="T20" fmla="*/ 496425 w 542"/>
              <a:gd name="T21" fmla="*/ 669835 h 474"/>
              <a:gd name="T22" fmla="*/ 448483 w 542"/>
              <a:gd name="T23" fmla="*/ 738620 h 474"/>
              <a:gd name="T24" fmla="*/ 516529 w 542"/>
              <a:gd name="T25" fmla="*/ 745171 h 474"/>
              <a:gd name="T26" fmla="*/ 555192 w 542"/>
              <a:gd name="T27" fmla="*/ 776288 h 474"/>
              <a:gd name="T28" fmla="*/ 555192 w 542"/>
              <a:gd name="T29" fmla="*/ 725518 h 474"/>
              <a:gd name="T30" fmla="*/ 579935 w 542"/>
              <a:gd name="T31" fmla="*/ 751722 h 474"/>
              <a:gd name="T32" fmla="*/ 615505 w 542"/>
              <a:gd name="T33" fmla="*/ 751722 h 474"/>
              <a:gd name="T34" fmla="*/ 615505 w 542"/>
              <a:gd name="T35" fmla="*/ 718967 h 474"/>
              <a:gd name="T36" fmla="*/ 668086 w 542"/>
              <a:gd name="T37" fmla="*/ 758273 h 474"/>
              <a:gd name="T38" fmla="*/ 668086 w 542"/>
              <a:gd name="T39" fmla="*/ 676386 h 474"/>
              <a:gd name="T40" fmla="*/ 716027 w 542"/>
              <a:gd name="T41" fmla="*/ 714054 h 474"/>
              <a:gd name="T42" fmla="*/ 745410 w 542"/>
              <a:gd name="T43" fmla="*/ 714054 h 474"/>
              <a:gd name="T44" fmla="*/ 793352 w 542"/>
              <a:gd name="T45" fmla="*/ 763186 h 474"/>
              <a:gd name="T46" fmla="*/ 816549 w 542"/>
              <a:gd name="T47" fmla="*/ 776288 h 474"/>
              <a:gd name="T48" fmla="*/ 838200 w 542"/>
              <a:gd name="T49" fmla="*/ 745171 h 474"/>
              <a:gd name="T50" fmla="*/ 793352 w 542"/>
              <a:gd name="T51" fmla="*/ 714054 h 474"/>
              <a:gd name="T52" fmla="*/ 793352 w 542"/>
              <a:gd name="T53" fmla="*/ 681299 h 474"/>
              <a:gd name="T54" fmla="*/ 751596 w 542"/>
              <a:gd name="T55" fmla="*/ 669835 h 474"/>
              <a:gd name="T56" fmla="*/ 745410 w 542"/>
              <a:gd name="T57" fmla="*/ 643631 h 474"/>
              <a:gd name="T58" fmla="*/ 774794 w 542"/>
              <a:gd name="T59" fmla="*/ 625616 h 474"/>
              <a:gd name="T60" fmla="*/ 777887 w 542"/>
              <a:gd name="T61" fmla="*/ 584673 h 474"/>
              <a:gd name="T62" fmla="*/ 799538 w 542"/>
              <a:gd name="T63" fmla="*/ 563382 h 474"/>
              <a:gd name="T64" fmla="*/ 763968 w 542"/>
              <a:gd name="T65" fmla="*/ 563382 h 474"/>
              <a:gd name="T66" fmla="*/ 728399 w 542"/>
              <a:gd name="T67" fmla="*/ 612514 h 474"/>
              <a:gd name="T68" fmla="*/ 703655 w 542"/>
              <a:gd name="T69" fmla="*/ 601050 h 474"/>
              <a:gd name="T70" fmla="*/ 728399 w 542"/>
              <a:gd name="T71" fmla="*/ 556831 h 474"/>
              <a:gd name="T72" fmla="*/ 644888 w 542"/>
              <a:gd name="T73" fmla="*/ 594499 h 474"/>
              <a:gd name="T74" fmla="*/ 584575 w 542"/>
              <a:gd name="T75" fmla="*/ 594499 h 474"/>
              <a:gd name="T76" fmla="*/ 638702 w 542"/>
              <a:gd name="T77" fmla="*/ 519163 h 474"/>
              <a:gd name="T78" fmla="*/ 716027 w 542"/>
              <a:gd name="T79" fmla="*/ 537178 h 474"/>
              <a:gd name="T80" fmla="*/ 674272 w 542"/>
              <a:gd name="T81" fmla="*/ 455291 h 474"/>
              <a:gd name="T82" fmla="*/ 697469 w 542"/>
              <a:gd name="T83" fmla="*/ 406159 h 474"/>
              <a:gd name="T84" fmla="*/ 680458 w 542"/>
              <a:gd name="T85" fmla="*/ 386506 h 474"/>
              <a:gd name="T86" fmla="*/ 400542 w 542"/>
              <a:gd name="T87" fmla="*/ 379955 h 474"/>
              <a:gd name="T88" fmla="*/ 400542 w 542"/>
              <a:gd name="T89" fmla="*/ 329185 h 474"/>
              <a:gd name="T90" fmla="*/ 442297 w 542"/>
              <a:gd name="T91" fmla="*/ 301344 h 474"/>
              <a:gd name="T92" fmla="*/ 412914 w 542"/>
              <a:gd name="T93" fmla="*/ 286604 h 474"/>
              <a:gd name="T94" fmla="*/ 419100 w 542"/>
              <a:gd name="T95" fmla="*/ 250574 h 474"/>
              <a:gd name="T96" fmla="*/ 448483 w 542"/>
              <a:gd name="T97" fmla="*/ 248936 h 474"/>
              <a:gd name="T98" fmla="*/ 448483 w 542"/>
              <a:gd name="T99" fmla="*/ 216181 h 474"/>
              <a:gd name="T100" fmla="*/ 484053 w 542"/>
              <a:gd name="T101" fmla="*/ 185064 h 474"/>
              <a:gd name="T102" fmla="*/ 474774 w 542"/>
              <a:gd name="T103" fmla="*/ 163774 h 474"/>
              <a:gd name="T104" fmla="*/ 502611 w 542"/>
              <a:gd name="T105" fmla="*/ 147396 h 474"/>
              <a:gd name="T106" fmla="*/ 442297 w 542"/>
              <a:gd name="T107" fmla="*/ 0 h 474"/>
              <a:gd name="T108" fmla="*/ 12372 w 542"/>
              <a:gd name="T109" fmla="*/ 6551 h 474"/>
              <a:gd name="T110" fmla="*/ 0 w 542"/>
              <a:gd name="T111" fmla="*/ 207993 h 474"/>
              <a:gd name="T112" fmla="*/ 89697 w 542"/>
              <a:gd name="T113" fmla="*/ 327548 h 474"/>
              <a:gd name="T114" fmla="*/ 71139 w 542"/>
              <a:gd name="T115" fmla="*/ 376680 h 474"/>
              <a:gd name="T116" fmla="*/ 98976 w 542"/>
              <a:gd name="T117" fmla="*/ 424174 h 474"/>
              <a:gd name="T118" fmla="*/ 71139 w 542"/>
              <a:gd name="T119" fmla="*/ 481495 h 474"/>
              <a:gd name="T120" fmla="*/ 71139 w 542"/>
              <a:gd name="T121" fmla="*/ 556831 h 4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2" h="474">
                <a:moveTo>
                  <a:pt x="46" y="340"/>
                </a:moveTo>
                <a:lnTo>
                  <a:pt x="52" y="359"/>
                </a:lnTo>
                <a:lnTo>
                  <a:pt x="45" y="386"/>
                </a:lnTo>
                <a:lnTo>
                  <a:pt x="83" y="390"/>
                </a:lnTo>
                <a:lnTo>
                  <a:pt x="160" y="416"/>
                </a:lnTo>
                <a:lnTo>
                  <a:pt x="233" y="397"/>
                </a:lnTo>
                <a:lnTo>
                  <a:pt x="233" y="382"/>
                </a:lnTo>
                <a:lnTo>
                  <a:pt x="256" y="370"/>
                </a:lnTo>
                <a:lnTo>
                  <a:pt x="286" y="405"/>
                </a:lnTo>
                <a:lnTo>
                  <a:pt x="313" y="397"/>
                </a:lnTo>
                <a:lnTo>
                  <a:pt x="321" y="409"/>
                </a:lnTo>
                <a:lnTo>
                  <a:pt x="290" y="451"/>
                </a:lnTo>
                <a:lnTo>
                  <a:pt x="334" y="455"/>
                </a:lnTo>
                <a:lnTo>
                  <a:pt x="359" y="474"/>
                </a:lnTo>
                <a:lnTo>
                  <a:pt x="359" y="443"/>
                </a:lnTo>
                <a:lnTo>
                  <a:pt x="375" y="459"/>
                </a:lnTo>
                <a:lnTo>
                  <a:pt x="398" y="459"/>
                </a:lnTo>
                <a:lnTo>
                  <a:pt x="398" y="439"/>
                </a:lnTo>
                <a:lnTo>
                  <a:pt x="432" y="463"/>
                </a:lnTo>
                <a:lnTo>
                  <a:pt x="432" y="413"/>
                </a:lnTo>
                <a:lnTo>
                  <a:pt x="463" y="436"/>
                </a:lnTo>
                <a:lnTo>
                  <a:pt x="482" y="436"/>
                </a:lnTo>
                <a:lnTo>
                  <a:pt x="513" y="466"/>
                </a:lnTo>
                <a:lnTo>
                  <a:pt x="528" y="474"/>
                </a:lnTo>
                <a:lnTo>
                  <a:pt x="542" y="455"/>
                </a:lnTo>
                <a:lnTo>
                  <a:pt x="513" y="436"/>
                </a:lnTo>
                <a:lnTo>
                  <a:pt x="513" y="416"/>
                </a:lnTo>
                <a:lnTo>
                  <a:pt x="486" y="409"/>
                </a:lnTo>
                <a:lnTo>
                  <a:pt x="482" y="393"/>
                </a:lnTo>
                <a:lnTo>
                  <a:pt x="501" y="382"/>
                </a:lnTo>
                <a:lnTo>
                  <a:pt x="503" y="357"/>
                </a:lnTo>
                <a:lnTo>
                  <a:pt x="517" y="344"/>
                </a:lnTo>
                <a:lnTo>
                  <a:pt x="494" y="344"/>
                </a:lnTo>
                <a:lnTo>
                  <a:pt x="471" y="374"/>
                </a:lnTo>
                <a:lnTo>
                  <a:pt x="455" y="367"/>
                </a:lnTo>
                <a:lnTo>
                  <a:pt x="471" y="340"/>
                </a:lnTo>
                <a:lnTo>
                  <a:pt x="417" y="363"/>
                </a:lnTo>
                <a:lnTo>
                  <a:pt x="378" y="363"/>
                </a:lnTo>
                <a:lnTo>
                  <a:pt x="413" y="317"/>
                </a:lnTo>
                <a:lnTo>
                  <a:pt x="463" y="328"/>
                </a:lnTo>
                <a:lnTo>
                  <a:pt x="436" y="278"/>
                </a:lnTo>
                <a:lnTo>
                  <a:pt x="451" y="248"/>
                </a:lnTo>
                <a:lnTo>
                  <a:pt x="440" y="236"/>
                </a:lnTo>
                <a:lnTo>
                  <a:pt x="259" y="232"/>
                </a:lnTo>
                <a:lnTo>
                  <a:pt x="259" y="201"/>
                </a:lnTo>
                <a:lnTo>
                  <a:pt x="286" y="184"/>
                </a:lnTo>
                <a:lnTo>
                  <a:pt x="267" y="175"/>
                </a:lnTo>
                <a:lnTo>
                  <a:pt x="271" y="153"/>
                </a:lnTo>
                <a:lnTo>
                  <a:pt x="290" y="152"/>
                </a:lnTo>
                <a:lnTo>
                  <a:pt x="290" y="132"/>
                </a:lnTo>
                <a:lnTo>
                  <a:pt x="313" y="113"/>
                </a:lnTo>
                <a:lnTo>
                  <a:pt x="307" y="100"/>
                </a:lnTo>
                <a:lnTo>
                  <a:pt x="325" y="90"/>
                </a:lnTo>
                <a:lnTo>
                  <a:pt x="286" y="0"/>
                </a:lnTo>
                <a:lnTo>
                  <a:pt x="8" y="4"/>
                </a:lnTo>
                <a:lnTo>
                  <a:pt x="0" y="127"/>
                </a:lnTo>
                <a:lnTo>
                  <a:pt x="58" y="200"/>
                </a:lnTo>
                <a:lnTo>
                  <a:pt x="46" y="230"/>
                </a:lnTo>
                <a:lnTo>
                  <a:pt x="64" y="259"/>
                </a:lnTo>
                <a:lnTo>
                  <a:pt x="46" y="294"/>
                </a:lnTo>
                <a:lnTo>
                  <a:pt x="46" y="340"/>
                </a:lnTo>
                <a:close/>
              </a:path>
            </a:pathLst>
          </a:custGeom>
          <a:solidFill>
            <a:srgbClr val="FFCC00"/>
          </a:solidFill>
          <a:ln w="9525">
            <a:solidFill>
              <a:srgbClr val="006600"/>
            </a:solidFill>
            <a:round/>
            <a:headEnd/>
            <a:tailEnd/>
          </a:ln>
        </p:spPr>
        <p:txBody>
          <a:bodyPr/>
          <a:lstStyle/>
          <a:p>
            <a:endParaRPr lang="en-US"/>
          </a:p>
        </p:txBody>
      </p:sp>
      <p:sp>
        <p:nvSpPr>
          <p:cNvPr id="5150" name="Freeform 60">
            <a:extLst>
              <a:ext uri="{FF2B5EF4-FFF2-40B4-BE49-F238E27FC236}">
                <a16:creationId xmlns:a16="http://schemas.microsoft.com/office/drawing/2014/main" id="{A3DB034A-4161-408C-8B41-5A6B44BE1991}"/>
              </a:ext>
            </a:extLst>
          </p:cNvPr>
          <p:cNvSpPr>
            <a:spLocks/>
          </p:cNvSpPr>
          <p:nvPr/>
        </p:nvSpPr>
        <p:spPr bwMode="blackWhite">
          <a:xfrm>
            <a:off x="6257925" y="3321050"/>
            <a:ext cx="463550" cy="854075"/>
          </a:xfrm>
          <a:custGeom>
            <a:avLst/>
            <a:gdLst>
              <a:gd name="T0" fmla="*/ 23255 w 299"/>
              <a:gd name="T1" fmla="*/ 854075 h 522"/>
              <a:gd name="T2" fmla="*/ 80617 w 299"/>
              <a:gd name="T3" fmla="*/ 816443 h 522"/>
              <a:gd name="T4" fmla="*/ 125577 w 299"/>
              <a:gd name="T5" fmla="*/ 791901 h 522"/>
              <a:gd name="T6" fmla="*/ 167436 w 299"/>
              <a:gd name="T7" fmla="*/ 822988 h 522"/>
              <a:gd name="T8" fmla="*/ 190691 w 299"/>
              <a:gd name="T9" fmla="*/ 760814 h 522"/>
              <a:gd name="T10" fmla="*/ 213946 w 299"/>
              <a:gd name="T11" fmla="*/ 767359 h 522"/>
              <a:gd name="T12" fmla="*/ 232550 w 299"/>
              <a:gd name="T13" fmla="*/ 788629 h 522"/>
              <a:gd name="T14" fmla="*/ 274409 w 299"/>
              <a:gd name="T15" fmla="*/ 728091 h 522"/>
              <a:gd name="T16" fmla="*/ 297664 w 299"/>
              <a:gd name="T17" fmla="*/ 768995 h 522"/>
              <a:gd name="T18" fmla="*/ 314718 w 299"/>
              <a:gd name="T19" fmla="*/ 747725 h 522"/>
              <a:gd name="T20" fmla="*/ 359678 w 299"/>
              <a:gd name="T21" fmla="*/ 710093 h 522"/>
              <a:gd name="T22" fmla="*/ 381382 w 299"/>
              <a:gd name="T23" fmla="*/ 672461 h 522"/>
              <a:gd name="T24" fmla="*/ 381382 w 299"/>
              <a:gd name="T25" fmla="*/ 628285 h 522"/>
              <a:gd name="T26" fmla="*/ 423241 w 299"/>
              <a:gd name="T27" fmla="*/ 615196 h 522"/>
              <a:gd name="T28" fmla="*/ 458899 w 299"/>
              <a:gd name="T29" fmla="*/ 597198 h 522"/>
              <a:gd name="T30" fmla="*/ 463550 w 299"/>
              <a:gd name="T31" fmla="*/ 528479 h 522"/>
              <a:gd name="T32" fmla="*/ 401537 w 299"/>
              <a:gd name="T33" fmla="*/ 0 h 522"/>
              <a:gd name="T34" fmla="*/ 151933 w 299"/>
              <a:gd name="T35" fmla="*/ 16362 h 522"/>
              <a:gd name="T36" fmla="*/ 125577 w 299"/>
              <a:gd name="T37" fmla="*/ 40904 h 522"/>
              <a:gd name="T38" fmla="*/ 86819 w 299"/>
              <a:gd name="T39" fmla="*/ 63810 h 522"/>
              <a:gd name="T40" fmla="*/ 35658 w 299"/>
              <a:gd name="T41" fmla="*/ 71991 h 522"/>
              <a:gd name="T42" fmla="*/ 54262 w 299"/>
              <a:gd name="T43" fmla="*/ 508845 h 522"/>
              <a:gd name="T44" fmla="*/ 44960 w 299"/>
              <a:gd name="T45" fmla="*/ 531752 h 522"/>
              <a:gd name="T46" fmla="*/ 74416 w 299"/>
              <a:gd name="T47" fmla="*/ 546477 h 522"/>
              <a:gd name="T48" fmla="*/ 74416 w 299"/>
              <a:gd name="T49" fmla="*/ 638102 h 522"/>
              <a:gd name="T50" fmla="*/ 41859 w 299"/>
              <a:gd name="T51" fmla="*/ 690459 h 522"/>
              <a:gd name="T52" fmla="*/ 35658 w 299"/>
              <a:gd name="T53" fmla="*/ 747725 h 522"/>
              <a:gd name="T54" fmla="*/ 0 w 299"/>
              <a:gd name="T55" fmla="*/ 839350 h 522"/>
              <a:gd name="T56" fmla="*/ 23255 w 299"/>
              <a:gd name="T57" fmla="*/ 854075 h 5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99" h="522">
                <a:moveTo>
                  <a:pt x="15" y="522"/>
                </a:moveTo>
                <a:lnTo>
                  <a:pt x="52" y="499"/>
                </a:lnTo>
                <a:lnTo>
                  <a:pt x="81" y="484"/>
                </a:lnTo>
                <a:lnTo>
                  <a:pt x="108" y="503"/>
                </a:lnTo>
                <a:lnTo>
                  <a:pt x="123" y="465"/>
                </a:lnTo>
                <a:lnTo>
                  <a:pt x="138" y="469"/>
                </a:lnTo>
                <a:lnTo>
                  <a:pt x="150" y="482"/>
                </a:lnTo>
                <a:lnTo>
                  <a:pt x="177" y="445"/>
                </a:lnTo>
                <a:lnTo>
                  <a:pt x="192" y="470"/>
                </a:lnTo>
                <a:lnTo>
                  <a:pt x="203" y="457"/>
                </a:lnTo>
                <a:lnTo>
                  <a:pt x="232" y="434"/>
                </a:lnTo>
                <a:lnTo>
                  <a:pt x="246" y="411"/>
                </a:lnTo>
                <a:lnTo>
                  <a:pt x="246" y="384"/>
                </a:lnTo>
                <a:lnTo>
                  <a:pt x="273" y="376"/>
                </a:lnTo>
                <a:lnTo>
                  <a:pt x="296" y="365"/>
                </a:lnTo>
                <a:lnTo>
                  <a:pt x="299" y="323"/>
                </a:lnTo>
                <a:lnTo>
                  <a:pt x="259" y="0"/>
                </a:lnTo>
                <a:lnTo>
                  <a:pt x="98" y="10"/>
                </a:lnTo>
                <a:lnTo>
                  <a:pt x="81" y="25"/>
                </a:lnTo>
                <a:lnTo>
                  <a:pt x="56" y="39"/>
                </a:lnTo>
                <a:lnTo>
                  <a:pt x="23" y="44"/>
                </a:lnTo>
                <a:lnTo>
                  <a:pt x="35" y="311"/>
                </a:lnTo>
                <a:lnTo>
                  <a:pt x="29" y="325"/>
                </a:lnTo>
                <a:lnTo>
                  <a:pt x="48" y="334"/>
                </a:lnTo>
                <a:lnTo>
                  <a:pt x="48" y="390"/>
                </a:lnTo>
                <a:lnTo>
                  <a:pt x="27" y="422"/>
                </a:lnTo>
                <a:lnTo>
                  <a:pt x="23" y="457"/>
                </a:lnTo>
                <a:lnTo>
                  <a:pt x="0" y="513"/>
                </a:lnTo>
                <a:lnTo>
                  <a:pt x="15" y="522"/>
                </a:lnTo>
                <a:close/>
              </a:path>
            </a:pathLst>
          </a:custGeom>
          <a:solidFill>
            <a:srgbClr val="CC6600"/>
          </a:solidFill>
          <a:ln w="9525">
            <a:solidFill>
              <a:srgbClr val="006600"/>
            </a:solidFill>
            <a:round/>
            <a:headEnd/>
            <a:tailEnd/>
          </a:ln>
        </p:spPr>
        <p:txBody>
          <a:bodyPr/>
          <a:lstStyle/>
          <a:p>
            <a:endParaRPr lang="en-US"/>
          </a:p>
        </p:txBody>
      </p:sp>
      <p:sp>
        <p:nvSpPr>
          <p:cNvPr id="5151" name="Freeform 61">
            <a:extLst>
              <a:ext uri="{FF2B5EF4-FFF2-40B4-BE49-F238E27FC236}">
                <a16:creationId xmlns:a16="http://schemas.microsoft.com/office/drawing/2014/main" id="{0A7321A2-18B2-4BD7-BC46-F4FA5832221E}"/>
              </a:ext>
            </a:extLst>
          </p:cNvPr>
          <p:cNvSpPr>
            <a:spLocks/>
          </p:cNvSpPr>
          <p:nvPr/>
        </p:nvSpPr>
        <p:spPr bwMode="blackWhite">
          <a:xfrm>
            <a:off x="6086475" y="3843338"/>
            <a:ext cx="1068388" cy="581025"/>
          </a:xfrm>
          <a:custGeom>
            <a:avLst/>
            <a:gdLst>
              <a:gd name="T0" fmla="*/ 0 w 691"/>
              <a:gd name="T1" fmla="*/ 581025 h 355"/>
              <a:gd name="T2" fmla="*/ 159253 w 691"/>
              <a:gd name="T3" fmla="*/ 577752 h 355"/>
              <a:gd name="T4" fmla="*/ 180899 w 691"/>
              <a:gd name="T5" fmla="*/ 540108 h 355"/>
              <a:gd name="T6" fmla="*/ 272122 w 691"/>
              <a:gd name="T7" fmla="*/ 540108 h 355"/>
              <a:gd name="T8" fmla="*/ 853473 w 691"/>
              <a:gd name="T9" fmla="*/ 464820 h 355"/>
              <a:gd name="T10" fmla="*/ 865843 w 691"/>
              <a:gd name="T11" fmla="*/ 440270 h 355"/>
              <a:gd name="T12" fmla="*/ 913773 w 691"/>
              <a:gd name="T13" fmla="*/ 427176 h 355"/>
              <a:gd name="T14" fmla="*/ 926142 w 691"/>
              <a:gd name="T15" fmla="*/ 402626 h 355"/>
              <a:gd name="T16" fmla="*/ 991081 w 691"/>
              <a:gd name="T17" fmla="*/ 369892 h 355"/>
              <a:gd name="T18" fmla="*/ 1001904 w 691"/>
              <a:gd name="T19" fmla="*/ 325701 h 355"/>
              <a:gd name="T20" fmla="*/ 1032827 w 691"/>
              <a:gd name="T21" fmla="*/ 320791 h 355"/>
              <a:gd name="T22" fmla="*/ 1068388 w 691"/>
              <a:gd name="T23" fmla="*/ 250414 h 355"/>
              <a:gd name="T24" fmla="*/ 1020457 w 691"/>
              <a:gd name="T25" fmla="*/ 188219 h 355"/>
              <a:gd name="T26" fmla="*/ 984896 w 691"/>
              <a:gd name="T27" fmla="*/ 150575 h 355"/>
              <a:gd name="T28" fmla="*/ 984896 w 691"/>
              <a:gd name="T29" fmla="*/ 88381 h 355"/>
              <a:gd name="T30" fmla="*/ 955519 w 691"/>
              <a:gd name="T31" fmla="*/ 68741 h 355"/>
              <a:gd name="T32" fmla="*/ 919958 w 691"/>
              <a:gd name="T33" fmla="*/ 24550 h 355"/>
              <a:gd name="T34" fmla="*/ 859658 w 691"/>
              <a:gd name="T35" fmla="*/ 55647 h 355"/>
              <a:gd name="T36" fmla="*/ 746789 w 691"/>
              <a:gd name="T37" fmla="*/ 55647 h 355"/>
              <a:gd name="T38" fmla="*/ 711228 w 691"/>
              <a:gd name="T39" fmla="*/ 11457 h 355"/>
              <a:gd name="T40" fmla="*/ 669482 w 691"/>
              <a:gd name="T41" fmla="*/ 11457 h 355"/>
              <a:gd name="T42" fmla="*/ 633921 w 691"/>
              <a:gd name="T43" fmla="*/ 0 h 355"/>
              <a:gd name="T44" fmla="*/ 629282 w 691"/>
              <a:gd name="T45" fmla="*/ 75288 h 355"/>
              <a:gd name="T46" fmla="*/ 593721 w 691"/>
              <a:gd name="T47" fmla="*/ 93291 h 355"/>
              <a:gd name="T48" fmla="*/ 551975 w 691"/>
              <a:gd name="T49" fmla="*/ 106385 h 355"/>
              <a:gd name="T50" fmla="*/ 551975 w 691"/>
              <a:gd name="T51" fmla="*/ 150575 h 355"/>
              <a:gd name="T52" fmla="*/ 530329 w 691"/>
              <a:gd name="T53" fmla="*/ 188219 h 355"/>
              <a:gd name="T54" fmla="*/ 485490 w 691"/>
              <a:gd name="T55" fmla="*/ 225863 h 355"/>
              <a:gd name="T56" fmla="*/ 468483 w 691"/>
              <a:gd name="T57" fmla="*/ 247140 h 355"/>
              <a:gd name="T58" fmla="*/ 445291 w 691"/>
              <a:gd name="T59" fmla="*/ 206223 h 355"/>
              <a:gd name="T60" fmla="*/ 403545 w 691"/>
              <a:gd name="T61" fmla="*/ 266780 h 355"/>
              <a:gd name="T62" fmla="*/ 384991 w 691"/>
              <a:gd name="T63" fmla="*/ 245504 h 355"/>
              <a:gd name="T64" fmla="*/ 361799 w 691"/>
              <a:gd name="T65" fmla="*/ 238957 h 355"/>
              <a:gd name="T66" fmla="*/ 338606 w 691"/>
              <a:gd name="T67" fmla="*/ 301151 h 355"/>
              <a:gd name="T68" fmla="*/ 296860 w 691"/>
              <a:gd name="T69" fmla="*/ 270054 h 355"/>
              <a:gd name="T70" fmla="*/ 252022 w 691"/>
              <a:gd name="T71" fmla="*/ 294604 h 355"/>
              <a:gd name="T72" fmla="*/ 194815 w 691"/>
              <a:gd name="T73" fmla="*/ 335521 h 355"/>
              <a:gd name="T74" fmla="*/ 200999 w 691"/>
              <a:gd name="T75" fmla="*/ 373165 h 355"/>
              <a:gd name="T76" fmla="*/ 129876 w 691"/>
              <a:gd name="T77" fmla="*/ 399352 h 355"/>
              <a:gd name="T78" fmla="*/ 154615 w 691"/>
              <a:gd name="T79" fmla="*/ 451726 h 355"/>
              <a:gd name="T80" fmla="*/ 123692 w 691"/>
              <a:gd name="T81" fmla="*/ 482824 h 355"/>
              <a:gd name="T82" fmla="*/ 68030 w 691"/>
              <a:gd name="T83" fmla="*/ 458273 h 355"/>
              <a:gd name="T84" fmla="*/ 32469 w 691"/>
              <a:gd name="T85" fmla="*/ 482824 h 355"/>
              <a:gd name="T86" fmla="*/ 41746 w 691"/>
              <a:gd name="T87" fmla="*/ 515557 h 355"/>
              <a:gd name="T88" fmla="*/ 55661 w 691"/>
              <a:gd name="T89" fmla="*/ 536834 h 355"/>
              <a:gd name="T90" fmla="*/ 0 w 691"/>
              <a:gd name="T91" fmla="*/ 581025 h 3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91" h="355">
                <a:moveTo>
                  <a:pt x="0" y="355"/>
                </a:moveTo>
                <a:lnTo>
                  <a:pt x="103" y="353"/>
                </a:lnTo>
                <a:lnTo>
                  <a:pt x="117" y="330"/>
                </a:lnTo>
                <a:lnTo>
                  <a:pt x="176" y="330"/>
                </a:lnTo>
                <a:lnTo>
                  <a:pt x="552" y="284"/>
                </a:lnTo>
                <a:lnTo>
                  <a:pt x="560" y="269"/>
                </a:lnTo>
                <a:lnTo>
                  <a:pt x="591" y="261"/>
                </a:lnTo>
                <a:lnTo>
                  <a:pt x="599" y="246"/>
                </a:lnTo>
                <a:lnTo>
                  <a:pt x="641" y="226"/>
                </a:lnTo>
                <a:lnTo>
                  <a:pt x="648" y="199"/>
                </a:lnTo>
                <a:lnTo>
                  <a:pt x="668" y="196"/>
                </a:lnTo>
                <a:lnTo>
                  <a:pt x="691" y="153"/>
                </a:lnTo>
                <a:lnTo>
                  <a:pt x="660" y="115"/>
                </a:lnTo>
                <a:lnTo>
                  <a:pt x="637" y="92"/>
                </a:lnTo>
                <a:lnTo>
                  <a:pt x="637" y="54"/>
                </a:lnTo>
                <a:lnTo>
                  <a:pt x="618" y="42"/>
                </a:lnTo>
                <a:lnTo>
                  <a:pt x="595" y="15"/>
                </a:lnTo>
                <a:lnTo>
                  <a:pt x="556" y="34"/>
                </a:lnTo>
                <a:lnTo>
                  <a:pt x="483" y="34"/>
                </a:lnTo>
                <a:lnTo>
                  <a:pt x="460" y="7"/>
                </a:lnTo>
                <a:lnTo>
                  <a:pt x="433" y="7"/>
                </a:lnTo>
                <a:lnTo>
                  <a:pt x="410" y="0"/>
                </a:lnTo>
                <a:lnTo>
                  <a:pt x="407" y="46"/>
                </a:lnTo>
                <a:lnTo>
                  <a:pt x="384" y="57"/>
                </a:lnTo>
                <a:lnTo>
                  <a:pt x="357" y="65"/>
                </a:lnTo>
                <a:lnTo>
                  <a:pt x="357" y="92"/>
                </a:lnTo>
                <a:lnTo>
                  <a:pt x="343" y="115"/>
                </a:lnTo>
                <a:lnTo>
                  <a:pt x="314" y="138"/>
                </a:lnTo>
                <a:lnTo>
                  <a:pt x="303" y="151"/>
                </a:lnTo>
                <a:lnTo>
                  <a:pt x="288" y="126"/>
                </a:lnTo>
                <a:lnTo>
                  <a:pt x="261" y="163"/>
                </a:lnTo>
                <a:lnTo>
                  <a:pt x="249" y="150"/>
                </a:lnTo>
                <a:lnTo>
                  <a:pt x="234" y="146"/>
                </a:lnTo>
                <a:lnTo>
                  <a:pt x="219" y="184"/>
                </a:lnTo>
                <a:lnTo>
                  <a:pt x="192" y="165"/>
                </a:lnTo>
                <a:lnTo>
                  <a:pt x="163" y="180"/>
                </a:lnTo>
                <a:lnTo>
                  <a:pt x="126" y="205"/>
                </a:lnTo>
                <a:lnTo>
                  <a:pt x="130" y="228"/>
                </a:lnTo>
                <a:lnTo>
                  <a:pt x="84" y="244"/>
                </a:lnTo>
                <a:lnTo>
                  <a:pt x="100" y="276"/>
                </a:lnTo>
                <a:lnTo>
                  <a:pt x="80" y="295"/>
                </a:lnTo>
                <a:lnTo>
                  <a:pt x="44" y="280"/>
                </a:lnTo>
                <a:lnTo>
                  <a:pt x="21" y="295"/>
                </a:lnTo>
                <a:lnTo>
                  <a:pt x="27" y="315"/>
                </a:lnTo>
                <a:lnTo>
                  <a:pt x="36" y="328"/>
                </a:lnTo>
                <a:lnTo>
                  <a:pt x="0" y="355"/>
                </a:lnTo>
                <a:close/>
              </a:path>
            </a:pathLst>
          </a:custGeom>
          <a:solidFill>
            <a:srgbClr val="339933"/>
          </a:solidFill>
          <a:ln w="9525">
            <a:solidFill>
              <a:srgbClr val="006600"/>
            </a:solidFill>
            <a:round/>
            <a:headEnd/>
            <a:tailEnd/>
          </a:ln>
        </p:spPr>
        <p:txBody>
          <a:bodyPr/>
          <a:lstStyle/>
          <a:p>
            <a:endParaRPr lang="en-US"/>
          </a:p>
        </p:txBody>
      </p:sp>
      <p:sp>
        <p:nvSpPr>
          <p:cNvPr id="5152" name="Freeform 62">
            <a:extLst>
              <a:ext uri="{FF2B5EF4-FFF2-40B4-BE49-F238E27FC236}">
                <a16:creationId xmlns:a16="http://schemas.microsoft.com/office/drawing/2014/main" id="{A012FF15-5220-4AC5-A8A9-207017396159}"/>
              </a:ext>
            </a:extLst>
          </p:cNvPr>
          <p:cNvSpPr>
            <a:spLocks/>
          </p:cNvSpPr>
          <p:nvPr/>
        </p:nvSpPr>
        <p:spPr bwMode="blackWhite">
          <a:xfrm>
            <a:off x="5984875" y="4244975"/>
            <a:ext cx="1276350" cy="506413"/>
          </a:xfrm>
          <a:custGeom>
            <a:avLst/>
            <a:gdLst>
              <a:gd name="T0" fmla="*/ 101984 w 826"/>
              <a:gd name="T1" fmla="*/ 178638 h 309"/>
              <a:gd name="T2" fmla="*/ 261142 w 826"/>
              <a:gd name="T3" fmla="*/ 175360 h 309"/>
              <a:gd name="T4" fmla="*/ 282775 w 826"/>
              <a:gd name="T5" fmla="*/ 137666 h 309"/>
              <a:gd name="T6" fmla="*/ 373943 w 826"/>
              <a:gd name="T7" fmla="*/ 137666 h 309"/>
              <a:gd name="T8" fmla="*/ 954945 w 826"/>
              <a:gd name="T9" fmla="*/ 62277 h 309"/>
              <a:gd name="T10" fmla="*/ 1199089 w 826"/>
              <a:gd name="T11" fmla="*/ 31139 h 309"/>
              <a:gd name="T12" fmla="*/ 1205270 w 826"/>
              <a:gd name="T13" fmla="*/ 0 h 309"/>
              <a:gd name="T14" fmla="*/ 1257807 w 826"/>
              <a:gd name="T15" fmla="*/ 4917 h 309"/>
              <a:gd name="T16" fmla="*/ 1270169 w 826"/>
              <a:gd name="T17" fmla="*/ 31139 h 309"/>
              <a:gd name="T18" fmla="*/ 1276350 w 826"/>
              <a:gd name="T19" fmla="*/ 55722 h 309"/>
              <a:gd name="T20" fmla="*/ 1240810 w 826"/>
              <a:gd name="T21" fmla="*/ 55722 h 309"/>
              <a:gd name="T22" fmla="*/ 1240810 w 826"/>
              <a:gd name="T23" fmla="*/ 106527 h 309"/>
              <a:gd name="T24" fmla="*/ 1199089 w 826"/>
              <a:gd name="T25" fmla="*/ 117999 h 309"/>
              <a:gd name="T26" fmla="*/ 1169730 w 826"/>
              <a:gd name="T27" fmla="*/ 162249 h 309"/>
              <a:gd name="T28" fmla="*/ 1121828 w 826"/>
              <a:gd name="T29" fmla="*/ 162249 h 309"/>
              <a:gd name="T30" fmla="*/ 1098650 w 826"/>
              <a:gd name="T31" fmla="*/ 226165 h 309"/>
              <a:gd name="T32" fmla="*/ 1009027 w 826"/>
              <a:gd name="T33" fmla="*/ 263859 h 309"/>
              <a:gd name="T34" fmla="*/ 1002846 w 826"/>
              <a:gd name="T35" fmla="*/ 288442 h 309"/>
              <a:gd name="T36" fmla="*/ 954945 w 826"/>
              <a:gd name="T37" fmla="*/ 308109 h 309"/>
              <a:gd name="T38" fmla="*/ 954945 w 826"/>
              <a:gd name="T39" fmla="*/ 332692 h 309"/>
              <a:gd name="T40" fmla="*/ 919405 w 826"/>
              <a:gd name="T41" fmla="*/ 345803 h 309"/>
              <a:gd name="T42" fmla="*/ 902407 w 826"/>
              <a:gd name="T43" fmla="*/ 390053 h 309"/>
              <a:gd name="T44" fmla="*/ 735524 w 826"/>
              <a:gd name="T45" fmla="*/ 414636 h 309"/>
              <a:gd name="T46" fmla="*/ 338403 w 826"/>
              <a:gd name="T47" fmla="*/ 458886 h 309"/>
              <a:gd name="T48" fmla="*/ 38630 w 826"/>
              <a:gd name="T49" fmla="*/ 480191 h 309"/>
              <a:gd name="T50" fmla="*/ 18543 w 826"/>
              <a:gd name="T51" fmla="*/ 486746 h 309"/>
              <a:gd name="T52" fmla="*/ 6181 w 826"/>
              <a:gd name="T53" fmla="*/ 506413 h 309"/>
              <a:gd name="T54" fmla="*/ 0 w 826"/>
              <a:gd name="T55" fmla="*/ 462163 h 309"/>
              <a:gd name="T56" fmla="*/ 18543 w 826"/>
              <a:gd name="T57" fmla="*/ 442497 h 309"/>
              <a:gd name="T58" fmla="*/ 41721 w 826"/>
              <a:gd name="T59" fmla="*/ 432664 h 309"/>
              <a:gd name="T60" fmla="*/ 41721 w 826"/>
              <a:gd name="T61" fmla="*/ 408080 h 309"/>
              <a:gd name="T62" fmla="*/ 41721 w 826"/>
              <a:gd name="T63" fmla="*/ 390053 h 309"/>
              <a:gd name="T64" fmla="*/ 66444 w 826"/>
              <a:gd name="T65" fmla="*/ 376942 h 309"/>
              <a:gd name="T66" fmla="*/ 66444 w 826"/>
              <a:gd name="T67" fmla="*/ 308109 h 309"/>
              <a:gd name="T68" fmla="*/ 80351 w 826"/>
              <a:gd name="T69" fmla="*/ 272054 h 309"/>
              <a:gd name="T70" fmla="*/ 83442 w 826"/>
              <a:gd name="T71" fmla="*/ 237637 h 309"/>
              <a:gd name="T72" fmla="*/ 101984 w 826"/>
              <a:gd name="T73" fmla="*/ 219610 h 309"/>
              <a:gd name="T74" fmla="*/ 101984 w 826"/>
              <a:gd name="T75" fmla="*/ 178638 h 3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26" h="309">
                <a:moveTo>
                  <a:pt x="66" y="109"/>
                </a:moveTo>
                <a:lnTo>
                  <a:pt x="169" y="107"/>
                </a:lnTo>
                <a:lnTo>
                  <a:pt x="183" y="84"/>
                </a:lnTo>
                <a:lnTo>
                  <a:pt x="242" y="84"/>
                </a:lnTo>
                <a:lnTo>
                  <a:pt x="618" y="38"/>
                </a:lnTo>
                <a:lnTo>
                  <a:pt x="776" y="19"/>
                </a:lnTo>
                <a:lnTo>
                  <a:pt x="780" y="0"/>
                </a:lnTo>
                <a:lnTo>
                  <a:pt x="814" y="3"/>
                </a:lnTo>
                <a:lnTo>
                  <a:pt x="822" y="19"/>
                </a:lnTo>
                <a:lnTo>
                  <a:pt x="826" y="34"/>
                </a:lnTo>
                <a:lnTo>
                  <a:pt x="803" y="34"/>
                </a:lnTo>
                <a:lnTo>
                  <a:pt x="803" y="65"/>
                </a:lnTo>
                <a:lnTo>
                  <a:pt x="776" y="72"/>
                </a:lnTo>
                <a:lnTo>
                  <a:pt x="757" y="99"/>
                </a:lnTo>
                <a:lnTo>
                  <a:pt x="726" y="99"/>
                </a:lnTo>
                <a:lnTo>
                  <a:pt x="711" y="138"/>
                </a:lnTo>
                <a:lnTo>
                  <a:pt x="653" y="161"/>
                </a:lnTo>
                <a:lnTo>
                  <a:pt x="649" y="176"/>
                </a:lnTo>
                <a:lnTo>
                  <a:pt x="618" y="188"/>
                </a:lnTo>
                <a:lnTo>
                  <a:pt x="618" y="203"/>
                </a:lnTo>
                <a:lnTo>
                  <a:pt x="595" y="211"/>
                </a:lnTo>
                <a:lnTo>
                  <a:pt x="584" y="238"/>
                </a:lnTo>
                <a:lnTo>
                  <a:pt x="476" y="253"/>
                </a:lnTo>
                <a:lnTo>
                  <a:pt x="219" y="280"/>
                </a:lnTo>
                <a:lnTo>
                  <a:pt x="25" y="293"/>
                </a:lnTo>
                <a:lnTo>
                  <a:pt x="12" y="297"/>
                </a:lnTo>
                <a:lnTo>
                  <a:pt x="4" y="309"/>
                </a:lnTo>
                <a:lnTo>
                  <a:pt x="0" y="282"/>
                </a:lnTo>
                <a:lnTo>
                  <a:pt x="12" y="270"/>
                </a:lnTo>
                <a:lnTo>
                  <a:pt x="27" y="264"/>
                </a:lnTo>
                <a:lnTo>
                  <a:pt x="27" y="249"/>
                </a:lnTo>
                <a:lnTo>
                  <a:pt x="27" y="238"/>
                </a:lnTo>
                <a:lnTo>
                  <a:pt x="43" y="230"/>
                </a:lnTo>
                <a:lnTo>
                  <a:pt x="43" y="188"/>
                </a:lnTo>
                <a:lnTo>
                  <a:pt x="52" y="166"/>
                </a:lnTo>
                <a:lnTo>
                  <a:pt x="54" y="145"/>
                </a:lnTo>
                <a:lnTo>
                  <a:pt x="66" y="134"/>
                </a:lnTo>
                <a:lnTo>
                  <a:pt x="66" y="109"/>
                </a:lnTo>
                <a:close/>
              </a:path>
            </a:pathLst>
          </a:custGeom>
          <a:solidFill>
            <a:srgbClr val="339933"/>
          </a:solidFill>
          <a:ln w="9525">
            <a:solidFill>
              <a:srgbClr val="006600"/>
            </a:solidFill>
            <a:round/>
            <a:headEnd/>
            <a:tailEnd/>
          </a:ln>
        </p:spPr>
        <p:txBody>
          <a:bodyPr/>
          <a:lstStyle/>
          <a:p>
            <a:endParaRPr lang="en-US"/>
          </a:p>
        </p:txBody>
      </p:sp>
      <p:sp>
        <p:nvSpPr>
          <p:cNvPr id="5153" name="Freeform 63">
            <a:extLst>
              <a:ext uri="{FF2B5EF4-FFF2-40B4-BE49-F238E27FC236}">
                <a16:creationId xmlns:a16="http://schemas.microsoft.com/office/drawing/2014/main" id="{66974A41-21A6-41B5-862D-5076061EA7D9}"/>
              </a:ext>
            </a:extLst>
          </p:cNvPr>
          <p:cNvSpPr>
            <a:spLocks/>
          </p:cNvSpPr>
          <p:nvPr/>
        </p:nvSpPr>
        <p:spPr bwMode="blackWhite">
          <a:xfrm>
            <a:off x="5838825" y="4700588"/>
            <a:ext cx="500063" cy="960437"/>
          </a:xfrm>
          <a:custGeom>
            <a:avLst/>
            <a:gdLst>
              <a:gd name="T0" fmla="*/ 312733 w 323"/>
              <a:gd name="T1" fmla="*/ 960437 h 587"/>
              <a:gd name="T2" fmla="*/ 351437 w 323"/>
              <a:gd name="T3" fmla="*/ 942439 h 587"/>
              <a:gd name="T4" fmla="*/ 380853 w 323"/>
              <a:gd name="T5" fmla="*/ 942439 h 587"/>
              <a:gd name="T6" fmla="*/ 428847 w 323"/>
              <a:gd name="T7" fmla="*/ 908079 h 587"/>
              <a:gd name="T8" fmla="*/ 478388 w 323"/>
              <a:gd name="T9" fmla="*/ 942439 h 587"/>
              <a:gd name="T10" fmla="*/ 500063 w 323"/>
              <a:gd name="T11" fmla="*/ 916260 h 587"/>
              <a:gd name="T12" fmla="*/ 500063 w 323"/>
              <a:gd name="T13" fmla="*/ 891717 h 587"/>
              <a:gd name="T14" fmla="*/ 490774 w 323"/>
              <a:gd name="T15" fmla="*/ 0 h 587"/>
              <a:gd name="T16" fmla="*/ 184234 w 323"/>
              <a:gd name="T17" fmla="*/ 24543 h 587"/>
              <a:gd name="T18" fmla="*/ 164107 w 323"/>
              <a:gd name="T19" fmla="*/ 31087 h 587"/>
              <a:gd name="T20" fmla="*/ 151722 w 323"/>
              <a:gd name="T21" fmla="*/ 50722 h 587"/>
              <a:gd name="T22" fmla="*/ 134692 w 323"/>
              <a:gd name="T23" fmla="*/ 93262 h 587"/>
              <a:gd name="T24" fmla="*/ 99084 w 323"/>
              <a:gd name="T25" fmla="*/ 134167 h 587"/>
              <a:gd name="T26" fmla="*/ 99084 w 323"/>
              <a:gd name="T27" fmla="*/ 171799 h 587"/>
              <a:gd name="T28" fmla="*/ 77409 w 323"/>
              <a:gd name="T29" fmla="*/ 212703 h 587"/>
              <a:gd name="T30" fmla="*/ 86698 w 323"/>
              <a:gd name="T31" fmla="*/ 253608 h 587"/>
              <a:gd name="T32" fmla="*/ 41801 w 323"/>
              <a:gd name="T33" fmla="*/ 269970 h 587"/>
              <a:gd name="T34" fmla="*/ 54186 w 323"/>
              <a:gd name="T35" fmla="*/ 332144 h 587"/>
              <a:gd name="T36" fmla="*/ 41801 w 323"/>
              <a:gd name="T37" fmla="*/ 423770 h 587"/>
              <a:gd name="T38" fmla="*/ 102180 w 323"/>
              <a:gd name="T39" fmla="*/ 571026 h 587"/>
              <a:gd name="T40" fmla="*/ 74313 w 323"/>
              <a:gd name="T41" fmla="*/ 587388 h 587"/>
              <a:gd name="T42" fmla="*/ 83602 w 323"/>
              <a:gd name="T43" fmla="*/ 608659 h 587"/>
              <a:gd name="T44" fmla="*/ 47994 w 323"/>
              <a:gd name="T45" fmla="*/ 639746 h 587"/>
              <a:gd name="T46" fmla="*/ 47994 w 323"/>
              <a:gd name="T47" fmla="*/ 672470 h 587"/>
              <a:gd name="T48" fmla="*/ 18578 w 323"/>
              <a:gd name="T49" fmla="*/ 674106 h 587"/>
              <a:gd name="T50" fmla="*/ 12385 w 323"/>
              <a:gd name="T51" fmla="*/ 710102 h 587"/>
              <a:gd name="T52" fmla="*/ 41801 w 323"/>
              <a:gd name="T53" fmla="*/ 724827 h 587"/>
              <a:gd name="T54" fmla="*/ 0 w 323"/>
              <a:gd name="T55" fmla="*/ 752642 h 587"/>
              <a:gd name="T56" fmla="*/ 0 w 323"/>
              <a:gd name="T57" fmla="*/ 803364 h 587"/>
              <a:gd name="T58" fmla="*/ 280221 w 323"/>
              <a:gd name="T59" fmla="*/ 809909 h 587"/>
              <a:gd name="T60" fmla="*/ 297251 w 323"/>
              <a:gd name="T61" fmla="*/ 829543 h 587"/>
              <a:gd name="T62" fmla="*/ 274028 w 323"/>
              <a:gd name="T63" fmla="*/ 878628 h 587"/>
              <a:gd name="T64" fmla="*/ 312733 w 323"/>
              <a:gd name="T65" fmla="*/ 960437 h 5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3" h="587">
                <a:moveTo>
                  <a:pt x="202" y="587"/>
                </a:moveTo>
                <a:lnTo>
                  <a:pt x="227" y="576"/>
                </a:lnTo>
                <a:lnTo>
                  <a:pt x="246" y="576"/>
                </a:lnTo>
                <a:lnTo>
                  <a:pt x="277" y="555"/>
                </a:lnTo>
                <a:lnTo>
                  <a:pt x="309" y="576"/>
                </a:lnTo>
                <a:lnTo>
                  <a:pt x="323" y="560"/>
                </a:lnTo>
                <a:lnTo>
                  <a:pt x="323" y="545"/>
                </a:lnTo>
                <a:lnTo>
                  <a:pt x="317" y="0"/>
                </a:lnTo>
                <a:lnTo>
                  <a:pt x="119" y="15"/>
                </a:lnTo>
                <a:lnTo>
                  <a:pt x="106" y="19"/>
                </a:lnTo>
                <a:lnTo>
                  <a:pt x="98" y="31"/>
                </a:lnTo>
                <a:lnTo>
                  <a:pt x="87" y="57"/>
                </a:lnTo>
                <a:lnTo>
                  <a:pt x="64" y="82"/>
                </a:lnTo>
                <a:lnTo>
                  <a:pt x="64" y="105"/>
                </a:lnTo>
                <a:lnTo>
                  <a:pt x="50" y="130"/>
                </a:lnTo>
                <a:lnTo>
                  <a:pt x="56" y="155"/>
                </a:lnTo>
                <a:lnTo>
                  <a:pt x="27" y="165"/>
                </a:lnTo>
                <a:lnTo>
                  <a:pt x="35" y="203"/>
                </a:lnTo>
                <a:lnTo>
                  <a:pt x="27" y="259"/>
                </a:lnTo>
                <a:lnTo>
                  <a:pt x="66" y="349"/>
                </a:lnTo>
                <a:lnTo>
                  <a:pt x="48" y="359"/>
                </a:lnTo>
                <a:lnTo>
                  <a:pt x="54" y="372"/>
                </a:lnTo>
                <a:lnTo>
                  <a:pt x="31" y="391"/>
                </a:lnTo>
                <a:lnTo>
                  <a:pt x="31" y="411"/>
                </a:lnTo>
                <a:lnTo>
                  <a:pt x="12" y="412"/>
                </a:lnTo>
                <a:lnTo>
                  <a:pt x="8" y="434"/>
                </a:lnTo>
                <a:lnTo>
                  <a:pt x="27" y="443"/>
                </a:lnTo>
                <a:lnTo>
                  <a:pt x="0" y="460"/>
                </a:lnTo>
                <a:lnTo>
                  <a:pt x="0" y="491"/>
                </a:lnTo>
                <a:lnTo>
                  <a:pt x="181" y="495"/>
                </a:lnTo>
                <a:lnTo>
                  <a:pt x="192" y="507"/>
                </a:lnTo>
                <a:lnTo>
                  <a:pt x="177" y="537"/>
                </a:lnTo>
                <a:lnTo>
                  <a:pt x="202" y="587"/>
                </a:lnTo>
                <a:close/>
              </a:path>
            </a:pathLst>
          </a:custGeom>
          <a:solidFill>
            <a:srgbClr val="996633"/>
          </a:solidFill>
          <a:ln w="9525">
            <a:solidFill>
              <a:srgbClr val="006600"/>
            </a:solidFill>
            <a:round/>
            <a:headEnd/>
            <a:tailEnd/>
          </a:ln>
        </p:spPr>
        <p:txBody>
          <a:bodyPr/>
          <a:lstStyle/>
          <a:p>
            <a:endParaRPr lang="en-US"/>
          </a:p>
        </p:txBody>
      </p:sp>
      <p:sp>
        <p:nvSpPr>
          <p:cNvPr id="5154" name="Freeform 64">
            <a:extLst>
              <a:ext uri="{FF2B5EF4-FFF2-40B4-BE49-F238E27FC236}">
                <a16:creationId xmlns:a16="http://schemas.microsoft.com/office/drawing/2014/main" id="{AEBDA978-207F-4C4C-9EDC-D3CF2C12DDFC}"/>
              </a:ext>
            </a:extLst>
          </p:cNvPr>
          <p:cNvSpPr>
            <a:spLocks/>
          </p:cNvSpPr>
          <p:nvPr/>
        </p:nvSpPr>
        <p:spPr bwMode="blackWhite">
          <a:xfrm>
            <a:off x="6329363" y="4665663"/>
            <a:ext cx="534987" cy="989012"/>
          </a:xfrm>
          <a:custGeom>
            <a:avLst/>
            <a:gdLst>
              <a:gd name="T0" fmla="*/ 391190 w 346"/>
              <a:gd name="T1" fmla="*/ 0 h 604"/>
              <a:gd name="T2" fmla="*/ 457677 w 346"/>
              <a:gd name="T3" fmla="*/ 317663 h 604"/>
              <a:gd name="T4" fmla="*/ 487055 w 346"/>
              <a:gd name="T5" fmla="*/ 335675 h 604"/>
              <a:gd name="T6" fmla="*/ 480870 w 346"/>
              <a:gd name="T7" fmla="*/ 404447 h 604"/>
              <a:gd name="T8" fmla="*/ 534987 w 346"/>
              <a:gd name="T9" fmla="*/ 448658 h 604"/>
              <a:gd name="T10" fmla="*/ 504063 w 346"/>
              <a:gd name="T11" fmla="*/ 523980 h 604"/>
              <a:gd name="T12" fmla="*/ 522617 w 346"/>
              <a:gd name="T13" fmla="*/ 574740 h 604"/>
              <a:gd name="T14" fmla="*/ 499424 w 346"/>
              <a:gd name="T15" fmla="*/ 674624 h 604"/>
              <a:gd name="T16" fmla="*/ 528802 w 346"/>
              <a:gd name="T17" fmla="*/ 782695 h 604"/>
              <a:gd name="T18" fmla="*/ 128335 w 346"/>
              <a:gd name="T19" fmla="*/ 803982 h 604"/>
              <a:gd name="T20" fmla="*/ 154621 w 346"/>
              <a:gd name="T21" fmla="*/ 851467 h 604"/>
              <a:gd name="T22" fmla="*/ 177814 w 346"/>
              <a:gd name="T23" fmla="*/ 864567 h 604"/>
              <a:gd name="T24" fmla="*/ 174721 w 346"/>
              <a:gd name="T25" fmla="*/ 913690 h 604"/>
              <a:gd name="T26" fmla="*/ 145343 w 346"/>
              <a:gd name="T27" fmla="*/ 943164 h 604"/>
              <a:gd name="T28" fmla="*/ 139158 w 346"/>
              <a:gd name="T29" fmla="*/ 971000 h 604"/>
              <a:gd name="T30" fmla="*/ 103596 w 346"/>
              <a:gd name="T31" fmla="*/ 989012 h 604"/>
              <a:gd name="T32" fmla="*/ 92772 w 346"/>
              <a:gd name="T33" fmla="*/ 980825 h 604"/>
              <a:gd name="T34" fmla="*/ 106688 w 346"/>
              <a:gd name="T35" fmla="*/ 913690 h 604"/>
              <a:gd name="T36" fmla="*/ 68033 w 346"/>
              <a:gd name="T37" fmla="*/ 854742 h 604"/>
              <a:gd name="T38" fmla="*/ 71125 w 346"/>
              <a:gd name="T39" fmla="*/ 951351 h 604"/>
              <a:gd name="T40" fmla="*/ 41748 w 346"/>
              <a:gd name="T41" fmla="*/ 926789 h 604"/>
              <a:gd name="T42" fmla="*/ 9277 w 346"/>
              <a:gd name="T43" fmla="*/ 926789 h 604"/>
              <a:gd name="T44" fmla="*/ 0 w 346"/>
              <a:gd name="T45" fmla="*/ 34386 h 604"/>
              <a:gd name="T46" fmla="*/ 391190 w 346"/>
              <a:gd name="T47" fmla="*/ 0 h 6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6" h="604">
                <a:moveTo>
                  <a:pt x="253" y="0"/>
                </a:moveTo>
                <a:lnTo>
                  <a:pt x="296" y="194"/>
                </a:lnTo>
                <a:lnTo>
                  <a:pt x="315" y="205"/>
                </a:lnTo>
                <a:lnTo>
                  <a:pt x="311" y="247"/>
                </a:lnTo>
                <a:lnTo>
                  <a:pt x="346" y="274"/>
                </a:lnTo>
                <a:lnTo>
                  <a:pt x="326" y="320"/>
                </a:lnTo>
                <a:lnTo>
                  <a:pt x="338" y="351"/>
                </a:lnTo>
                <a:lnTo>
                  <a:pt x="323" y="412"/>
                </a:lnTo>
                <a:lnTo>
                  <a:pt x="342" y="478"/>
                </a:lnTo>
                <a:lnTo>
                  <a:pt x="83" y="491"/>
                </a:lnTo>
                <a:lnTo>
                  <a:pt x="100" y="520"/>
                </a:lnTo>
                <a:lnTo>
                  <a:pt x="115" y="528"/>
                </a:lnTo>
                <a:lnTo>
                  <a:pt x="113" y="558"/>
                </a:lnTo>
                <a:lnTo>
                  <a:pt x="94" y="576"/>
                </a:lnTo>
                <a:lnTo>
                  <a:pt x="90" y="593"/>
                </a:lnTo>
                <a:lnTo>
                  <a:pt x="67" y="604"/>
                </a:lnTo>
                <a:lnTo>
                  <a:pt x="60" y="599"/>
                </a:lnTo>
                <a:lnTo>
                  <a:pt x="69" y="558"/>
                </a:lnTo>
                <a:lnTo>
                  <a:pt x="44" y="522"/>
                </a:lnTo>
                <a:lnTo>
                  <a:pt x="46" y="581"/>
                </a:lnTo>
                <a:lnTo>
                  <a:pt x="27" y="566"/>
                </a:lnTo>
                <a:lnTo>
                  <a:pt x="6" y="566"/>
                </a:lnTo>
                <a:lnTo>
                  <a:pt x="0" y="21"/>
                </a:lnTo>
                <a:lnTo>
                  <a:pt x="253" y="0"/>
                </a:lnTo>
                <a:close/>
              </a:path>
            </a:pathLst>
          </a:custGeom>
          <a:solidFill>
            <a:srgbClr val="996633"/>
          </a:solidFill>
          <a:ln w="9525">
            <a:solidFill>
              <a:srgbClr val="006600"/>
            </a:solidFill>
            <a:round/>
            <a:headEnd/>
            <a:tailEnd/>
          </a:ln>
        </p:spPr>
        <p:txBody>
          <a:bodyPr/>
          <a:lstStyle/>
          <a:p>
            <a:endParaRPr lang="en-US"/>
          </a:p>
        </p:txBody>
      </p:sp>
      <p:sp>
        <p:nvSpPr>
          <p:cNvPr id="5155" name="Freeform 65">
            <a:extLst>
              <a:ext uri="{FF2B5EF4-FFF2-40B4-BE49-F238E27FC236}">
                <a16:creationId xmlns:a16="http://schemas.microsoft.com/office/drawing/2014/main" id="{DD796D19-05FA-4D26-ADF9-18CD907F80C8}"/>
              </a:ext>
            </a:extLst>
          </p:cNvPr>
          <p:cNvSpPr>
            <a:spLocks/>
          </p:cNvSpPr>
          <p:nvPr/>
        </p:nvSpPr>
        <p:spPr bwMode="blackWhite">
          <a:xfrm>
            <a:off x="6657975" y="3149600"/>
            <a:ext cx="614363" cy="782638"/>
          </a:xfrm>
          <a:custGeom>
            <a:avLst/>
            <a:gdLst>
              <a:gd name="T0" fmla="*/ 187249 w 397"/>
              <a:gd name="T1" fmla="*/ 161756 h 479"/>
              <a:gd name="T2" fmla="*/ 246055 w 397"/>
              <a:gd name="T3" fmla="*/ 178095 h 479"/>
              <a:gd name="T4" fmla="*/ 300218 w 397"/>
              <a:gd name="T5" fmla="*/ 171559 h 479"/>
              <a:gd name="T6" fmla="*/ 329620 w 397"/>
              <a:gd name="T7" fmla="*/ 191166 h 479"/>
              <a:gd name="T8" fmla="*/ 371403 w 397"/>
              <a:gd name="T9" fmla="*/ 191166 h 479"/>
              <a:gd name="T10" fmla="*/ 400806 w 397"/>
              <a:gd name="T11" fmla="*/ 153587 h 479"/>
              <a:gd name="T12" fmla="*/ 442589 w 397"/>
              <a:gd name="T13" fmla="*/ 143783 h 479"/>
              <a:gd name="T14" fmla="*/ 501394 w 397"/>
              <a:gd name="T15" fmla="*/ 65356 h 479"/>
              <a:gd name="T16" fmla="*/ 567938 w 397"/>
              <a:gd name="T17" fmla="*/ 27776 h 479"/>
              <a:gd name="T18" fmla="*/ 597340 w 397"/>
              <a:gd name="T19" fmla="*/ 0 h 479"/>
              <a:gd name="T20" fmla="*/ 614363 w 397"/>
              <a:gd name="T21" fmla="*/ 194434 h 479"/>
              <a:gd name="T22" fmla="*/ 597340 w 397"/>
              <a:gd name="T23" fmla="*/ 209139 h 479"/>
              <a:gd name="T24" fmla="*/ 609720 w 397"/>
              <a:gd name="T25" fmla="*/ 259790 h 479"/>
              <a:gd name="T26" fmla="*/ 600435 w 397"/>
              <a:gd name="T27" fmla="*/ 310441 h 479"/>
              <a:gd name="T28" fmla="*/ 609720 w 397"/>
              <a:gd name="T29" fmla="*/ 397038 h 479"/>
              <a:gd name="T30" fmla="*/ 591150 w 397"/>
              <a:gd name="T31" fmla="*/ 509777 h 479"/>
              <a:gd name="T32" fmla="*/ 526155 w 397"/>
              <a:gd name="T33" fmla="*/ 586570 h 479"/>
              <a:gd name="T34" fmla="*/ 513775 w 397"/>
              <a:gd name="T35" fmla="*/ 638855 h 479"/>
              <a:gd name="T36" fmla="*/ 496752 w 397"/>
              <a:gd name="T37" fmla="*/ 666631 h 479"/>
              <a:gd name="T38" fmla="*/ 471992 w 397"/>
              <a:gd name="T39" fmla="*/ 611079 h 479"/>
              <a:gd name="T40" fmla="*/ 454969 w 397"/>
              <a:gd name="T41" fmla="*/ 661729 h 479"/>
              <a:gd name="T42" fmla="*/ 425566 w 397"/>
              <a:gd name="T43" fmla="*/ 673167 h 479"/>
              <a:gd name="T44" fmla="*/ 425566 w 397"/>
              <a:gd name="T45" fmla="*/ 767933 h 479"/>
              <a:gd name="T46" fmla="*/ 416281 w 397"/>
              <a:gd name="T47" fmla="*/ 782638 h 479"/>
              <a:gd name="T48" fmla="*/ 383783 w 397"/>
              <a:gd name="T49" fmla="*/ 761397 h 479"/>
              <a:gd name="T50" fmla="*/ 348191 w 397"/>
              <a:gd name="T51" fmla="*/ 717282 h 479"/>
              <a:gd name="T52" fmla="*/ 287838 w 397"/>
              <a:gd name="T53" fmla="*/ 748326 h 479"/>
              <a:gd name="T54" fmla="*/ 174869 w 397"/>
              <a:gd name="T55" fmla="*/ 748326 h 479"/>
              <a:gd name="T56" fmla="*/ 139276 w 397"/>
              <a:gd name="T57" fmla="*/ 704211 h 479"/>
              <a:gd name="T58" fmla="*/ 97493 w 397"/>
              <a:gd name="T59" fmla="*/ 704211 h 479"/>
              <a:gd name="T60" fmla="*/ 61901 w 397"/>
              <a:gd name="T61" fmla="*/ 692774 h 479"/>
              <a:gd name="T62" fmla="*/ 0 w 397"/>
              <a:gd name="T63" fmla="*/ 171559 h 479"/>
              <a:gd name="T64" fmla="*/ 187249 w 397"/>
              <a:gd name="T65" fmla="*/ 161756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7" h="479">
                <a:moveTo>
                  <a:pt x="121" y="99"/>
                </a:moveTo>
                <a:lnTo>
                  <a:pt x="159" y="109"/>
                </a:lnTo>
                <a:lnTo>
                  <a:pt x="194" y="105"/>
                </a:lnTo>
                <a:lnTo>
                  <a:pt x="213" y="117"/>
                </a:lnTo>
                <a:lnTo>
                  <a:pt x="240" y="117"/>
                </a:lnTo>
                <a:lnTo>
                  <a:pt x="259" y="94"/>
                </a:lnTo>
                <a:lnTo>
                  <a:pt x="286" y="88"/>
                </a:lnTo>
                <a:lnTo>
                  <a:pt x="324" y="40"/>
                </a:lnTo>
                <a:lnTo>
                  <a:pt x="367" y="17"/>
                </a:lnTo>
                <a:lnTo>
                  <a:pt x="386" y="0"/>
                </a:lnTo>
                <a:lnTo>
                  <a:pt x="397" y="119"/>
                </a:lnTo>
                <a:lnTo>
                  <a:pt x="386" y="128"/>
                </a:lnTo>
                <a:lnTo>
                  <a:pt x="394" y="159"/>
                </a:lnTo>
                <a:lnTo>
                  <a:pt x="388" y="190"/>
                </a:lnTo>
                <a:lnTo>
                  <a:pt x="394" y="243"/>
                </a:lnTo>
                <a:lnTo>
                  <a:pt x="382" y="312"/>
                </a:lnTo>
                <a:lnTo>
                  <a:pt x="340" y="359"/>
                </a:lnTo>
                <a:lnTo>
                  <a:pt x="332" y="391"/>
                </a:lnTo>
                <a:lnTo>
                  <a:pt x="321" y="408"/>
                </a:lnTo>
                <a:lnTo>
                  <a:pt x="305" y="374"/>
                </a:lnTo>
                <a:lnTo>
                  <a:pt x="294" y="405"/>
                </a:lnTo>
                <a:lnTo>
                  <a:pt x="275" y="412"/>
                </a:lnTo>
                <a:lnTo>
                  <a:pt x="275" y="470"/>
                </a:lnTo>
                <a:lnTo>
                  <a:pt x="269" y="479"/>
                </a:lnTo>
                <a:lnTo>
                  <a:pt x="248" y="466"/>
                </a:lnTo>
                <a:lnTo>
                  <a:pt x="225" y="439"/>
                </a:lnTo>
                <a:lnTo>
                  <a:pt x="186" y="458"/>
                </a:lnTo>
                <a:lnTo>
                  <a:pt x="113" y="458"/>
                </a:lnTo>
                <a:lnTo>
                  <a:pt x="90" y="431"/>
                </a:lnTo>
                <a:lnTo>
                  <a:pt x="63" y="431"/>
                </a:lnTo>
                <a:lnTo>
                  <a:pt x="40" y="424"/>
                </a:lnTo>
                <a:lnTo>
                  <a:pt x="0" y="105"/>
                </a:lnTo>
                <a:lnTo>
                  <a:pt x="121" y="99"/>
                </a:lnTo>
                <a:close/>
              </a:path>
            </a:pathLst>
          </a:custGeom>
          <a:solidFill>
            <a:srgbClr val="CC6600"/>
          </a:solidFill>
          <a:ln w="9525">
            <a:solidFill>
              <a:srgbClr val="006600"/>
            </a:solidFill>
            <a:round/>
            <a:headEnd/>
            <a:tailEnd/>
          </a:ln>
        </p:spPr>
        <p:txBody>
          <a:bodyPr/>
          <a:lstStyle/>
          <a:p>
            <a:endParaRPr lang="en-US"/>
          </a:p>
        </p:txBody>
      </p:sp>
      <p:sp>
        <p:nvSpPr>
          <p:cNvPr id="5156" name="Freeform 66">
            <a:extLst>
              <a:ext uri="{FF2B5EF4-FFF2-40B4-BE49-F238E27FC236}">
                <a16:creationId xmlns:a16="http://schemas.microsoft.com/office/drawing/2014/main" id="{071758EC-7438-4854-AD8F-06733EA6581C}"/>
              </a:ext>
            </a:extLst>
          </p:cNvPr>
          <p:cNvSpPr>
            <a:spLocks/>
          </p:cNvSpPr>
          <p:nvPr/>
        </p:nvSpPr>
        <p:spPr bwMode="blackWhite">
          <a:xfrm>
            <a:off x="7070725" y="3343275"/>
            <a:ext cx="687388" cy="838200"/>
          </a:xfrm>
          <a:custGeom>
            <a:avLst/>
            <a:gdLst>
              <a:gd name="T0" fmla="*/ 200810 w 445"/>
              <a:gd name="T1" fmla="*/ 0 h 512"/>
              <a:gd name="T2" fmla="*/ 183818 w 445"/>
              <a:gd name="T3" fmla="*/ 14734 h 512"/>
              <a:gd name="T4" fmla="*/ 196176 w 445"/>
              <a:gd name="T5" fmla="*/ 65484 h 512"/>
              <a:gd name="T6" fmla="*/ 186908 w 445"/>
              <a:gd name="T7" fmla="*/ 116235 h 512"/>
              <a:gd name="T8" fmla="*/ 196176 w 445"/>
              <a:gd name="T9" fmla="*/ 203002 h 512"/>
              <a:gd name="T10" fmla="*/ 177640 w 445"/>
              <a:gd name="T11" fmla="*/ 315962 h 512"/>
              <a:gd name="T12" fmla="*/ 112763 w 445"/>
              <a:gd name="T13" fmla="*/ 392906 h 512"/>
              <a:gd name="T14" fmla="*/ 100405 w 445"/>
              <a:gd name="T15" fmla="*/ 445294 h 512"/>
              <a:gd name="T16" fmla="*/ 83413 w 445"/>
              <a:gd name="T17" fmla="*/ 473125 h 512"/>
              <a:gd name="T18" fmla="*/ 58698 w 445"/>
              <a:gd name="T19" fmla="*/ 417463 h 512"/>
              <a:gd name="T20" fmla="*/ 41707 w 445"/>
              <a:gd name="T21" fmla="*/ 468213 h 512"/>
              <a:gd name="T22" fmla="*/ 12358 w 445"/>
              <a:gd name="T23" fmla="*/ 479673 h 512"/>
              <a:gd name="T24" fmla="*/ 12358 w 445"/>
              <a:gd name="T25" fmla="*/ 574625 h 512"/>
              <a:gd name="T26" fmla="*/ 3089 w 445"/>
              <a:gd name="T27" fmla="*/ 589359 h 512"/>
              <a:gd name="T28" fmla="*/ 0 w 445"/>
              <a:gd name="T29" fmla="*/ 587722 h 512"/>
              <a:gd name="T30" fmla="*/ 0 w 445"/>
              <a:gd name="T31" fmla="*/ 649932 h 512"/>
              <a:gd name="T32" fmla="*/ 35528 w 445"/>
              <a:gd name="T33" fmla="*/ 687586 h 512"/>
              <a:gd name="T34" fmla="*/ 83413 w 445"/>
              <a:gd name="T35" fmla="*/ 749796 h 512"/>
              <a:gd name="T36" fmla="*/ 112763 w 445"/>
              <a:gd name="T37" fmla="*/ 813643 h 512"/>
              <a:gd name="T38" fmla="*/ 160648 w 445"/>
              <a:gd name="T39" fmla="*/ 838200 h 512"/>
              <a:gd name="T40" fmla="*/ 183818 w 445"/>
              <a:gd name="T41" fmla="*/ 793998 h 512"/>
              <a:gd name="T42" fmla="*/ 254874 w 445"/>
              <a:gd name="T43" fmla="*/ 787450 h 512"/>
              <a:gd name="T44" fmla="*/ 267232 w 445"/>
              <a:gd name="T45" fmla="*/ 738336 h 512"/>
              <a:gd name="T46" fmla="*/ 302760 w 445"/>
              <a:gd name="T47" fmla="*/ 718691 h 512"/>
              <a:gd name="T48" fmla="*/ 325930 w 445"/>
              <a:gd name="T49" fmla="*/ 712143 h 512"/>
              <a:gd name="T50" fmla="*/ 355279 w 445"/>
              <a:gd name="T51" fmla="*/ 712143 h 512"/>
              <a:gd name="T52" fmla="*/ 349100 w 445"/>
              <a:gd name="T53" fmla="*/ 649932 h 512"/>
              <a:gd name="T54" fmla="*/ 373815 w 445"/>
              <a:gd name="T55" fmla="*/ 625376 h 512"/>
              <a:gd name="T56" fmla="*/ 384628 w 445"/>
              <a:gd name="T57" fmla="*/ 568077 h 512"/>
              <a:gd name="T58" fmla="*/ 417067 w 445"/>
              <a:gd name="T59" fmla="*/ 510778 h 512"/>
              <a:gd name="T60" fmla="*/ 420156 w 445"/>
              <a:gd name="T61" fmla="*/ 445294 h 512"/>
              <a:gd name="T62" fmla="*/ 461863 w 445"/>
              <a:gd name="T63" fmla="*/ 505867 h 512"/>
              <a:gd name="T64" fmla="*/ 486578 w 445"/>
              <a:gd name="T65" fmla="*/ 499318 h 512"/>
              <a:gd name="T66" fmla="*/ 509748 w 445"/>
              <a:gd name="T67" fmla="*/ 417463 h 512"/>
              <a:gd name="T68" fmla="*/ 557634 w 445"/>
              <a:gd name="T69" fmla="*/ 373261 h 512"/>
              <a:gd name="T70" fmla="*/ 580804 w 445"/>
              <a:gd name="T71" fmla="*/ 278309 h 512"/>
              <a:gd name="T72" fmla="*/ 613243 w 445"/>
              <a:gd name="T73" fmla="*/ 304502 h 512"/>
              <a:gd name="T74" fmla="*/ 639503 w 445"/>
              <a:gd name="T75" fmla="*/ 311051 h 512"/>
              <a:gd name="T76" fmla="*/ 651860 w 445"/>
              <a:gd name="T77" fmla="*/ 273397 h 512"/>
              <a:gd name="T78" fmla="*/ 687388 w 445"/>
              <a:gd name="T79" fmla="*/ 273397 h 512"/>
              <a:gd name="T80" fmla="*/ 687388 w 445"/>
              <a:gd name="T81" fmla="*/ 240655 h 512"/>
              <a:gd name="T82" fmla="*/ 639503 w 445"/>
              <a:gd name="T83" fmla="*/ 247204 h 512"/>
              <a:gd name="T84" fmla="*/ 593162 w 445"/>
              <a:gd name="T85" fmla="*/ 235744 h 512"/>
              <a:gd name="T86" fmla="*/ 557634 w 445"/>
              <a:gd name="T87" fmla="*/ 240655 h 512"/>
              <a:gd name="T88" fmla="*/ 509748 w 445"/>
              <a:gd name="T89" fmla="*/ 247204 h 512"/>
              <a:gd name="T90" fmla="*/ 474220 w 445"/>
              <a:gd name="T91" fmla="*/ 297954 h 512"/>
              <a:gd name="T92" fmla="*/ 420156 w 445"/>
              <a:gd name="T93" fmla="*/ 335607 h 512"/>
              <a:gd name="T94" fmla="*/ 403165 w 445"/>
              <a:gd name="T95" fmla="*/ 240655 h 512"/>
              <a:gd name="T96" fmla="*/ 228614 w 445"/>
              <a:gd name="T97" fmla="*/ 266849 h 512"/>
              <a:gd name="T98" fmla="*/ 200810 w 445"/>
              <a:gd name="T99" fmla="*/ 0 h 5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45" h="512">
                <a:moveTo>
                  <a:pt x="130" y="0"/>
                </a:moveTo>
                <a:lnTo>
                  <a:pt x="119" y="9"/>
                </a:lnTo>
                <a:lnTo>
                  <a:pt x="127" y="40"/>
                </a:lnTo>
                <a:lnTo>
                  <a:pt x="121" y="71"/>
                </a:lnTo>
                <a:lnTo>
                  <a:pt x="127" y="124"/>
                </a:lnTo>
                <a:lnTo>
                  <a:pt x="115" y="193"/>
                </a:lnTo>
                <a:lnTo>
                  <a:pt x="73" y="240"/>
                </a:lnTo>
                <a:lnTo>
                  <a:pt x="65" y="272"/>
                </a:lnTo>
                <a:lnTo>
                  <a:pt x="54" y="289"/>
                </a:lnTo>
                <a:lnTo>
                  <a:pt x="38" y="255"/>
                </a:lnTo>
                <a:lnTo>
                  <a:pt x="27" y="286"/>
                </a:lnTo>
                <a:lnTo>
                  <a:pt x="8" y="293"/>
                </a:lnTo>
                <a:lnTo>
                  <a:pt x="8" y="351"/>
                </a:lnTo>
                <a:lnTo>
                  <a:pt x="2" y="360"/>
                </a:lnTo>
                <a:lnTo>
                  <a:pt x="0" y="359"/>
                </a:lnTo>
                <a:lnTo>
                  <a:pt x="0" y="397"/>
                </a:lnTo>
                <a:lnTo>
                  <a:pt x="23" y="420"/>
                </a:lnTo>
                <a:lnTo>
                  <a:pt x="54" y="458"/>
                </a:lnTo>
                <a:lnTo>
                  <a:pt x="73" y="497"/>
                </a:lnTo>
                <a:lnTo>
                  <a:pt x="104" y="512"/>
                </a:lnTo>
                <a:lnTo>
                  <a:pt x="119" y="485"/>
                </a:lnTo>
                <a:lnTo>
                  <a:pt x="165" y="481"/>
                </a:lnTo>
                <a:lnTo>
                  <a:pt x="173" y="451"/>
                </a:lnTo>
                <a:lnTo>
                  <a:pt x="196" y="439"/>
                </a:lnTo>
                <a:lnTo>
                  <a:pt x="211" y="435"/>
                </a:lnTo>
                <a:lnTo>
                  <a:pt x="230" y="435"/>
                </a:lnTo>
                <a:lnTo>
                  <a:pt x="226" y="397"/>
                </a:lnTo>
                <a:lnTo>
                  <a:pt x="242" y="382"/>
                </a:lnTo>
                <a:lnTo>
                  <a:pt x="249" y="347"/>
                </a:lnTo>
                <a:lnTo>
                  <a:pt x="270" y="312"/>
                </a:lnTo>
                <a:lnTo>
                  <a:pt x="272" y="272"/>
                </a:lnTo>
                <a:lnTo>
                  <a:pt x="299" y="309"/>
                </a:lnTo>
                <a:lnTo>
                  <a:pt x="315" y="305"/>
                </a:lnTo>
                <a:lnTo>
                  <a:pt x="330" y="255"/>
                </a:lnTo>
                <a:lnTo>
                  <a:pt x="361" y="228"/>
                </a:lnTo>
                <a:lnTo>
                  <a:pt x="376" y="170"/>
                </a:lnTo>
                <a:lnTo>
                  <a:pt x="397" y="186"/>
                </a:lnTo>
                <a:lnTo>
                  <a:pt x="414" y="190"/>
                </a:lnTo>
                <a:lnTo>
                  <a:pt x="422" y="167"/>
                </a:lnTo>
                <a:lnTo>
                  <a:pt x="445" y="167"/>
                </a:lnTo>
                <a:lnTo>
                  <a:pt x="445" y="147"/>
                </a:lnTo>
                <a:lnTo>
                  <a:pt x="414" y="151"/>
                </a:lnTo>
                <a:lnTo>
                  <a:pt x="384" y="144"/>
                </a:lnTo>
                <a:lnTo>
                  <a:pt x="361" y="147"/>
                </a:lnTo>
                <a:lnTo>
                  <a:pt x="330" y="151"/>
                </a:lnTo>
                <a:lnTo>
                  <a:pt x="307" y="182"/>
                </a:lnTo>
                <a:lnTo>
                  <a:pt x="272" y="205"/>
                </a:lnTo>
                <a:lnTo>
                  <a:pt x="261" y="147"/>
                </a:lnTo>
                <a:lnTo>
                  <a:pt x="148" y="163"/>
                </a:lnTo>
                <a:lnTo>
                  <a:pt x="130" y="0"/>
                </a:lnTo>
                <a:close/>
              </a:path>
            </a:pathLst>
          </a:custGeom>
          <a:solidFill>
            <a:srgbClr val="FFCC00"/>
          </a:solidFill>
          <a:ln w="9525">
            <a:solidFill>
              <a:srgbClr val="006600"/>
            </a:solidFill>
            <a:round/>
            <a:headEnd/>
            <a:tailEnd/>
          </a:ln>
        </p:spPr>
        <p:txBody>
          <a:bodyPr/>
          <a:lstStyle/>
          <a:p>
            <a:endParaRPr lang="en-US"/>
          </a:p>
        </p:txBody>
      </p:sp>
      <p:sp>
        <p:nvSpPr>
          <p:cNvPr id="5157" name="Freeform 67">
            <a:extLst>
              <a:ext uri="{FF2B5EF4-FFF2-40B4-BE49-F238E27FC236}">
                <a16:creationId xmlns:a16="http://schemas.microsoft.com/office/drawing/2014/main" id="{876ECEC8-BC34-4BD3-A2C1-E9DA0AA8DF59}"/>
              </a:ext>
            </a:extLst>
          </p:cNvPr>
          <p:cNvSpPr>
            <a:spLocks/>
          </p:cNvSpPr>
          <p:nvPr/>
        </p:nvSpPr>
        <p:spPr bwMode="blackWhite">
          <a:xfrm>
            <a:off x="6938963" y="3616325"/>
            <a:ext cx="1225550" cy="692150"/>
          </a:xfrm>
          <a:custGeom>
            <a:avLst/>
            <a:gdLst>
              <a:gd name="T0" fmla="*/ 950458 w 793"/>
              <a:gd name="T1" fmla="*/ 534694 h 422"/>
              <a:gd name="T2" fmla="*/ 1142095 w 793"/>
              <a:gd name="T3" fmla="*/ 469087 h 422"/>
              <a:gd name="T4" fmla="*/ 1180732 w 793"/>
              <a:gd name="T5" fmla="*/ 490410 h 422"/>
              <a:gd name="T6" fmla="*/ 1225550 w 793"/>
              <a:gd name="T7" fmla="*/ 565857 h 422"/>
              <a:gd name="T8" fmla="*/ 1145186 w 793"/>
              <a:gd name="T9" fmla="*/ 418242 h 422"/>
              <a:gd name="T10" fmla="*/ 1086459 w 793"/>
              <a:gd name="T11" fmla="*/ 395280 h 422"/>
              <a:gd name="T12" fmla="*/ 1106550 w 793"/>
              <a:gd name="T13" fmla="*/ 377238 h 422"/>
              <a:gd name="T14" fmla="*/ 1095731 w 793"/>
              <a:gd name="T15" fmla="*/ 326393 h 422"/>
              <a:gd name="T16" fmla="*/ 1015367 w 793"/>
              <a:gd name="T17" fmla="*/ 282109 h 422"/>
              <a:gd name="T18" fmla="*/ 1057095 w 793"/>
              <a:gd name="T19" fmla="*/ 244385 h 422"/>
              <a:gd name="T20" fmla="*/ 1009186 w 793"/>
              <a:gd name="T21" fmla="*/ 200100 h 422"/>
              <a:gd name="T22" fmla="*/ 931913 w 793"/>
              <a:gd name="T23" fmla="*/ 137774 h 422"/>
              <a:gd name="T24" fmla="*/ 867003 w 793"/>
              <a:gd name="T25" fmla="*/ 150895 h 422"/>
              <a:gd name="T26" fmla="*/ 890185 w 793"/>
              <a:gd name="T27" fmla="*/ 62326 h 422"/>
              <a:gd name="T28" fmla="*/ 831458 w 793"/>
              <a:gd name="T29" fmla="*/ 18042 h 422"/>
              <a:gd name="T30" fmla="*/ 783548 w 793"/>
              <a:gd name="T31" fmla="*/ 0 h 422"/>
              <a:gd name="T32" fmla="*/ 744912 w 793"/>
              <a:gd name="T33" fmla="*/ 31163 h 422"/>
              <a:gd name="T34" fmla="*/ 689275 w 793"/>
              <a:gd name="T35" fmla="*/ 100050 h 422"/>
              <a:gd name="T36" fmla="*/ 618184 w 793"/>
              <a:gd name="T37" fmla="*/ 226343 h 422"/>
              <a:gd name="T38" fmla="*/ 551729 w 793"/>
              <a:gd name="T39" fmla="*/ 172217 h 422"/>
              <a:gd name="T40" fmla="*/ 516184 w 793"/>
              <a:gd name="T41" fmla="*/ 295230 h 422"/>
              <a:gd name="T42" fmla="*/ 480638 w 793"/>
              <a:gd name="T43" fmla="*/ 377238 h 422"/>
              <a:gd name="T44" fmla="*/ 457456 w 793"/>
              <a:gd name="T45" fmla="*/ 439564 h 422"/>
              <a:gd name="T46" fmla="*/ 398729 w 793"/>
              <a:gd name="T47" fmla="*/ 465807 h 422"/>
              <a:gd name="T48" fmla="*/ 315274 w 793"/>
              <a:gd name="T49" fmla="*/ 521573 h 422"/>
              <a:gd name="T50" fmla="*/ 244183 w 793"/>
              <a:gd name="T51" fmla="*/ 541255 h 422"/>
              <a:gd name="T52" fmla="*/ 179273 w 793"/>
              <a:gd name="T53" fmla="*/ 547815 h 422"/>
              <a:gd name="T54" fmla="*/ 137546 w 793"/>
              <a:gd name="T55" fmla="*/ 597020 h 422"/>
              <a:gd name="T56" fmla="*/ 60273 w 793"/>
              <a:gd name="T57" fmla="*/ 654426 h 422"/>
              <a:gd name="T58" fmla="*/ 0 w 793"/>
              <a:gd name="T59" fmla="*/ 692150 h 422"/>
              <a:gd name="T60" fmla="*/ 250365 w 793"/>
              <a:gd name="T61" fmla="*/ 629824 h 422"/>
              <a:gd name="T62" fmla="*/ 309092 w 793"/>
              <a:gd name="T63" fmla="*/ 647866 h 4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3" h="422">
                <a:moveTo>
                  <a:pt x="200" y="395"/>
                </a:moveTo>
                <a:lnTo>
                  <a:pt x="615" y="326"/>
                </a:lnTo>
                <a:lnTo>
                  <a:pt x="618" y="318"/>
                </a:lnTo>
                <a:lnTo>
                  <a:pt x="739" y="286"/>
                </a:lnTo>
                <a:lnTo>
                  <a:pt x="749" y="282"/>
                </a:lnTo>
                <a:lnTo>
                  <a:pt x="764" y="299"/>
                </a:lnTo>
                <a:lnTo>
                  <a:pt x="782" y="347"/>
                </a:lnTo>
                <a:lnTo>
                  <a:pt x="793" y="345"/>
                </a:lnTo>
                <a:lnTo>
                  <a:pt x="755" y="264"/>
                </a:lnTo>
                <a:lnTo>
                  <a:pt x="741" y="255"/>
                </a:lnTo>
                <a:lnTo>
                  <a:pt x="722" y="264"/>
                </a:lnTo>
                <a:lnTo>
                  <a:pt x="703" y="241"/>
                </a:lnTo>
                <a:lnTo>
                  <a:pt x="663" y="224"/>
                </a:lnTo>
                <a:lnTo>
                  <a:pt x="716" y="230"/>
                </a:lnTo>
                <a:lnTo>
                  <a:pt x="684" y="199"/>
                </a:lnTo>
                <a:lnTo>
                  <a:pt x="709" y="199"/>
                </a:lnTo>
                <a:lnTo>
                  <a:pt x="699" y="176"/>
                </a:lnTo>
                <a:lnTo>
                  <a:pt x="657" y="172"/>
                </a:lnTo>
                <a:lnTo>
                  <a:pt x="686" y="163"/>
                </a:lnTo>
                <a:lnTo>
                  <a:pt x="684" y="149"/>
                </a:lnTo>
                <a:lnTo>
                  <a:pt x="666" y="142"/>
                </a:lnTo>
                <a:lnTo>
                  <a:pt x="653" y="122"/>
                </a:lnTo>
                <a:lnTo>
                  <a:pt x="622" y="107"/>
                </a:lnTo>
                <a:lnTo>
                  <a:pt x="603" y="84"/>
                </a:lnTo>
                <a:lnTo>
                  <a:pt x="565" y="103"/>
                </a:lnTo>
                <a:lnTo>
                  <a:pt x="561" y="92"/>
                </a:lnTo>
                <a:lnTo>
                  <a:pt x="584" y="48"/>
                </a:lnTo>
                <a:lnTo>
                  <a:pt x="576" y="38"/>
                </a:lnTo>
                <a:lnTo>
                  <a:pt x="559" y="26"/>
                </a:lnTo>
                <a:lnTo>
                  <a:pt x="538" y="11"/>
                </a:lnTo>
                <a:lnTo>
                  <a:pt x="530" y="0"/>
                </a:lnTo>
                <a:lnTo>
                  <a:pt x="507" y="0"/>
                </a:lnTo>
                <a:lnTo>
                  <a:pt x="499" y="23"/>
                </a:lnTo>
                <a:lnTo>
                  <a:pt x="482" y="19"/>
                </a:lnTo>
                <a:lnTo>
                  <a:pt x="461" y="3"/>
                </a:lnTo>
                <a:lnTo>
                  <a:pt x="446" y="61"/>
                </a:lnTo>
                <a:lnTo>
                  <a:pt x="415" y="88"/>
                </a:lnTo>
                <a:lnTo>
                  <a:pt x="400" y="138"/>
                </a:lnTo>
                <a:lnTo>
                  <a:pt x="384" y="142"/>
                </a:lnTo>
                <a:lnTo>
                  <a:pt x="357" y="105"/>
                </a:lnTo>
                <a:lnTo>
                  <a:pt x="355" y="145"/>
                </a:lnTo>
                <a:lnTo>
                  <a:pt x="334" y="180"/>
                </a:lnTo>
                <a:lnTo>
                  <a:pt x="327" y="215"/>
                </a:lnTo>
                <a:lnTo>
                  <a:pt x="311" y="230"/>
                </a:lnTo>
                <a:lnTo>
                  <a:pt x="315" y="268"/>
                </a:lnTo>
                <a:lnTo>
                  <a:pt x="296" y="268"/>
                </a:lnTo>
                <a:lnTo>
                  <a:pt x="281" y="272"/>
                </a:lnTo>
                <a:lnTo>
                  <a:pt x="258" y="284"/>
                </a:lnTo>
                <a:lnTo>
                  <a:pt x="250" y="314"/>
                </a:lnTo>
                <a:lnTo>
                  <a:pt x="204" y="318"/>
                </a:lnTo>
                <a:lnTo>
                  <a:pt x="189" y="345"/>
                </a:lnTo>
                <a:lnTo>
                  <a:pt x="158" y="330"/>
                </a:lnTo>
                <a:lnTo>
                  <a:pt x="139" y="291"/>
                </a:lnTo>
                <a:lnTo>
                  <a:pt x="116" y="334"/>
                </a:lnTo>
                <a:lnTo>
                  <a:pt x="96" y="337"/>
                </a:lnTo>
                <a:lnTo>
                  <a:pt x="89" y="364"/>
                </a:lnTo>
                <a:lnTo>
                  <a:pt x="47" y="384"/>
                </a:lnTo>
                <a:lnTo>
                  <a:pt x="39" y="399"/>
                </a:lnTo>
                <a:lnTo>
                  <a:pt x="8" y="407"/>
                </a:lnTo>
                <a:lnTo>
                  <a:pt x="0" y="422"/>
                </a:lnTo>
                <a:lnTo>
                  <a:pt x="158" y="403"/>
                </a:lnTo>
                <a:lnTo>
                  <a:pt x="162" y="384"/>
                </a:lnTo>
                <a:lnTo>
                  <a:pt x="196" y="387"/>
                </a:lnTo>
                <a:lnTo>
                  <a:pt x="200" y="395"/>
                </a:lnTo>
                <a:close/>
              </a:path>
            </a:pathLst>
          </a:custGeom>
          <a:solidFill>
            <a:srgbClr val="FFCC00"/>
          </a:solidFill>
          <a:ln w="9525">
            <a:solidFill>
              <a:srgbClr val="006600"/>
            </a:solidFill>
            <a:round/>
            <a:headEnd/>
            <a:tailEnd/>
          </a:ln>
        </p:spPr>
        <p:txBody>
          <a:bodyPr/>
          <a:lstStyle/>
          <a:p>
            <a:endParaRPr lang="en-US"/>
          </a:p>
        </p:txBody>
      </p:sp>
      <p:sp>
        <p:nvSpPr>
          <p:cNvPr id="5158" name="Freeform 68">
            <a:extLst>
              <a:ext uri="{FF2B5EF4-FFF2-40B4-BE49-F238E27FC236}">
                <a16:creationId xmlns:a16="http://schemas.microsoft.com/office/drawing/2014/main" id="{850A4587-282C-4B81-B1F1-2414B911B4CA}"/>
              </a:ext>
            </a:extLst>
          </p:cNvPr>
          <p:cNvSpPr>
            <a:spLocks/>
          </p:cNvSpPr>
          <p:nvPr/>
        </p:nvSpPr>
        <p:spPr bwMode="blackWhite">
          <a:xfrm>
            <a:off x="8280400" y="1652588"/>
            <a:ext cx="558800" cy="928687"/>
          </a:xfrm>
          <a:custGeom>
            <a:avLst/>
            <a:gdLst>
              <a:gd name="T0" fmla="*/ 103711 w 361"/>
              <a:gd name="T1" fmla="*/ 31065 h 568"/>
              <a:gd name="T2" fmla="*/ 133121 w 361"/>
              <a:gd name="T3" fmla="*/ 81751 h 568"/>
              <a:gd name="T4" fmla="*/ 181107 w 361"/>
              <a:gd name="T5" fmla="*/ 44145 h 568"/>
              <a:gd name="T6" fmla="*/ 187299 w 361"/>
              <a:gd name="T7" fmla="*/ 0 h 568"/>
              <a:gd name="T8" fmla="*/ 246120 w 361"/>
              <a:gd name="T9" fmla="*/ 31065 h 568"/>
              <a:gd name="T10" fmla="*/ 281722 w 361"/>
              <a:gd name="T11" fmla="*/ 37605 h 568"/>
              <a:gd name="T12" fmla="*/ 394720 w 361"/>
              <a:gd name="T13" fmla="*/ 307382 h 568"/>
              <a:gd name="T14" fmla="*/ 442706 w 361"/>
              <a:gd name="T15" fmla="*/ 313922 h 568"/>
              <a:gd name="T16" fmla="*/ 469020 w 361"/>
              <a:gd name="T17" fmla="*/ 382593 h 568"/>
              <a:gd name="T18" fmla="*/ 520102 w 361"/>
              <a:gd name="T19" fmla="*/ 376053 h 568"/>
              <a:gd name="T20" fmla="*/ 526294 w 361"/>
              <a:gd name="T21" fmla="*/ 413658 h 568"/>
              <a:gd name="T22" fmla="*/ 558800 w 361"/>
              <a:gd name="T23" fmla="*/ 413658 h 568"/>
              <a:gd name="T24" fmla="*/ 558800 w 361"/>
              <a:gd name="T25" fmla="*/ 436548 h 568"/>
              <a:gd name="T26" fmla="*/ 526294 w 361"/>
              <a:gd name="T27" fmla="*/ 451263 h 568"/>
              <a:gd name="T28" fmla="*/ 501527 w 361"/>
              <a:gd name="T29" fmla="*/ 483964 h 568"/>
              <a:gd name="T30" fmla="*/ 507719 w 361"/>
              <a:gd name="T31" fmla="*/ 508489 h 568"/>
              <a:gd name="T32" fmla="*/ 459733 w 361"/>
              <a:gd name="T33" fmla="*/ 515029 h 568"/>
              <a:gd name="T34" fmla="*/ 472116 w 361"/>
              <a:gd name="T35" fmla="*/ 552634 h 568"/>
              <a:gd name="T36" fmla="*/ 442706 w 361"/>
              <a:gd name="T37" fmla="*/ 583699 h 568"/>
              <a:gd name="T38" fmla="*/ 417939 w 361"/>
              <a:gd name="T39" fmla="*/ 559174 h 568"/>
              <a:gd name="T40" fmla="*/ 394720 w 361"/>
              <a:gd name="T41" fmla="*/ 583699 h 568"/>
              <a:gd name="T42" fmla="*/ 377693 w 361"/>
              <a:gd name="T43" fmla="*/ 637655 h 568"/>
              <a:gd name="T44" fmla="*/ 365310 w 361"/>
              <a:gd name="T45" fmla="*/ 637655 h 568"/>
              <a:gd name="T46" fmla="*/ 346735 w 361"/>
              <a:gd name="T47" fmla="*/ 573889 h 568"/>
              <a:gd name="T48" fmla="*/ 323516 w 361"/>
              <a:gd name="T49" fmla="*/ 627845 h 568"/>
              <a:gd name="T50" fmla="*/ 352926 w 361"/>
              <a:gd name="T51" fmla="*/ 678530 h 568"/>
              <a:gd name="T52" fmla="*/ 323516 w 361"/>
              <a:gd name="T53" fmla="*/ 703055 h 568"/>
              <a:gd name="T54" fmla="*/ 306489 w 361"/>
              <a:gd name="T55" fmla="*/ 734121 h 568"/>
              <a:gd name="T56" fmla="*/ 275530 w 361"/>
              <a:gd name="T57" fmla="*/ 703055 h 568"/>
              <a:gd name="T58" fmla="*/ 281722 w 361"/>
              <a:gd name="T59" fmla="*/ 747201 h 568"/>
              <a:gd name="T60" fmla="*/ 258503 w 361"/>
              <a:gd name="T61" fmla="*/ 747201 h 568"/>
              <a:gd name="T62" fmla="*/ 233736 w 361"/>
              <a:gd name="T63" fmla="*/ 727580 h 568"/>
              <a:gd name="T64" fmla="*/ 216709 w 361"/>
              <a:gd name="T65" fmla="*/ 747201 h 568"/>
              <a:gd name="T66" fmla="*/ 222901 w 361"/>
              <a:gd name="T67" fmla="*/ 815871 h 568"/>
              <a:gd name="T68" fmla="*/ 198134 w 361"/>
              <a:gd name="T69" fmla="*/ 878002 h 568"/>
              <a:gd name="T70" fmla="*/ 198134 w 361"/>
              <a:gd name="T71" fmla="*/ 928687 h 568"/>
              <a:gd name="T72" fmla="*/ 151696 w 361"/>
              <a:gd name="T73" fmla="*/ 904162 h 568"/>
              <a:gd name="T74" fmla="*/ 0 w 361"/>
              <a:gd name="T75" fmla="*/ 524839 h 568"/>
              <a:gd name="T76" fmla="*/ 32506 w 361"/>
              <a:gd name="T77" fmla="*/ 501949 h 568"/>
              <a:gd name="T78" fmla="*/ 38698 w 361"/>
              <a:gd name="T79" fmla="*/ 470884 h 568"/>
              <a:gd name="T80" fmla="*/ 68109 w 361"/>
              <a:gd name="T81" fmla="*/ 426738 h 568"/>
              <a:gd name="T82" fmla="*/ 44890 w 361"/>
              <a:gd name="T83" fmla="*/ 313922 h 568"/>
              <a:gd name="T84" fmla="*/ 61917 w 361"/>
              <a:gd name="T85" fmla="*/ 263237 h 568"/>
              <a:gd name="T86" fmla="*/ 49534 w 361"/>
              <a:gd name="T87" fmla="*/ 181486 h 568"/>
              <a:gd name="T88" fmla="*/ 77396 w 361"/>
              <a:gd name="T89" fmla="*/ 75211 h 568"/>
              <a:gd name="T90" fmla="*/ 103711 w 361"/>
              <a:gd name="T91" fmla="*/ 31065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61" h="568">
                <a:moveTo>
                  <a:pt x="67" y="19"/>
                </a:moveTo>
                <a:lnTo>
                  <a:pt x="86" y="50"/>
                </a:lnTo>
                <a:lnTo>
                  <a:pt x="117" y="27"/>
                </a:lnTo>
                <a:lnTo>
                  <a:pt x="121" y="0"/>
                </a:lnTo>
                <a:lnTo>
                  <a:pt x="159" y="19"/>
                </a:lnTo>
                <a:lnTo>
                  <a:pt x="182" y="23"/>
                </a:lnTo>
                <a:lnTo>
                  <a:pt x="255" y="188"/>
                </a:lnTo>
                <a:lnTo>
                  <a:pt x="286" y="192"/>
                </a:lnTo>
                <a:lnTo>
                  <a:pt x="303" y="234"/>
                </a:lnTo>
                <a:lnTo>
                  <a:pt x="336" y="230"/>
                </a:lnTo>
                <a:lnTo>
                  <a:pt x="340" y="253"/>
                </a:lnTo>
                <a:lnTo>
                  <a:pt x="361" y="253"/>
                </a:lnTo>
                <a:lnTo>
                  <a:pt x="361" y="267"/>
                </a:lnTo>
                <a:lnTo>
                  <a:pt x="340" y="276"/>
                </a:lnTo>
                <a:lnTo>
                  <a:pt x="324" y="296"/>
                </a:lnTo>
                <a:lnTo>
                  <a:pt x="328" y="311"/>
                </a:lnTo>
                <a:lnTo>
                  <a:pt x="297" y="315"/>
                </a:lnTo>
                <a:lnTo>
                  <a:pt x="305" y="338"/>
                </a:lnTo>
                <a:lnTo>
                  <a:pt x="286" y="357"/>
                </a:lnTo>
                <a:lnTo>
                  <a:pt x="270" y="342"/>
                </a:lnTo>
                <a:lnTo>
                  <a:pt x="255" y="357"/>
                </a:lnTo>
                <a:lnTo>
                  <a:pt x="244" y="390"/>
                </a:lnTo>
                <a:lnTo>
                  <a:pt x="236" y="390"/>
                </a:lnTo>
                <a:lnTo>
                  <a:pt x="224" y="351"/>
                </a:lnTo>
                <a:lnTo>
                  <a:pt x="209" y="384"/>
                </a:lnTo>
                <a:lnTo>
                  <a:pt x="228" y="415"/>
                </a:lnTo>
                <a:lnTo>
                  <a:pt x="209" y="430"/>
                </a:lnTo>
                <a:lnTo>
                  <a:pt x="198" y="449"/>
                </a:lnTo>
                <a:lnTo>
                  <a:pt x="178" y="430"/>
                </a:lnTo>
                <a:lnTo>
                  <a:pt x="182" y="457"/>
                </a:lnTo>
                <a:lnTo>
                  <a:pt x="167" y="457"/>
                </a:lnTo>
                <a:lnTo>
                  <a:pt x="151" y="445"/>
                </a:lnTo>
                <a:lnTo>
                  <a:pt x="140" y="457"/>
                </a:lnTo>
                <a:lnTo>
                  <a:pt x="144" y="499"/>
                </a:lnTo>
                <a:lnTo>
                  <a:pt x="128" y="537"/>
                </a:lnTo>
                <a:lnTo>
                  <a:pt x="128" y="568"/>
                </a:lnTo>
                <a:lnTo>
                  <a:pt x="98" y="553"/>
                </a:lnTo>
                <a:lnTo>
                  <a:pt x="0" y="321"/>
                </a:lnTo>
                <a:lnTo>
                  <a:pt x="21" y="307"/>
                </a:lnTo>
                <a:lnTo>
                  <a:pt x="25" y="288"/>
                </a:lnTo>
                <a:lnTo>
                  <a:pt x="44" y="261"/>
                </a:lnTo>
                <a:lnTo>
                  <a:pt x="29" y="192"/>
                </a:lnTo>
                <a:lnTo>
                  <a:pt x="40" y="161"/>
                </a:lnTo>
                <a:lnTo>
                  <a:pt x="32" y="111"/>
                </a:lnTo>
                <a:lnTo>
                  <a:pt x="50" y="46"/>
                </a:lnTo>
                <a:lnTo>
                  <a:pt x="67" y="19"/>
                </a:lnTo>
                <a:close/>
              </a:path>
            </a:pathLst>
          </a:custGeom>
          <a:solidFill>
            <a:srgbClr val="339933"/>
          </a:solidFill>
          <a:ln w="9525">
            <a:solidFill>
              <a:srgbClr val="006600"/>
            </a:solidFill>
            <a:round/>
            <a:headEnd/>
            <a:tailEnd/>
          </a:ln>
        </p:spPr>
        <p:txBody>
          <a:bodyPr/>
          <a:lstStyle/>
          <a:p>
            <a:endParaRPr lang="en-US"/>
          </a:p>
        </p:txBody>
      </p:sp>
      <p:sp>
        <p:nvSpPr>
          <p:cNvPr id="5159" name="Freeform 69">
            <a:extLst>
              <a:ext uri="{FF2B5EF4-FFF2-40B4-BE49-F238E27FC236}">
                <a16:creationId xmlns:a16="http://schemas.microsoft.com/office/drawing/2014/main" id="{E4B764AC-DC28-4EB8-B246-3AC6F86BC554}"/>
              </a:ext>
            </a:extLst>
          </p:cNvPr>
          <p:cNvSpPr>
            <a:spLocks/>
          </p:cNvSpPr>
          <p:nvPr/>
        </p:nvSpPr>
        <p:spPr bwMode="blackWhite">
          <a:xfrm>
            <a:off x="8224838" y="2178050"/>
            <a:ext cx="244475" cy="571500"/>
          </a:xfrm>
          <a:custGeom>
            <a:avLst/>
            <a:gdLst>
              <a:gd name="T0" fmla="*/ 208887 w 158"/>
              <a:gd name="T1" fmla="*/ 379908 h 349"/>
              <a:gd name="T2" fmla="*/ 244475 w 158"/>
              <a:gd name="T3" fmla="*/ 473248 h 349"/>
              <a:gd name="T4" fmla="*/ 219718 w 158"/>
              <a:gd name="T5" fmla="*/ 473248 h 349"/>
              <a:gd name="T6" fmla="*/ 179488 w 158"/>
              <a:gd name="T7" fmla="*/ 486348 h 349"/>
              <a:gd name="T8" fmla="*/ 160920 w 158"/>
              <a:gd name="T9" fmla="*/ 524011 h 349"/>
              <a:gd name="T10" fmla="*/ 30946 w 158"/>
              <a:gd name="T11" fmla="*/ 571500 h 349"/>
              <a:gd name="T12" fmla="*/ 15473 w 158"/>
              <a:gd name="T13" fmla="*/ 520736 h 349"/>
              <a:gd name="T14" fmla="*/ 15473 w 158"/>
              <a:gd name="T15" fmla="*/ 473248 h 349"/>
              <a:gd name="T16" fmla="*/ 0 w 158"/>
              <a:gd name="T17" fmla="*/ 417572 h 349"/>
              <a:gd name="T18" fmla="*/ 15473 w 158"/>
              <a:gd name="T19" fmla="*/ 335695 h 349"/>
              <a:gd name="T20" fmla="*/ 3095 w 158"/>
              <a:gd name="T21" fmla="*/ 266918 h 349"/>
              <a:gd name="T22" fmla="*/ 35588 w 158"/>
              <a:gd name="T23" fmla="*/ 232530 h 349"/>
              <a:gd name="T24" fmla="*/ 27852 w 158"/>
              <a:gd name="T25" fmla="*/ 178491 h 349"/>
              <a:gd name="T26" fmla="*/ 27852 w 158"/>
              <a:gd name="T27" fmla="*/ 127728 h 349"/>
              <a:gd name="T28" fmla="*/ 9284 w 158"/>
              <a:gd name="T29" fmla="*/ 90064 h 349"/>
              <a:gd name="T30" fmla="*/ 21662 w 158"/>
              <a:gd name="T31" fmla="*/ 21288 h 349"/>
              <a:gd name="T32" fmla="*/ 57250 w 158"/>
              <a:gd name="T33" fmla="*/ 0 h 349"/>
              <a:gd name="T34" fmla="*/ 208887 w 158"/>
              <a:gd name="T35" fmla="*/ 379908 h 3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8" h="349">
                <a:moveTo>
                  <a:pt x="135" y="232"/>
                </a:moveTo>
                <a:lnTo>
                  <a:pt x="158" y="289"/>
                </a:lnTo>
                <a:lnTo>
                  <a:pt x="142" y="289"/>
                </a:lnTo>
                <a:lnTo>
                  <a:pt x="116" y="297"/>
                </a:lnTo>
                <a:lnTo>
                  <a:pt x="104" y="320"/>
                </a:lnTo>
                <a:lnTo>
                  <a:pt x="20" y="349"/>
                </a:lnTo>
                <a:lnTo>
                  <a:pt x="10" y="318"/>
                </a:lnTo>
                <a:lnTo>
                  <a:pt x="10" y="289"/>
                </a:lnTo>
                <a:lnTo>
                  <a:pt x="0" y="255"/>
                </a:lnTo>
                <a:lnTo>
                  <a:pt x="10" y="205"/>
                </a:lnTo>
                <a:lnTo>
                  <a:pt x="2" y="163"/>
                </a:lnTo>
                <a:lnTo>
                  <a:pt x="23" y="142"/>
                </a:lnTo>
                <a:lnTo>
                  <a:pt x="18" y="109"/>
                </a:lnTo>
                <a:lnTo>
                  <a:pt x="18" y="78"/>
                </a:lnTo>
                <a:lnTo>
                  <a:pt x="6" y="55"/>
                </a:lnTo>
                <a:lnTo>
                  <a:pt x="14" y="13"/>
                </a:lnTo>
                <a:lnTo>
                  <a:pt x="37" y="0"/>
                </a:lnTo>
                <a:lnTo>
                  <a:pt x="135" y="232"/>
                </a:lnTo>
                <a:close/>
              </a:path>
            </a:pathLst>
          </a:custGeom>
          <a:solidFill>
            <a:srgbClr val="339933"/>
          </a:solidFill>
          <a:ln w="9525">
            <a:solidFill>
              <a:srgbClr val="006600"/>
            </a:solidFill>
            <a:round/>
            <a:headEnd/>
            <a:tailEnd/>
          </a:ln>
        </p:spPr>
        <p:txBody>
          <a:bodyPr/>
          <a:lstStyle/>
          <a:p>
            <a:endParaRPr lang="en-US"/>
          </a:p>
        </p:txBody>
      </p:sp>
      <p:sp>
        <p:nvSpPr>
          <p:cNvPr id="5160" name="Freeform 70">
            <a:extLst>
              <a:ext uri="{FF2B5EF4-FFF2-40B4-BE49-F238E27FC236}">
                <a16:creationId xmlns:a16="http://schemas.microsoft.com/office/drawing/2014/main" id="{11D80E09-2A33-4758-8134-4C131DE22144}"/>
              </a:ext>
            </a:extLst>
          </p:cNvPr>
          <p:cNvSpPr>
            <a:spLocks/>
          </p:cNvSpPr>
          <p:nvPr/>
        </p:nvSpPr>
        <p:spPr bwMode="blackWhite">
          <a:xfrm>
            <a:off x="8040688" y="2268538"/>
            <a:ext cx="217487" cy="515937"/>
          </a:xfrm>
          <a:custGeom>
            <a:avLst/>
            <a:gdLst>
              <a:gd name="T0" fmla="*/ 212892 w 142"/>
              <a:gd name="T1" fmla="*/ 481541 h 315"/>
              <a:gd name="T2" fmla="*/ 101086 w 142"/>
              <a:gd name="T3" fmla="*/ 515937 h 315"/>
              <a:gd name="T4" fmla="*/ 101086 w 142"/>
              <a:gd name="T5" fmla="*/ 465162 h 315"/>
              <a:gd name="T6" fmla="*/ 76580 w 142"/>
              <a:gd name="T7" fmla="*/ 371802 h 315"/>
              <a:gd name="T8" fmla="*/ 38290 w 142"/>
              <a:gd name="T9" fmla="*/ 321027 h 315"/>
              <a:gd name="T10" fmla="*/ 24506 w 142"/>
              <a:gd name="T11" fmla="*/ 232581 h 315"/>
              <a:gd name="T12" fmla="*/ 24506 w 142"/>
              <a:gd name="T13" fmla="*/ 153962 h 315"/>
              <a:gd name="T14" fmla="*/ 0 w 142"/>
              <a:gd name="T15" fmla="*/ 65516 h 315"/>
              <a:gd name="T16" fmla="*/ 188387 w 142"/>
              <a:gd name="T17" fmla="*/ 0 h 315"/>
              <a:gd name="T18" fmla="*/ 209829 w 142"/>
              <a:gd name="T19" fmla="*/ 37672 h 315"/>
              <a:gd name="T20" fmla="*/ 209829 w 142"/>
              <a:gd name="T21" fmla="*/ 88446 h 315"/>
              <a:gd name="T22" fmla="*/ 217487 w 142"/>
              <a:gd name="T23" fmla="*/ 142497 h 315"/>
              <a:gd name="T24" fmla="*/ 185323 w 142"/>
              <a:gd name="T25" fmla="*/ 176893 h 315"/>
              <a:gd name="T26" fmla="*/ 197576 w 142"/>
              <a:gd name="T27" fmla="*/ 245684 h 315"/>
              <a:gd name="T28" fmla="*/ 182260 w 142"/>
              <a:gd name="T29" fmla="*/ 327579 h 315"/>
              <a:gd name="T30" fmla="*/ 197576 w 142"/>
              <a:gd name="T31" fmla="*/ 383267 h 315"/>
              <a:gd name="T32" fmla="*/ 197576 w 142"/>
              <a:gd name="T33" fmla="*/ 430766 h 315"/>
              <a:gd name="T34" fmla="*/ 212892 w 142"/>
              <a:gd name="T35" fmla="*/ 481541 h 3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315">
                <a:moveTo>
                  <a:pt x="139" y="294"/>
                </a:moveTo>
                <a:lnTo>
                  <a:pt x="66" y="315"/>
                </a:lnTo>
                <a:lnTo>
                  <a:pt x="66" y="284"/>
                </a:lnTo>
                <a:lnTo>
                  <a:pt x="50" y="227"/>
                </a:lnTo>
                <a:lnTo>
                  <a:pt x="25" y="196"/>
                </a:lnTo>
                <a:lnTo>
                  <a:pt x="16" y="142"/>
                </a:lnTo>
                <a:lnTo>
                  <a:pt x="16" y="94"/>
                </a:lnTo>
                <a:lnTo>
                  <a:pt x="0" y="40"/>
                </a:lnTo>
                <a:lnTo>
                  <a:pt x="123" y="0"/>
                </a:lnTo>
                <a:lnTo>
                  <a:pt x="137" y="23"/>
                </a:lnTo>
                <a:lnTo>
                  <a:pt x="137" y="54"/>
                </a:lnTo>
                <a:lnTo>
                  <a:pt x="142" y="87"/>
                </a:lnTo>
                <a:lnTo>
                  <a:pt x="121" y="108"/>
                </a:lnTo>
                <a:lnTo>
                  <a:pt x="129" y="150"/>
                </a:lnTo>
                <a:lnTo>
                  <a:pt x="119" y="200"/>
                </a:lnTo>
                <a:lnTo>
                  <a:pt x="129" y="234"/>
                </a:lnTo>
                <a:lnTo>
                  <a:pt x="129" y="263"/>
                </a:lnTo>
                <a:lnTo>
                  <a:pt x="139" y="294"/>
                </a:lnTo>
                <a:close/>
              </a:path>
            </a:pathLst>
          </a:custGeom>
          <a:solidFill>
            <a:srgbClr val="339933"/>
          </a:solidFill>
          <a:ln w="9525">
            <a:solidFill>
              <a:srgbClr val="006600"/>
            </a:solidFill>
            <a:round/>
            <a:headEnd/>
            <a:tailEnd/>
          </a:ln>
        </p:spPr>
        <p:txBody>
          <a:bodyPr/>
          <a:lstStyle/>
          <a:p>
            <a:endParaRPr lang="en-US"/>
          </a:p>
        </p:txBody>
      </p:sp>
      <p:sp>
        <p:nvSpPr>
          <p:cNvPr id="5161" name="Freeform 71">
            <a:extLst>
              <a:ext uri="{FF2B5EF4-FFF2-40B4-BE49-F238E27FC236}">
                <a16:creationId xmlns:a16="http://schemas.microsoft.com/office/drawing/2014/main" id="{22CA4C23-33F3-47E8-B8F3-AC54D37E9CD1}"/>
              </a:ext>
            </a:extLst>
          </p:cNvPr>
          <p:cNvSpPr>
            <a:spLocks/>
          </p:cNvSpPr>
          <p:nvPr/>
        </p:nvSpPr>
        <p:spPr bwMode="blackWhite">
          <a:xfrm>
            <a:off x="8388350" y="2841625"/>
            <a:ext cx="138113" cy="168275"/>
          </a:xfrm>
          <a:custGeom>
            <a:avLst/>
            <a:gdLst>
              <a:gd name="T0" fmla="*/ 61384 w 90"/>
              <a:gd name="T1" fmla="*/ 0 h 103"/>
              <a:gd name="T2" fmla="*/ 138113 w 90"/>
              <a:gd name="T3" fmla="*/ 62082 h 103"/>
              <a:gd name="T4" fmla="*/ 125836 w 90"/>
              <a:gd name="T5" fmla="*/ 99658 h 103"/>
              <a:gd name="T6" fmla="*/ 112025 w 90"/>
              <a:gd name="T7" fmla="*/ 106193 h 103"/>
              <a:gd name="T8" fmla="*/ 93610 w 90"/>
              <a:gd name="T9" fmla="*/ 89856 h 103"/>
              <a:gd name="T10" fmla="*/ 79799 w 90"/>
              <a:gd name="T11" fmla="*/ 120897 h 103"/>
              <a:gd name="T12" fmla="*/ 35296 w 90"/>
              <a:gd name="T13" fmla="*/ 168275 h 103"/>
              <a:gd name="T14" fmla="*/ 0 w 90"/>
              <a:gd name="T15" fmla="*/ 24506 h 103"/>
              <a:gd name="T16" fmla="*/ 61384 w 90"/>
              <a:gd name="T17" fmla="*/ 0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103">
                <a:moveTo>
                  <a:pt x="40" y="0"/>
                </a:moveTo>
                <a:lnTo>
                  <a:pt x="90" y="38"/>
                </a:lnTo>
                <a:lnTo>
                  <a:pt x="82" y="61"/>
                </a:lnTo>
                <a:lnTo>
                  <a:pt x="73" y="65"/>
                </a:lnTo>
                <a:lnTo>
                  <a:pt x="61" y="55"/>
                </a:lnTo>
                <a:lnTo>
                  <a:pt x="52" y="74"/>
                </a:lnTo>
                <a:lnTo>
                  <a:pt x="23" y="103"/>
                </a:lnTo>
                <a:lnTo>
                  <a:pt x="0" y="15"/>
                </a:lnTo>
                <a:lnTo>
                  <a:pt x="40" y="0"/>
                </a:lnTo>
                <a:close/>
              </a:path>
            </a:pathLst>
          </a:custGeom>
          <a:solidFill>
            <a:srgbClr val="339933"/>
          </a:solidFill>
          <a:ln w="9525">
            <a:solidFill>
              <a:srgbClr val="006600"/>
            </a:solidFill>
            <a:round/>
            <a:headEnd/>
            <a:tailEnd/>
          </a:ln>
        </p:spPr>
        <p:txBody>
          <a:bodyPr/>
          <a:lstStyle/>
          <a:p>
            <a:endParaRPr lang="en-US"/>
          </a:p>
        </p:txBody>
      </p:sp>
      <p:sp>
        <p:nvSpPr>
          <p:cNvPr id="5162" name="Freeform 72">
            <a:extLst>
              <a:ext uri="{FF2B5EF4-FFF2-40B4-BE49-F238E27FC236}">
                <a16:creationId xmlns:a16="http://schemas.microsoft.com/office/drawing/2014/main" id="{949AFC18-8B2C-4540-8B4C-D4F00E2DFC5C}"/>
              </a:ext>
            </a:extLst>
          </p:cNvPr>
          <p:cNvSpPr>
            <a:spLocks/>
          </p:cNvSpPr>
          <p:nvPr/>
        </p:nvSpPr>
        <p:spPr bwMode="blackWhite">
          <a:xfrm>
            <a:off x="8183563" y="2865438"/>
            <a:ext cx="239712" cy="307975"/>
          </a:xfrm>
          <a:custGeom>
            <a:avLst/>
            <a:gdLst>
              <a:gd name="T0" fmla="*/ 0 w 155"/>
              <a:gd name="T1" fmla="*/ 65527 h 188"/>
              <a:gd name="T2" fmla="*/ 29384 w 155"/>
              <a:gd name="T3" fmla="*/ 212961 h 188"/>
              <a:gd name="T4" fmla="*/ 4640 w 155"/>
              <a:gd name="T5" fmla="*/ 286679 h 188"/>
              <a:gd name="T6" fmla="*/ 13919 w 155"/>
              <a:gd name="T7" fmla="*/ 307975 h 188"/>
              <a:gd name="T8" fmla="*/ 40210 w 155"/>
              <a:gd name="T9" fmla="*/ 257192 h 188"/>
              <a:gd name="T10" fmla="*/ 52582 w 155"/>
              <a:gd name="T11" fmla="*/ 222790 h 188"/>
              <a:gd name="T12" fmla="*/ 74233 w 155"/>
              <a:gd name="T13" fmla="*/ 208047 h 188"/>
              <a:gd name="T14" fmla="*/ 106711 w 155"/>
              <a:gd name="T15" fmla="*/ 201494 h 188"/>
              <a:gd name="T16" fmla="*/ 123722 w 155"/>
              <a:gd name="T17" fmla="*/ 185113 h 188"/>
              <a:gd name="T18" fmla="*/ 139188 w 155"/>
              <a:gd name="T19" fmla="*/ 188389 h 188"/>
              <a:gd name="T20" fmla="*/ 165479 w 155"/>
              <a:gd name="T21" fmla="*/ 188389 h 188"/>
              <a:gd name="T22" fmla="*/ 184037 w 155"/>
              <a:gd name="T23" fmla="*/ 157264 h 188"/>
              <a:gd name="T24" fmla="*/ 204142 w 155"/>
              <a:gd name="T25" fmla="*/ 137606 h 188"/>
              <a:gd name="T26" fmla="*/ 239712 w 155"/>
              <a:gd name="T27" fmla="*/ 144159 h 188"/>
              <a:gd name="T28" fmla="*/ 207235 w 155"/>
              <a:gd name="T29" fmla="*/ 0 h 188"/>
              <a:gd name="T30" fmla="*/ 106711 w 155"/>
              <a:gd name="T31" fmla="*/ 31125 h 188"/>
              <a:gd name="T32" fmla="*/ 97431 w 155"/>
              <a:gd name="T33" fmla="*/ 50783 h 188"/>
              <a:gd name="T34" fmla="*/ 78873 w 155"/>
              <a:gd name="T35" fmla="*/ 40954 h 188"/>
              <a:gd name="T36" fmla="*/ 0 w 155"/>
              <a:gd name="T37" fmla="*/ 6552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5" h="188">
                <a:moveTo>
                  <a:pt x="0" y="40"/>
                </a:moveTo>
                <a:lnTo>
                  <a:pt x="19" y="130"/>
                </a:lnTo>
                <a:lnTo>
                  <a:pt x="3" y="175"/>
                </a:lnTo>
                <a:lnTo>
                  <a:pt x="9" y="188"/>
                </a:lnTo>
                <a:lnTo>
                  <a:pt x="26" y="157"/>
                </a:lnTo>
                <a:lnTo>
                  <a:pt x="34" y="136"/>
                </a:lnTo>
                <a:lnTo>
                  <a:pt x="48" y="127"/>
                </a:lnTo>
                <a:lnTo>
                  <a:pt x="69" y="123"/>
                </a:lnTo>
                <a:lnTo>
                  <a:pt x="80" y="113"/>
                </a:lnTo>
                <a:lnTo>
                  <a:pt x="90" y="115"/>
                </a:lnTo>
                <a:lnTo>
                  <a:pt x="107" y="115"/>
                </a:lnTo>
                <a:lnTo>
                  <a:pt x="119" y="96"/>
                </a:lnTo>
                <a:lnTo>
                  <a:pt x="132" y="84"/>
                </a:lnTo>
                <a:lnTo>
                  <a:pt x="155" y="88"/>
                </a:lnTo>
                <a:lnTo>
                  <a:pt x="134" y="0"/>
                </a:lnTo>
                <a:lnTo>
                  <a:pt x="69" y="19"/>
                </a:lnTo>
                <a:lnTo>
                  <a:pt x="63" y="31"/>
                </a:lnTo>
                <a:lnTo>
                  <a:pt x="51" y="25"/>
                </a:lnTo>
                <a:lnTo>
                  <a:pt x="0" y="40"/>
                </a:lnTo>
                <a:close/>
              </a:path>
            </a:pathLst>
          </a:custGeom>
          <a:solidFill>
            <a:srgbClr val="339933"/>
          </a:solidFill>
          <a:ln w="9525">
            <a:solidFill>
              <a:srgbClr val="006600"/>
            </a:solidFill>
            <a:round/>
            <a:headEnd/>
            <a:tailEnd/>
          </a:ln>
        </p:spPr>
        <p:txBody>
          <a:bodyPr/>
          <a:lstStyle/>
          <a:p>
            <a:endParaRPr lang="en-US"/>
          </a:p>
        </p:txBody>
      </p:sp>
      <p:grpSp>
        <p:nvGrpSpPr>
          <p:cNvPr id="5163" name="Group 73">
            <a:extLst>
              <a:ext uri="{FF2B5EF4-FFF2-40B4-BE49-F238E27FC236}">
                <a16:creationId xmlns:a16="http://schemas.microsoft.com/office/drawing/2014/main" id="{88DB187E-3591-4242-9400-C9E0381F953E}"/>
              </a:ext>
            </a:extLst>
          </p:cNvPr>
          <p:cNvGrpSpPr>
            <a:grpSpLocks/>
          </p:cNvGrpSpPr>
          <p:nvPr/>
        </p:nvGrpSpPr>
        <p:grpSpPr bwMode="auto">
          <a:xfrm>
            <a:off x="8142288" y="2651125"/>
            <a:ext cx="541337" cy="300038"/>
            <a:chOff x="4927" y="1246"/>
            <a:chExt cx="351" cy="183"/>
          </a:xfrm>
        </p:grpSpPr>
        <p:sp>
          <p:nvSpPr>
            <p:cNvPr id="5213" name="Freeform 74">
              <a:extLst>
                <a:ext uri="{FF2B5EF4-FFF2-40B4-BE49-F238E27FC236}">
                  <a16:creationId xmlns:a16="http://schemas.microsoft.com/office/drawing/2014/main" id="{E1FA9B94-3CA4-45BE-9174-F516C54747B8}"/>
                </a:ext>
              </a:extLst>
            </p:cNvPr>
            <p:cNvSpPr>
              <a:spLocks/>
            </p:cNvSpPr>
            <p:nvPr/>
          </p:nvSpPr>
          <p:spPr bwMode="blackWhite">
            <a:xfrm>
              <a:off x="4927" y="1246"/>
              <a:ext cx="349" cy="169"/>
            </a:xfrm>
            <a:custGeom>
              <a:avLst/>
              <a:gdLst>
                <a:gd name="T0" fmla="*/ 211 w 349"/>
                <a:gd name="T1" fmla="*/ 0 h 169"/>
                <a:gd name="T2" fmla="*/ 236 w 349"/>
                <a:gd name="T3" fmla="*/ 10 h 169"/>
                <a:gd name="T4" fmla="*/ 222 w 349"/>
                <a:gd name="T5" fmla="*/ 25 h 169"/>
                <a:gd name="T6" fmla="*/ 222 w 349"/>
                <a:gd name="T7" fmla="*/ 45 h 169"/>
                <a:gd name="T8" fmla="*/ 247 w 349"/>
                <a:gd name="T9" fmla="*/ 69 h 169"/>
                <a:gd name="T10" fmla="*/ 251 w 349"/>
                <a:gd name="T11" fmla="*/ 92 h 169"/>
                <a:gd name="T12" fmla="*/ 278 w 349"/>
                <a:gd name="T13" fmla="*/ 96 h 169"/>
                <a:gd name="T14" fmla="*/ 293 w 349"/>
                <a:gd name="T15" fmla="*/ 112 h 169"/>
                <a:gd name="T16" fmla="*/ 318 w 349"/>
                <a:gd name="T17" fmla="*/ 96 h 169"/>
                <a:gd name="T18" fmla="*/ 312 w 349"/>
                <a:gd name="T19" fmla="*/ 73 h 169"/>
                <a:gd name="T20" fmla="*/ 318 w 349"/>
                <a:gd name="T21" fmla="*/ 71 h 169"/>
                <a:gd name="T22" fmla="*/ 328 w 349"/>
                <a:gd name="T23" fmla="*/ 85 h 169"/>
                <a:gd name="T24" fmla="*/ 349 w 349"/>
                <a:gd name="T25" fmla="*/ 96 h 169"/>
                <a:gd name="T26" fmla="*/ 282 w 349"/>
                <a:gd name="T27" fmla="*/ 131 h 169"/>
                <a:gd name="T28" fmla="*/ 278 w 349"/>
                <a:gd name="T29" fmla="*/ 154 h 169"/>
                <a:gd name="T30" fmla="*/ 270 w 349"/>
                <a:gd name="T31" fmla="*/ 152 h 169"/>
                <a:gd name="T32" fmla="*/ 268 w 349"/>
                <a:gd name="T33" fmla="*/ 129 h 169"/>
                <a:gd name="T34" fmla="*/ 249 w 349"/>
                <a:gd name="T35" fmla="*/ 154 h 169"/>
                <a:gd name="T36" fmla="*/ 199 w 349"/>
                <a:gd name="T37" fmla="*/ 116 h 169"/>
                <a:gd name="T38" fmla="*/ 161 w 349"/>
                <a:gd name="T39" fmla="*/ 131 h 169"/>
                <a:gd name="T40" fmla="*/ 96 w 349"/>
                <a:gd name="T41" fmla="*/ 150 h 169"/>
                <a:gd name="T42" fmla="*/ 90 w 349"/>
                <a:gd name="T43" fmla="*/ 162 h 169"/>
                <a:gd name="T44" fmla="*/ 78 w 349"/>
                <a:gd name="T45" fmla="*/ 156 h 169"/>
                <a:gd name="T46" fmla="*/ 27 w 349"/>
                <a:gd name="T47" fmla="*/ 169 h 169"/>
                <a:gd name="T48" fmla="*/ 4 w 349"/>
                <a:gd name="T49" fmla="*/ 112 h 169"/>
                <a:gd name="T50" fmla="*/ 0 w 349"/>
                <a:gd name="T51" fmla="*/ 81 h 169"/>
                <a:gd name="T52" fmla="*/ 73 w 349"/>
                <a:gd name="T53" fmla="*/ 60 h 169"/>
                <a:gd name="T54" fmla="*/ 157 w 349"/>
                <a:gd name="T55" fmla="*/ 31 h 169"/>
                <a:gd name="T56" fmla="*/ 169 w 349"/>
                <a:gd name="T57" fmla="*/ 8 h 169"/>
                <a:gd name="T58" fmla="*/ 197 w 349"/>
                <a:gd name="T59" fmla="*/ 0 h 169"/>
                <a:gd name="T60" fmla="*/ 211 w 349"/>
                <a:gd name="T61" fmla="*/ 0 h 1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49" h="169">
                  <a:moveTo>
                    <a:pt x="211" y="0"/>
                  </a:moveTo>
                  <a:lnTo>
                    <a:pt x="236" y="10"/>
                  </a:lnTo>
                  <a:lnTo>
                    <a:pt x="222" y="25"/>
                  </a:lnTo>
                  <a:lnTo>
                    <a:pt x="222" y="45"/>
                  </a:lnTo>
                  <a:lnTo>
                    <a:pt x="247" y="69"/>
                  </a:lnTo>
                  <a:lnTo>
                    <a:pt x="251" y="92"/>
                  </a:lnTo>
                  <a:lnTo>
                    <a:pt x="278" y="96"/>
                  </a:lnTo>
                  <a:lnTo>
                    <a:pt x="293" y="112"/>
                  </a:lnTo>
                  <a:lnTo>
                    <a:pt x="318" y="96"/>
                  </a:lnTo>
                  <a:lnTo>
                    <a:pt x="312" y="73"/>
                  </a:lnTo>
                  <a:lnTo>
                    <a:pt x="318" y="71"/>
                  </a:lnTo>
                  <a:lnTo>
                    <a:pt x="328" y="85"/>
                  </a:lnTo>
                  <a:lnTo>
                    <a:pt x="349" y="96"/>
                  </a:lnTo>
                  <a:lnTo>
                    <a:pt x="282" y="131"/>
                  </a:lnTo>
                  <a:lnTo>
                    <a:pt x="278" y="154"/>
                  </a:lnTo>
                  <a:lnTo>
                    <a:pt x="270" y="152"/>
                  </a:lnTo>
                  <a:lnTo>
                    <a:pt x="268" y="129"/>
                  </a:lnTo>
                  <a:lnTo>
                    <a:pt x="249" y="154"/>
                  </a:lnTo>
                  <a:lnTo>
                    <a:pt x="199" y="116"/>
                  </a:lnTo>
                  <a:lnTo>
                    <a:pt x="161" y="131"/>
                  </a:lnTo>
                  <a:lnTo>
                    <a:pt x="96" y="150"/>
                  </a:lnTo>
                  <a:lnTo>
                    <a:pt x="90" y="162"/>
                  </a:lnTo>
                  <a:lnTo>
                    <a:pt x="78" y="156"/>
                  </a:lnTo>
                  <a:lnTo>
                    <a:pt x="27" y="169"/>
                  </a:lnTo>
                  <a:lnTo>
                    <a:pt x="4" y="112"/>
                  </a:lnTo>
                  <a:lnTo>
                    <a:pt x="0" y="81"/>
                  </a:lnTo>
                  <a:lnTo>
                    <a:pt x="73" y="60"/>
                  </a:lnTo>
                  <a:lnTo>
                    <a:pt x="157" y="31"/>
                  </a:lnTo>
                  <a:lnTo>
                    <a:pt x="169" y="8"/>
                  </a:lnTo>
                  <a:lnTo>
                    <a:pt x="197" y="0"/>
                  </a:lnTo>
                  <a:lnTo>
                    <a:pt x="211" y="0"/>
                  </a:lnTo>
                  <a:close/>
                </a:path>
              </a:pathLst>
            </a:custGeom>
            <a:solidFill>
              <a:srgbClr val="339933"/>
            </a:solidFill>
            <a:ln w="9525">
              <a:solidFill>
                <a:srgbClr val="006600"/>
              </a:solidFill>
              <a:round/>
              <a:headEnd/>
              <a:tailEnd/>
            </a:ln>
          </p:spPr>
          <p:txBody>
            <a:bodyPr/>
            <a:lstStyle/>
            <a:p>
              <a:endParaRPr lang="en-US"/>
            </a:p>
          </p:txBody>
        </p:sp>
        <p:sp>
          <p:nvSpPr>
            <p:cNvPr id="5214" name="Freeform 75">
              <a:extLst>
                <a:ext uri="{FF2B5EF4-FFF2-40B4-BE49-F238E27FC236}">
                  <a16:creationId xmlns:a16="http://schemas.microsoft.com/office/drawing/2014/main" id="{979E8544-41D4-40DA-82BD-B32A2258CFBF}"/>
                </a:ext>
              </a:extLst>
            </p:cNvPr>
            <p:cNvSpPr>
              <a:spLocks/>
            </p:cNvSpPr>
            <p:nvPr/>
          </p:nvSpPr>
          <p:spPr bwMode="blackWhite">
            <a:xfrm>
              <a:off x="5190" y="1411"/>
              <a:ext cx="38" cy="18"/>
            </a:xfrm>
            <a:custGeom>
              <a:avLst/>
              <a:gdLst>
                <a:gd name="T0" fmla="*/ 28 w 38"/>
                <a:gd name="T1" fmla="*/ 0 h 18"/>
                <a:gd name="T2" fmla="*/ 38 w 38"/>
                <a:gd name="T3" fmla="*/ 2 h 18"/>
                <a:gd name="T4" fmla="*/ 25 w 38"/>
                <a:gd name="T5" fmla="*/ 16 h 18"/>
                <a:gd name="T6" fmla="*/ 0 w 38"/>
                <a:gd name="T7" fmla="*/ 18 h 18"/>
                <a:gd name="T8" fmla="*/ 17 w 38"/>
                <a:gd name="T9" fmla="*/ 4 h 18"/>
                <a:gd name="T10" fmla="*/ 28 w 38"/>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18">
                  <a:moveTo>
                    <a:pt x="28" y="0"/>
                  </a:moveTo>
                  <a:lnTo>
                    <a:pt x="38" y="2"/>
                  </a:lnTo>
                  <a:lnTo>
                    <a:pt x="25" y="16"/>
                  </a:lnTo>
                  <a:lnTo>
                    <a:pt x="0" y="18"/>
                  </a:lnTo>
                  <a:lnTo>
                    <a:pt x="17" y="4"/>
                  </a:lnTo>
                  <a:lnTo>
                    <a:pt x="28" y="0"/>
                  </a:lnTo>
                  <a:close/>
                </a:path>
              </a:pathLst>
            </a:custGeom>
            <a:solidFill>
              <a:srgbClr val="339933"/>
            </a:solidFill>
            <a:ln w="9525">
              <a:solidFill>
                <a:srgbClr val="006600"/>
              </a:solidFill>
              <a:round/>
              <a:headEnd/>
              <a:tailEnd/>
            </a:ln>
          </p:spPr>
          <p:txBody>
            <a:bodyPr/>
            <a:lstStyle/>
            <a:p>
              <a:endParaRPr lang="en-US"/>
            </a:p>
          </p:txBody>
        </p:sp>
        <p:sp>
          <p:nvSpPr>
            <p:cNvPr id="5215" name="Freeform 76">
              <a:extLst>
                <a:ext uri="{FF2B5EF4-FFF2-40B4-BE49-F238E27FC236}">
                  <a16:creationId xmlns:a16="http://schemas.microsoft.com/office/drawing/2014/main" id="{8D9F2497-AB14-49AB-A3A9-3FD081A5DCA2}"/>
                </a:ext>
              </a:extLst>
            </p:cNvPr>
            <p:cNvSpPr>
              <a:spLocks/>
            </p:cNvSpPr>
            <p:nvPr/>
          </p:nvSpPr>
          <p:spPr bwMode="blackWhite">
            <a:xfrm>
              <a:off x="5243" y="1398"/>
              <a:ext cx="35" cy="25"/>
            </a:xfrm>
            <a:custGeom>
              <a:avLst/>
              <a:gdLst>
                <a:gd name="T0" fmla="*/ 31 w 35"/>
                <a:gd name="T1" fmla="*/ 0 h 25"/>
                <a:gd name="T2" fmla="*/ 35 w 35"/>
                <a:gd name="T3" fmla="*/ 6 h 25"/>
                <a:gd name="T4" fmla="*/ 20 w 35"/>
                <a:gd name="T5" fmla="*/ 19 h 25"/>
                <a:gd name="T6" fmla="*/ 0 w 35"/>
                <a:gd name="T7" fmla="*/ 25 h 25"/>
                <a:gd name="T8" fmla="*/ 0 w 35"/>
                <a:gd name="T9" fmla="*/ 19 h 25"/>
                <a:gd name="T10" fmla="*/ 14 w 35"/>
                <a:gd name="T11" fmla="*/ 12 h 25"/>
                <a:gd name="T12" fmla="*/ 23 w 35"/>
                <a:gd name="T13" fmla="*/ 2 h 25"/>
                <a:gd name="T14" fmla="*/ 31 w 35"/>
                <a:gd name="T15" fmla="*/ 0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5">
                  <a:moveTo>
                    <a:pt x="31" y="0"/>
                  </a:moveTo>
                  <a:lnTo>
                    <a:pt x="35" y="6"/>
                  </a:lnTo>
                  <a:lnTo>
                    <a:pt x="20" y="19"/>
                  </a:lnTo>
                  <a:lnTo>
                    <a:pt x="0" y="25"/>
                  </a:lnTo>
                  <a:lnTo>
                    <a:pt x="0" y="19"/>
                  </a:lnTo>
                  <a:lnTo>
                    <a:pt x="14" y="12"/>
                  </a:lnTo>
                  <a:lnTo>
                    <a:pt x="23" y="2"/>
                  </a:lnTo>
                  <a:lnTo>
                    <a:pt x="31" y="0"/>
                  </a:lnTo>
                  <a:close/>
                </a:path>
              </a:pathLst>
            </a:custGeom>
            <a:solidFill>
              <a:srgbClr val="339933"/>
            </a:solidFill>
            <a:ln w="9525">
              <a:solidFill>
                <a:srgbClr val="006600"/>
              </a:solidFill>
              <a:round/>
              <a:headEnd/>
              <a:tailEnd/>
            </a:ln>
          </p:spPr>
          <p:txBody>
            <a:bodyPr/>
            <a:lstStyle/>
            <a:p>
              <a:endParaRPr lang="en-US"/>
            </a:p>
          </p:txBody>
        </p:sp>
      </p:grpSp>
      <p:grpSp>
        <p:nvGrpSpPr>
          <p:cNvPr id="5164" name="Group 77">
            <a:extLst>
              <a:ext uri="{FF2B5EF4-FFF2-40B4-BE49-F238E27FC236}">
                <a16:creationId xmlns:a16="http://schemas.microsoft.com/office/drawing/2014/main" id="{4FC3436C-2589-4AFE-8538-1A99D0D44742}"/>
              </a:ext>
            </a:extLst>
          </p:cNvPr>
          <p:cNvGrpSpPr>
            <a:grpSpLocks/>
          </p:cNvGrpSpPr>
          <p:nvPr/>
        </p:nvGrpSpPr>
        <p:grpSpPr bwMode="auto">
          <a:xfrm>
            <a:off x="7310438" y="2333625"/>
            <a:ext cx="1116012" cy="881063"/>
            <a:chOff x="4389" y="1052"/>
            <a:chExt cx="722" cy="538"/>
          </a:xfrm>
        </p:grpSpPr>
        <p:sp>
          <p:nvSpPr>
            <p:cNvPr id="5211" name="Freeform 78">
              <a:extLst>
                <a:ext uri="{FF2B5EF4-FFF2-40B4-BE49-F238E27FC236}">
                  <a16:creationId xmlns:a16="http://schemas.microsoft.com/office/drawing/2014/main" id="{C168F465-735C-48CD-A6A1-849CFFE5673E}"/>
                </a:ext>
              </a:extLst>
            </p:cNvPr>
            <p:cNvSpPr>
              <a:spLocks/>
            </p:cNvSpPr>
            <p:nvPr/>
          </p:nvSpPr>
          <p:spPr bwMode="blackWhite">
            <a:xfrm>
              <a:off x="4389" y="1052"/>
              <a:ext cx="584" cy="500"/>
            </a:xfrm>
            <a:custGeom>
              <a:avLst/>
              <a:gdLst>
                <a:gd name="T0" fmla="*/ 538 w 584"/>
                <a:gd name="T1" fmla="*/ 275 h 500"/>
                <a:gd name="T2" fmla="*/ 542 w 584"/>
                <a:gd name="T3" fmla="*/ 306 h 500"/>
                <a:gd name="T4" fmla="*/ 565 w 584"/>
                <a:gd name="T5" fmla="*/ 365 h 500"/>
                <a:gd name="T6" fmla="*/ 584 w 584"/>
                <a:gd name="T7" fmla="*/ 457 h 500"/>
                <a:gd name="T8" fmla="*/ 568 w 584"/>
                <a:gd name="T9" fmla="*/ 500 h 500"/>
                <a:gd name="T10" fmla="*/ 461 w 584"/>
                <a:gd name="T11" fmla="*/ 477 h 500"/>
                <a:gd name="T12" fmla="*/ 426 w 584"/>
                <a:gd name="T13" fmla="*/ 457 h 500"/>
                <a:gd name="T14" fmla="*/ 423 w 584"/>
                <a:gd name="T15" fmla="*/ 427 h 500"/>
                <a:gd name="T16" fmla="*/ 407 w 584"/>
                <a:gd name="T17" fmla="*/ 427 h 500"/>
                <a:gd name="T18" fmla="*/ 384 w 584"/>
                <a:gd name="T19" fmla="*/ 404 h 500"/>
                <a:gd name="T20" fmla="*/ 294 w 584"/>
                <a:gd name="T21" fmla="*/ 438 h 500"/>
                <a:gd name="T22" fmla="*/ 4 w 584"/>
                <a:gd name="T23" fmla="*/ 496 h 500"/>
                <a:gd name="T24" fmla="*/ 0 w 584"/>
                <a:gd name="T25" fmla="*/ 477 h 500"/>
                <a:gd name="T26" fmla="*/ 39 w 584"/>
                <a:gd name="T27" fmla="*/ 442 h 500"/>
                <a:gd name="T28" fmla="*/ 66 w 584"/>
                <a:gd name="T29" fmla="*/ 396 h 500"/>
                <a:gd name="T30" fmla="*/ 52 w 584"/>
                <a:gd name="T31" fmla="*/ 327 h 500"/>
                <a:gd name="T32" fmla="*/ 66 w 584"/>
                <a:gd name="T33" fmla="*/ 310 h 500"/>
                <a:gd name="T34" fmla="*/ 108 w 584"/>
                <a:gd name="T35" fmla="*/ 310 h 500"/>
                <a:gd name="T36" fmla="*/ 137 w 584"/>
                <a:gd name="T37" fmla="*/ 298 h 500"/>
                <a:gd name="T38" fmla="*/ 186 w 584"/>
                <a:gd name="T39" fmla="*/ 306 h 500"/>
                <a:gd name="T40" fmla="*/ 238 w 584"/>
                <a:gd name="T41" fmla="*/ 283 h 500"/>
                <a:gd name="T42" fmla="*/ 259 w 584"/>
                <a:gd name="T43" fmla="*/ 256 h 500"/>
                <a:gd name="T44" fmla="*/ 275 w 584"/>
                <a:gd name="T45" fmla="*/ 242 h 500"/>
                <a:gd name="T46" fmla="*/ 259 w 584"/>
                <a:gd name="T47" fmla="*/ 210 h 500"/>
                <a:gd name="T48" fmla="*/ 263 w 584"/>
                <a:gd name="T49" fmla="*/ 189 h 500"/>
                <a:gd name="T50" fmla="*/ 242 w 584"/>
                <a:gd name="T51" fmla="*/ 187 h 500"/>
                <a:gd name="T52" fmla="*/ 244 w 584"/>
                <a:gd name="T53" fmla="*/ 179 h 500"/>
                <a:gd name="T54" fmla="*/ 267 w 584"/>
                <a:gd name="T55" fmla="*/ 162 h 500"/>
                <a:gd name="T56" fmla="*/ 282 w 584"/>
                <a:gd name="T57" fmla="*/ 133 h 500"/>
                <a:gd name="T58" fmla="*/ 313 w 584"/>
                <a:gd name="T59" fmla="*/ 77 h 500"/>
                <a:gd name="T60" fmla="*/ 336 w 584"/>
                <a:gd name="T61" fmla="*/ 64 h 500"/>
                <a:gd name="T62" fmla="*/ 344 w 584"/>
                <a:gd name="T63" fmla="*/ 39 h 500"/>
                <a:gd name="T64" fmla="*/ 472 w 584"/>
                <a:gd name="T65" fmla="*/ 0 h 500"/>
                <a:gd name="T66" fmla="*/ 488 w 584"/>
                <a:gd name="T67" fmla="*/ 54 h 500"/>
                <a:gd name="T68" fmla="*/ 488 w 584"/>
                <a:gd name="T69" fmla="*/ 102 h 500"/>
                <a:gd name="T70" fmla="*/ 497 w 584"/>
                <a:gd name="T71" fmla="*/ 156 h 500"/>
                <a:gd name="T72" fmla="*/ 522 w 584"/>
                <a:gd name="T73" fmla="*/ 187 h 500"/>
                <a:gd name="T74" fmla="*/ 538 w 584"/>
                <a:gd name="T75" fmla="*/ 244 h 500"/>
                <a:gd name="T76" fmla="*/ 538 w 584"/>
                <a:gd name="T77" fmla="*/ 275 h 5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84" h="500">
                  <a:moveTo>
                    <a:pt x="538" y="275"/>
                  </a:moveTo>
                  <a:lnTo>
                    <a:pt x="542" y="306"/>
                  </a:lnTo>
                  <a:lnTo>
                    <a:pt x="565" y="365"/>
                  </a:lnTo>
                  <a:lnTo>
                    <a:pt x="584" y="457"/>
                  </a:lnTo>
                  <a:lnTo>
                    <a:pt x="568" y="500"/>
                  </a:lnTo>
                  <a:lnTo>
                    <a:pt x="461" y="477"/>
                  </a:lnTo>
                  <a:lnTo>
                    <a:pt x="426" y="457"/>
                  </a:lnTo>
                  <a:lnTo>
                    <a:pt x="423" y="427"/>
                  </a:lnTo>
                  <a:lnTo>
                    <a:pt x="407" y="427"/>
                  </a:lnTo>
                  <a:lnTo>
                    <a:pt x="384" y="404"/>
                  </a:lnTo>
                  <a:lnTo>
                    <a:pt x="294" y="438"/>
                  </a:lnTo>
                  <a:lnTo>
                    <a:pt x="4" y="496"/>
                  </a:lnTo>
                  <a:lnTo>
                    <a:pt x="0" y="477"/>
                  </a:lnTo>
                  <a:lnTo>
                    <a:pt x="39" y="442"/>
                  </a:lnTo>
                  <a:lnTo>
                    <a:pt x="66" y="396"/>
                  </a:lnTo>
                  <a:lnTo>
                    <a:pt x="52" y="327"/>
                  </a:lnTo>
                  <a:lnTo>
                    <a:pt x="66" y="310"/>
                  </a:lnTo>
                  <a:lnTo>
                    <a:pt x="108" y="310"/>
                  </a:lnTo>
                  <a:lnTo>
                    <a:pt x="137" y="298"/>
                  </a:lnTo>
                  <a:lnTo>
                    <a:pt x="186" y="306"/>
                  </a:lnTo>
                  <a:lnTo>
                    <a:pt x="238" y="283"/>
                  </a:lnTo>
                  <a:lnTo>
                    <a:pt x="259" y="256"/>
                  </a:lnTo>
                  <a:lnTo>
                    <a:pt x="275" y="242"/>
                  </a:lnTo>
                  <a:lnTo>
                    <a:pt x="259" y="210"/>
                  </a:lnTo>
                  <a:lnTo>
                    <a:pt x="263" y="189"/>
                  </a:lnTo>
                  <a:lnTo>
                    <a:pt x="242" y="187"/>
                  </a:lnTo>
                  <a:lnTo>
                    <a:pt x="244" y="179"/>
                  </a:lnTo>
                  <a:lnTo>
                    <a:pt x="267" y="162"/>
                  </a:lnTo>
                  <a:lnTo>
                    <a:pt x="282" y="133"/>
                  </a:lnTo>
                  <a:lnTo>
                    <a:pt x="313" y="77"/>
                  </a:lnTo>
                  <a:lnTo>
                    <a:pt x="336" y="64"/>
                  </a:lnTo>
                  <a:lnTo>
                    <a:pt x="344" y="39"/>
                  </a:lnTo>
                  <a:lnTo>
                    <a:pt x="472" y="0"/>
                  </a:lnTo>
                  <a:lnTo>
                    <a:pt x="488" y="54"/>
                  </a:lnTo>
                  <a:lnTo>
                    <a:pt x="488" y="102"/>
                  </a:lnTo>
                  <a:lnTo>
                    <a:pt x="497" y="156"/>
                  </a:lnTo>
                  <a:lnTo>
                    <a:pt x="522" y="187"/>
                  </a:lnTo>
                  <a:lnTo>
                    <a:pt x="538" y="244"/>
                  </a:lnTo>
                  <a:lnTo>
                    <a:pt x="538" y="275"/>
                  </a:lnTo>
                  <a:close/>
                </a:path>
              </a:pathLst>
            </a:custGeom>
            <a:solidFill>
              <a:srgbClr val="FF9900"/>
            </a:solidFill>
            <a:ln w="9525">
              <a:solidFill>
                <a:srgbClr val="006600"/>
              </a:solidFill>
              <a:round/>
              <a:headEnd/>
              <a:tailEnd/>
            </a:ln>
          </p:spPr>
          <p:txBody>
            <a:bodyPr/>
            <a:lstStyle/>
            <a:p>
              <a:endParaRPr lang="en-US"/>
            </a:p>
          </p:txBody>
        </p:sp>
        <p:sp>
          <p:nvSpPr>
            <p:cNvPr id="5212" name="Freeform 79">
              <a:extLst>
                <a:ext uri="{FF2B5EF4-FFF2-40B4-BE49-F238E27FC236}">
                  <a16:creationId xmlns:a16="http://schemas.microsoft.com/office/drawing/2014/main" id="{3B810C2A-0DC0-428F-BDFE-5C841658D248}"/>
                </a:ext>
              </a:extLst>
            </p:cNvPr>
            <p:cNvSpPr>
              <a:spLocks/>
            </p:cNvSpPr>
            <p:nvPr/>
          </p:nvSpPr>
          <p:spPr bwMode="blackWhite">
            <a:xfrm>
              <a:off x="4969" y="1488"/>
              <a:ext cx="142" cy="102"/>
            </a:xfrm>
            <a:custGeom>
              <a:avLst/>
              <a:gdLst>
                <a:gd name="T0" fmla="*/ 0 w 142"/>
                <a:gd name="T1" fmla="*/ 77 h 102"/>
                <a:gd name="T2" fmla="*/ 36 w 142"/>
                <a:gd name="T3" fmla="*/ 52 h 102"/>
                <a:gd name="T4" fmla="*/ 57 w 142"/>
                <a:gd name="T5" fmla="*/ 31 h 102"/>
                <a:gd name="T6" fmla="*/ 82 w 142"/>
                <a:gd name="T7" fmla="*/ 27 h 102"/>
                <a:gd name="T8" fmla="*/ 113 w 142"/>
                <a:gd name="T9" fmla="*/ 0 h 102"/>
                <a:gd name="T10" fmla="*/ 109 w 142"/>
                <a:gd name="T11" fmla="*/ 16 h 102"/>
                <a:gd name="T12" fmla="*/ 142 w 142"/>
                <a:gd name="T13" fmla="*/ 2 h 102"/>
                <a:gd name="T14" fmla="*/ 136 w 142"/>
                <a:gd name="T15" fmla="*/ 16 h 102"/>
                <a:gd name="T16" fmla="*/ 121 w 142"/>
                <a:gd name="T17" fmla="*/ 25 h 102"/>
                <a:gd name="T18" fmla="*/ 117 w 142"/>
                <a:gd name="T19" fmla="*/ 41 h 102"/>
                <a:gd name="T20" fmla="*/ 71 w 142"/>
                <a:gd name="T21" fmla="*/ 52 h 102"/>
                <a:gd name="T22" fmla="*/ 40 w 142"/>
                <a:gd name="T23" fmla="*/ 73 h 102"/>
                <a:gd name="T24" fmla="*/ 9 w 142"/>
                <a:gd name="T25" fmla="*/ 102 h 102"/>
                <a:gd name="T26" fmla="*/ 0 w 142"/>
                <a:gd name="T27" fmla="*/ 77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102">
                  <a:moveTo>
                    <a:pt x="0" y="77"/>
                  </a:moveTo>
                  <a:lnTo>
                    <a:pt x="36" y="52"/>
                  </a:lnTo>
                  <a:lnTo>
                    <a:pt x="57" y="31"/>
                  </a:lnTo>
                  <a:lnTo>
                    <a:pt x="82" y="27"/>
                  </a:lnTo>
                  <a:lnTo>
                    <a:pt x="113" y="0"/>
                  </a:lnTo>
                  <a:lnTo>
                    <a:pt x="109" y="16"/>
                  </a:lnTo>
                  <a:lnTo>
                    <a:pt x="142" y="2"/>
                  </a:lnTo>
                  <a:lnTo>
                    <a:pt x="136" y="16"/>
                  </a:lnTo>
                  <a:lnTo>
                    <a:pt x="121" y="25"/>
                  </a:lnTo>
                  <a:lnTo>
                    <a:pt x="117" y="41"/>
                  </a:lnTo>
                  <a:lnTo>
                    <a:pt x="71" y="52"/>
                  </a:lnTo>
                  <a:lnTo>
                    <a:pt x="40" y="73"/>
                  </a:lnTo>
                  <a:lnTo>
                    <a:pt x="9" y="102"/>
                  </a:lnTo>
                  <a:lnTo>
                    <a:pt x="0" y="77"/>
                  </a:lnTo>
                  <a:close/>
                </a:path>
              </a:pathLst>
            </a:custGeom>
            <a:solidFill>
              <a:srgbClr val="FF9900"/>
            </a:solidFill>
            <a:ln w="9525">
              <a:solidFill>
                <a:srgbClr val="006600"/>
              </a:solidFill>
              <a:round/>
              <a:headEnd/>
              <a:tailEnd/>
            </a:ln>
          </p:spPr>
          <p:txBody>
            <a:bodyPr/>
            <a:lstStyle/>
            <a:p>
              <a:endParaRPr lang="en-US"/>
            </a:p>
          </p:txBody>
        </p:sp>
      </p:grpSp>
      <p:sp>
        <p:nvSpPr>
          <p:cNvPr id="5165" name="Freeform 80">
            <a:extLst>
              <a:ext uri="{FF2B5EF4-FFF2-40B4-BE49-F238E27FC236}">
                <a16:creationId xmlns:a16="http://schemas.microsoft.com/office/drawing/2014/main" id="{09C7C6C4-9598-4050-A211-477D96721C54}"/>
              </a:ext>
            </a:extLst>
          </p:cNvPr>
          <p:cNvSpPr>
            <a:spLocks/>
          </p:cNvSpPr>
          <p:nvPr/>
        </p:nvSpPr>
        <p:spPr bwMode="blackWhite">
          <a:xfrm>
            <a:off x="7997825" y="3105150"/>
            <a:ext cx="219075" cy="485775"/>
          </a:xfrm>
          <a:custGeom>
            <a:avLst/>
            <a:gdLst>
              <a:gd name="T0" fmla="*/ 191305 w 142"/>
              <a:gd name="T1" fmla="*/ 47433 h 297"/>
              <a:gd name="T2" fmla="*/ 203647 w 142"/>
              <a:gd name="T3" fmla="*/ 68695 h 297"/>
              <a:gd name="T4" fmla="*/ 194390 w 142"/>
              <a:gd name="T5" fmla="*/ 119399 h 297"/>
              <a:gd name="T6" fmla="*/ 152735 w 142"/>
              <a:gd name="T7" fmla="*/ 143933 h 297"/>
              <a:gd name="T8" fmla="*/ 152735 w 142"/>
              <a:gd name="T9" fmla="*/ 163561 h 297"/>
              <a:gd name="T10" fmla="*/ 197476 w 142"/>
              <a:gd name="T11" fmla="*/ 163561 h 297"/>
              <a:gd name="T12" fmla="*/ 194390 w 142"/>
              <a:gd name="T13" fmla="*/ 201180 h 297"/>
              <a:gd name="T14" fmla="*/ 219075 w 142"/>
              <a:gd name="T15" fmla="*/ 232256 h 297"/>
              <a:gd name="T16" fmla="*/ 206733 w 142"/>
              <a:gd name="T17" fmla="*/ 297680 h 297"/>
              <a:gd name="T18" fmla="*/ 194390 w 142"/>
              <a:gd name="T19" fmla="*/ 379461 h 297"/>
              <a:gd name="T20" fmla="*/ 165078 w 142"/>
              <a:gd name="T21" fmla="*/ 403995 h 297"/>
              <a:gd name="T22" fmla="*/ 165078 w 142"/>
              <a:gd name="T23" fmla="*/ 441614 h 297"/>
              <a:gd name="T24" fmla="*/ 123423 w 142"/>
              <a:gd name="T25" fmla="*/ 485775 h 297"/>
              <a:gd name="T26" fmla="*/ 100281 w 142"/>
              <a:gd name="T27" fmla="*/ 436707 h 297"/>
              <a:gd name="T28" fmla="*/ 46283 w 142"/>
              <a:gd name="T29" fmla="*/ 417080 h 297"/>
              <a:gd name="T30" fmla="*/ 23142 w 142"/>
              <a:gd name="T31" fmla="*/ 389274 h 297"/>
              <a:gd name="T32" fmla="*/ 20056 w 142"/>
              <a:gd name="T33" fmla="*/ 359833 h 297"/>
              <a:gd name="T34" fmla="*/ 38570 w 142"/>
              <a:gd name="T35" fmla="*/ 341842 h 297"/>
              <a:gd name="T36" fmla="*/ 87939 w 142"/>
              <a:gd name="T37" fmla="*/ 256790 h 297"/>
              <a:gd name="T38" fmla="*/ 77139 w 142"/>
              <a:gd name="T39" fmla="*/ 206086 h 297"/>
              <a:gd name="T40" fmla="*/ 29313 w 142"/>
              <a:gd name="T41" fmla="*/ 175010 h 297"/>
              <a:gd name="T42" fmla="*/ 23142 w 142"/>
              <a:gd name="T43" fmla="*/ 143933 h 297"/>
              <a:gd name="T44" fmla="*/ 0 w 142"/>
              <a:gd name="T45" fmla="*/ 96501 h 297"/>
              <a:gd name="T46" fmla="*/ 16971 w 142"/>
              <a:gd name="T47" fmla="*/ 44161 h 297"/>
              <a:gd name="T48" fmla="*/ 7714 w 142"/>
              <a:gd name="T49" fmla="*/ 0 h 297"/>
              <a:gd name="T50" fmla="*/ 26227 w 142"/>
              <a:gd name="T51" fmla="*/ 9814 h 297"/>
              <a:gd name="T52" fmla="*/ 191305 w 142"/>
              <a:gd name="T53" fmla="*/ 47433 h 2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2" h="297">
                <a:moveTo>
                  <a:pt x="124" y="29"/>
                </a:moveTo>
                <a:lnTo>
                  <a:pt x="132" y="42"/>
                </a:lnTo>
                <a:lnTo>
                  <a:pt x="126" y="73"/>
                </a:lnTo>
                <a:lnTo>
                  <a:pt x="99" y="88"/>
                </a:lnTo>
                <a:lnTo>
                  <a:pt x="99" y="100"/>
                </a:lnTo>
                <a:lnTo>
                  <a:pt x="128" y="100"/>
                </a:lnTo>
                <a:lnTo>
                  <a:pt x="126" y="123"/>
                </a:lnTo>
                <a:lnTo>
                  <a:pt x="142" y="142"/>
                </a:lnTo>
                <a:lnTo>
                  <a:pt x="134" y="182"/>
                </a:lnTo>
                <a:lnTo>
                  <a:pt x="126" y="232"/>
                </a:lnTo>
                <a:lnTo>
                  <a:pt x="107" y="247"/>
                </a:lnTo>
                <a:lnTo>
                  <a:pt x="107" y="270"/>
                </a:lnTo>
                <a:lnTo>
                  <a:pt x="80" y="297"/>
                </a:lnTo>
                <a:lnTo>
                  <a:pt x="65" y="267"/>
                </a:lnTo>
                <a:lnTo>
                  <a:pt x="30" y="255"/>
                </a:lnTo>
                <a:lnTo>
                  <a:pt x="15" y="238"/>
                </a:lnTo>
                <a:lnTo>
                  <a:pt x="13" y="220"/>
                </a:lnTo>
                <a:lnTo>
                  <a:pt x="25" y="209"/>
                </a:lnTo>
                <a:lnTo>
                  <a:pt x="57" y="157"/>
                </a:lnTo>
                <a:lnTo>
                  <a:pt x="50" y="126"/>
                </a:lnTo>
                <a:lnTo>
                  <a:pt x="19" y="107"/>
                </a:lnTo>
                <a:lnTo>
                  <a:pt x="15" y="88"/>
                </a:lnTo>
                <a:lnTo>
                  <a:pt x="0" y="59"/>
                </a:lnTo>
                <a:lnTo>
                  <a:pt x="11" y="27"/>
                </a:lnTo>
                <a:lnTo>
                  <a:pt x="5" y="0"/>
                </a:lnTo>
                <a:lnTo>
                  <a:pt x="17" y="6"/>
                </a:lnTo>
                <a:lnTo>
                  <a:pt x="124" y="29"/>
                </a:lnTo>
                <a:close/>
              </a:path>
            </a:pathLst>
          </a:custGeom>
          <a:solidFill>
            <a:srgbClr val="666633"/>
          </a:solidFill>
          <a:ln w="9525">
            <a:solidFill>
              <a:srgbClr val="006600"/>
            </a:solidFill>
            <a:round/>
            <a:headEnd/>
            <a:tailEnd/>
          </a:ln>
        </p:spPr>
        <p:txBody>
          <a:bodyPr/>
          <a:lstStyle/>
          <a:p>
            <a:endParaRPr lang="en-US"/>
          </a:p>
        </p:txBody>
      </p:sp>
      <p:sp>
        <p:nvSpPr>
          <p:cNvPr id="5166" name="Freeform 81">
            <a:extLst>
              <a:ext uri="{FF2B5EF4-FFF2-40B4-BE49-F238E27FC236}">
                <a16:creationId xmlns:a16="http://schemas.microsoft.com/office/drawing/2014/main" id="{4F896975-B26C-4213-9A01-755EE8AC2C8D}"/>
              </a:ext>
            </a:extLst>
          </p:cNvPr>
          <p:cNvSpPr>
            <a:spLocks/>
          </p:cNvSpPr>
          <p:nvPr/>
        </p:nvSpPr>
        <p:spPr bwMode="blackWhite">
          <a:xfrm>
            <a:off x="7975600" y="3440113"/>
            <a:ext cx="168275" cy="269875"/>
          </a:xfrm>
          <a:custGeom>
            <a:avLst/>
            <a:gdLst>
              <a:gd name="T0" fmla="*/ 24476 w 110"/>
              <a:gd name="T1" fmla="*/ 0 h 165"/>
              <a:gd name="T2" fmla="*/ 38244 w 110"/>
              <a:gd name="T3" fmla="*/ 24534 h 165"/>
              <a:gd name="T4" fmla="*/ 35185 w 110"/>
              <a:gd name="T5" fmla="*/ 60517 h 165"/>
              <a:gd name="T6" fmla="*/ 133090 w 110"/>
              <a:gd name="T7" fmla="*/ 191366 h 165"/>
              <a:gd name="T8" fmla="*/ 156037 w 110"/>
              <a:gd name="T9" fmla="*/ 197908 h 165"/>
              <a:gd name="T10" fmla="*/ 168275 w 110"/>
              <a:gd name="T11" fmla="*/ 248612 h 165"/>
              <a:gd name="T12" fmla="*/ 76489 w 110"/>
              <a:gd name="T13" fmla="*/ 269875 h 165"/>
              <a:gd name="T14" fmla="*/ 0 w 110"/>
              <a:gd name="T15" fmla="*/ 44161 h 165"/>
              <a:gd name="T16" fmla="*/ 3060 w 110"/>
              <a:gd name="T17" fmla="*/ 13085 h 165"/>
              <a:gd name="T18" fmla="*/ 24476 w 110"/>
              <a:gd name="T19" fmla="*/ 0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 h="165">
                <a:moveTo>
                  <a:pt x="16" y="0"/>
                </a:moveTo>
                <a:lnTo>
                  <a:pt x="25" y="15"/>
                </a:lnTo>
                <a:lnTo>
                  <a:pt x="23" y="37"/>
                </a:lnTo>
                <a:lnTo>
                  <a:pt x="87" y="117"/>
                </a:lnTo>
                <a:lnTo>
                  <a:pt x="102" y="121"/>
                </a:lnTo>
                <a:lnTo>
                  <a:pt x="110" y="152"/>
                </a:lnTo>
                <a:lnTo>
                  <a:pt x="50" y="165"/>
                </a:lnTo>
                <a:lnTo>
                  <a:pt x="0" y="27"/>
                </a:lnTo>
                <a:lnTo>
                  <a:pt x="2" y="8"/>
                </a:lnTo>
                <a:lnTo>
                  <a:pt x="16" y="0"/>
                </a:lnTo>
                <a:close/>
              </a:path>
            </a:pathLst>
          </a:custGeom>
          <a:solidFill>
            <a:srgbClr val="CC3300"/>
          </a:solidFill>
          <a:ln w="9525">
            <a:solidFill>
              <a:srgbClr val="006600"/>
            </a:solidFill>
            <a:round/>
            <a:headEnd/>
            <a:tailEnd/>
          </a:ln>
        </p:spPr>
        <p:txBody>
          <a:bodyPr/>
          <a:lstStyle/>
          <a:p>
            <a:endParaRPr lang="en-US"/>
          </a:p>
        </p:txBody>
      </p:sp>
      <p:sp>
        <p:nvSpPr>
          <p:cNvPr id="5167" name="Freeform 82">
            <a:extLst>
              <a:ext uri="{FF2B5EF4-FFF2-40B4-BE49-F238E27FC236}">
                <a16:creationId xmlns:a16="http://schemas.microsoft.com/office/drawing/2014/main" id="{B389CF3B-25D9-46A4-A0C6-F982B77BCCC8}"/>
              </a:ext>
            </a:extLst>
          </p:cNvPr>
          <p:cNvSpPr>
            <a:spLocks/>
          </p:cNvSpPr>
          <p:nvPr/>
        </p:nvSpPr>
        <p:spPr bwMode="blackWhite">
          <a:xfrm>
            <a:off x="7246938" y="2971800"/>
            <a:ext cx="830262" cy="630238"/>
          </a:xfrm>
          <a:custGeom>
            <a:avLst/>
            <a:gdLst>
              <a:gd name="T0" fmla="*/ 55660 w 537"/>
              <a:gd name="T1" fmla="*/ 122360 h 376"/>
              <a:gd name="T2" fmla="*/ 61844 w 537"/>
              <a:gd name="T3" fmla="*/ 154207 h 376"/>
              <a:gd name="T4" fmla="*/ 510217 w 537"/>
              <a:gd name="T5" fmla="*/ 56990 h 376"/>
              <a:gd name="T6" fmla="*/ 649367 w 537"/>
              <a:gd name="T7" fmla="*/ 0 h 376"/>
              <a:gd name="T8" fmla="*/ 684927 w 537"/>
              <a:gd name="T9" fmla="*/ 38552 h 376"/>
              <a:gd name="T10" fmla="*/ 709665 w 537"/>
              <a:gd name="T11" fmla="*/ 38552 h 376"/>
              <a:gd name="T12" fmla="*/ 714304 w 537"/>
              <a:gd name="T13" fmla="*/ 88837 h 376"/>
              <a:gd name="T14" fmla="*/ 749864 w 537"/>
              <a:gd name="T15" fmla="*/ 112303 h 376"/>
              <a:gd name="T16" fmla="*/ 759141 w 537"/>
              <a:gd name="T17" fmla="*/ 157560 h 376"/>
              <a:gd name="T18" fmla="*/ 742134 w 537"/>
              <a:gd name="T19" fmla="*/ 211197 h 376"/>
              <a:gd name="T20" fmla="*/ 765325 w 537"/>
              <a:gd name="T21" fmla="*/ 259806 h 376"/>
              <a:gd name="T22" fmla="*/ 771510 w 537"/>
              <a:gd name="T23" fmla="*/ 291653 h 376"/>
              <a:gd name="T24" fmla="*/ 819439 w 537"/>
              <a:gd name="T25" fmla="*/ 323500 h 376"/>
              <a:gd name="T26" fmla="*/ 830262 w 537"/>
              <a:gd name="T27" fmla="*/ 375461 h 376"/>
              <a:gd name="T28" fmla="*/ 780786 w 537"/>
              <a:gd name="T29" fmla="*/ 462622 h 376"/>
              <a:gd name="T30" fmla="*/ 759141 w 537"/>
              <a:gd name="T31" fmla="*/ 481059 h 376"/>
              <a:gd name="T32" fmla="*/ 745226 w 537"/>
              <a:gd name="T33" fmla="*/ 455917 h 376"/>
              <a:gd name="T34" fmla="*/ 723580 w 537"/>
              <a:gd name="T35" fmla="*/ 469326 h 376"/>
              <a:gd name="T36" fmla="*/ 720488 w 537"/>
              <a:gd name="T37" fmla="*/ 491116 h 376"/>
              <a:gd name="T38" fmla="*/ 409720 w 537"/>
              <a:gd name="T39" fmla="*/ 559839 h 376"/>
              <a:gd name="T40" fmla="*/ 219548 w 537"/>
              <a:gd name="T41" fmla="*/ 603419 h 376"/>
              <a:gd name="T42" fmla="*/ 44837 w 537"/>
              <a:gd name="T43" fmla="*/ 630238 h 376"/>
              <a:gd name="T44" fmla="*/ 17007 w 537"/>
              <a:gd name="T45" fmla="*/ 357023 h 376"/>
              <a:gd name="T46" fmla="*/ 0 w 537"/>
              <a:gd name="T47" fmla="*/ 157560 h 376"/>
              <a:gd name="T48" fmla="*/ 29376 w 537"/>
              <a:gd name="T49" fmla="*/ 134093 h 376"/>
              <a:gd name="T50" fmla="*/ 55660 w 537"/>
              <a:gd name="T51" fmla="*/ 122360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37" h="376">
                <a:moveTo>
                  <a:pt x="36" y="73"/>
                </a:moveTo>
                <a:lnTo>
                  <a:pt x="40" y="92"/>
                </a:lnTo>
                <a:lnTo>
                  <a:pt x="330" y="34"/>
                </a:lnTo>
                <a:lnTo>
                  <a:pt x="420" y="0"/>
                </a:lnTo>
                <a:lnTo>
                  <a:pt x="443" y="23"/>
                </a:lnTo>
                <a:lnTo>
                  <a:pt x="459" y="23"/>
                </a:lnTo>
                <a:lnTo>
                  <a:pt x="462" y="53"/>
                </a:lnTo>
                <a:lnTo>
                  <a:pt x="485" y="67"/>
                </a:lnTo>
                <a:lnTo>
                  <a:pt x="491" y="94"/>
                </a:lnTo>
                <a:lnTo>
                  <a:pt x="480" y="126"/>
                </a:lnTo>
                <a:lnTo>
                  <a:pt x="495" y="155"/>
                </a:lnTo>
                <a:lnTo>
                  <a:pt x="499" y="174"/>
                </a:lnTo>
                <a:lnTo>
                  <a:pt x="530" y="193"/>
                </a:lnTo>
                <a:lnTo>
                  <a:pt x="537" y="224"/>
                </a:lnTo>
                <a:lnTo>
                  <a:pt x="505" y="276"/>
                </a:lnTo>
                <a:lnTo>
                  <a:pt x="491" y="287"/>
                </a:lnTo>
                <a:lnTo>
                  <a:pt x="482" y="272"/>
                </a:lnTo>
                <a:lnTo>
                  <a:pt x="468" y="280"/>
                </a:lnTo>
                <a:lnTo>
                  <a:pt x="466" y="293"/>
                </a:lnTo>
                <a:lnTo>
                  <a:pt x="265" y="334"/>
                </a:lnTo>
                <a:lnTo>
                  <a:pt x="142" y="360"/>
                </a:lnTo>
                <a:lnTo>
                  <a:pt x="29" y="376"/>
                </a:lnTo>
                <a:lnTo>
                  <a:pt x="11" y="213"/>
                </a:lnTo>
                <a:lnTo>
                  <a:pt x="0" y="94"/>
                </a:lnTo>
                <a:lnTo>
                  <a:pt x="19" y="80"/>
                </a:lnTo>
                <a:lnTo>
                  <a:pt x="36" y="73"/>
                </a:lnTo>
                <a:close/>
              </a:path>
            </a:pathLst>
          </a:custGeom>
          <a:solidFill>
            <a:srgbClr val="CC3300"/>
          </a:solidFill>
          <a:ln w="9525">
            <a:solidFill>
              <a:srgbClr val="006600"/>
            </a:solidFill>
            <a:round/>
            <a:headEnd/>
            <a:tailEnd/>
          </a:ln>
        </p:spPr>
        <p:txBody>
          <a:bodyPr/>
          <a:lstStyle/>
          <a:p>
            <a:endParaRPr lang="en-US"/>
          </a:p>
        </p:txBody>
      </p:sp>
      <p:sp>
        <p:nvSpPr>
          <p:cNvPr id="5168" name="Freeform 83">
            <a:extLst>
              <a:ext uri="{FF2B5EF4-FFF2-40B4-BE49-F238E27FC236}">
                <a16:creationId xmlns:a16="http://schemas.microsoft.com/office/drawing/2014/main" id="{F23D3A01-CA3E-4E84-BCD2-C8DAE5EFED2F}"/>
              </a:ext>
            </a:extLst>
          </p:cNvPr>
          <p:cNvSpPr>
            <a:spLocks/>
          </p:cNvSpPr>
          <p:nvPr/>
        </p:nvSpPr>
        <p:spPr bwMode="blackWhite">
          <a:xfrm>
            <a:off x="7473950" y="3473450"/>
            <a:ext cx="669925" cy="514350"/>
          </a:xfrm>
          <a:custGeom>
            <a:avLst/>
            <a:gdLst>
              <a:gd name="T0" fmla="*/ 500128 w 434"/>
              <a:gd name="T1" fmla="*/ 0 h 313"/>
              <a:gd name="T2" fmla="*/ 192951 w 434"/>
              <a:gd name="T3" fmla="*/ 67375 h 313"/>
              <a:gd name="T4" fmla="*/ 0 w 434"/>
              <a:gd name="T5" fmla="*/ 110100 h 313"/>
              <a:gd name="T6" fmla="*/ 16980 w 434"/>
              <a:gd name="T7" fmla="*/ 205411 h 313"/>
              <a:gd name="T8" fmla="*/ 71006 w 434"/>
              <a:gd name="T9" fmla="*/ 167616 h 313"/>
              <a:gd name="T10" fmla="*/ 106509 w 434"/>
              <a:gd name="T11" fmla="*/ 116674 h 313"/>
              <a:gd name="T12" fmla="*/ 189864 w 434"/>
              <a:gd name="T13" fmla="*/ 105171 h 313"/>
              <a:gd name="T14" fmla="*/ 236172 w 434"/>
              <a:gd name="T15" fmla="*/ 116674 h 313"/>
              <a:gd name="T16" fmla="*/ 284024 w 434"/>
              <a:gd name="T17" fmla="*/ 110100 h 313"/>
              <a:gd name="T18" fmla="*/ 284024 w 434"/>
              <a:gd name="T19" fmla="*/ 142966 h 313"/>
              <a:gd name="T20" fmla="*/ 296372 w 434"/>
              <a:gd name="T21" fmla="*/ 161042 h 313"/>
              <a:gd name="T22" fmla="*/ 328788 w 434"/>
              <a:gd name="T23" fmla="*/ 185692 h 313"/>
              <a:gd name="T24" fmla="*/ 351942 w 434"/>
              <a:gd name="T25" fmla="*/ 180762 h 313"/>
              <a:gd name="T26" fmla="*/ 379727 w 434"/>
              <a:gd name="T27" fmla="*/ 198838 h 313"/>
              <a:gd name="T28" fmla="*/ 393620 w 434"/>
              <a:gd name="T29" fmla="*/ 211985 h 313"/>
              <a:gd name="T30" fmla="*/ 367378 w 434"/>
              <a:gd name="T31" fmla="*/ 221844 h 313"/>
              <a:gd name="T32" fmla="*/ 348855 w 434"/>
              <a:gd name="T33" fmla="*/ 284289 h 313"/>
              <a:gd name="T34" fmla="*/ 399794 w 434"/>
              <a:gd name="T35" fmla="*/ 271143 h 313"/>
              <a:gd name="T36" fmla="*/ 429122 w 434"/>
              <a:gd name="T37" fmla="*/ 305652 h 313"/>
              <a:gd name="T38" fmla="*/ 483149 w 434"/>
              <a:gd name="T39" fmla="*/ 312225 h 313"/>
              <a:gd name="T40" fmla="*/ 441471 w 434"/>
              <a:gd name="T41" fmla="*/ 274430 h 313"/>
              <a:gd name="T42" fmla="*/ 470800 w 434"/>
              <a:gd name="T43" fmla="*/ 271143 h 313"/>
              <a:gd name="T44" fmla="*/ 429122 w 434"/>
              <a:gd name="T45" fmla="*/ 226774 h 313"/>
              <a:gd name="T46" fmla="*/ 426035 w 434"/>
              <a:gd name="T47" fmla="*/ 119960 h 313"/>
              <a:gd name="T48" fmla="*/ 402881 w 434"/>
              <a:gd name="T49" fmla="*/ 108457 h 313"/>
              <a:gd name="T50" fmla="*/ 409056 w 434"/>
              <a:gd name="T51" fmla="*/ 88738 h 313"/>
              <a:gd name="T52" fmla="*/ 384358 w 434"/>
              <a:gd name="T53" fmla="*/ 78878 h 313"/>
              <a:gd name="T54" fmla="*/ 429122 w 434"/>
              <a:gd name="T55" fmla="*/ 64088 h 313"/>
              <a:gd name="T56" fmla="*/ 464625 w 434"/>
              <a:gd name="T57" fmla="*/ 23006 h 313"/>
              <a:gd name="T58" fmla="*/ 489323 w 434"/>
              <a:gd name="T59" fmla="*/ 13146 h 313"/>
              <a:gd name="T60" fmla="*/ 489323 w 434"/>
              <a:gd name="T61" fmla="*/ 54229 h 313"/>
              <a:gd name="T62" fmla="*/ 458451 w 434"/>
              <a:gd name="T63" fmla="*/ 54229 h 313"/>
              <a:gd name="T64" fmla="*/ 441471 w 434"/>
              <a:gd name="T65" fmla="*/ 105171 h 313"/>
              <a:gd name="T66" fmla="*/ 470800 w 434"/>
              <a:gd name="T67" fmla="*/ 110100 h 313"/>
              <a:gd name="T68" fmla="*/ 464625 w 434"/>
              <a:gd name="T69" fmla="*/ 157756 h 313"/>
              <a:gd name="T70" fmla="*/ 464625 w 434"/>
              <a:gd name="T71" fmla="*/ 188978 h 313"/>
              <a:gd name="T72" fmla="*/ 518652 w 434"/>
              <a:gd name="T73" fmla="*/ 215271 h 313"/>
              <a:gd name="T74" fmla="*/ 489323 w 434"/>
              <a:gd name="T75" fmla="*/ 226774 h 313"/>
              <a:gd name="T76" fmla="*/ 489323 w 434"/>
              <a:gd name="T77" fmla="*/ 259640 h 313"/>
              <a:gd name="T78" fmla="*/ 524826 w 434"/>
              <a:gd name="T79" fmla="*/ 297436 h 313"/>
              <a:gd name="T80" fmla="*/ 532544 w 434"/>
              <a:gd name="T81" fmla="*/ 271143 h 313"/>
              <a:gd name="T82" fmla="*/ 544893 w 434"/>
              <a:gd name="T83" fmla="*/ 304009 h 313"/>
              <a:gd name="T84" fmla="*/ 563416 w 434"/>
              <a:gd name="T85" fmla="*/ 341804 h 313"/>
              <a:gd name="T86" fmla="*/ 580396 w 434"/>
              <a:gd name="T87" fmla="*/ 328658 h 313"/>
              <a:gd name="T88" fmla="*/ 598919 w 434"/>
              <a:gd name="T89" fmla="*/ 335231 h 313"/>
              <a:gd name="T90" fmla="*/ 568047 w 434"/>
              <a:gd name="T91" fmla="*/ 400963 h 313"/>
              <a:gd name="T92" fmla="*/ 574221 w 434"/>
              <a:gd name="T93" fmla="*/ 425612 h 313"/>
              <a:gd name="T94" fmla="*/ 568047 w 434"/>
              <a:gd name="T95" fmla="*/ 476554 h 313"/>
              <a:gd name="T96" fmla="*/ 598919 w 434"/>
              <a:gd name="T97" fmla="*/ 514350 h 313"/>
              <a:gd name="T98" fmla="*/ 603550 w 434"/>
              <a:gd name="T99" fmla="*/ 438759 h 313"/>
              <a:gd name="T100" fmla="*/ 615899 w 434"/>
              <a:gd name="T101" fmla="*/ 400963 h 313"/>
              <a:gd name="T102" fmla="*/ 628248 w 434"/>
              <a:gd name="T103" fmla="*/ 381243 h 313"/>
              <a:gd name="T104" fmla="*/ 634422 w 434"/>
              <a:gd name="T105" fmla="*/ 335231 h 313"/>
              <a:gd name="T106" fmla="*/ 648315 w 434"/>
              <a:gd name="T107" fmla="*/ 259640 h 313"/>
              <a:gd name="T108" fmla="*/ 651402 w 434"/>
              <a:gd name="T109" fmla="*/ 338518 h 313"/>
              <a:gd name="T110" fmla="*/ 669925 w 434"/>
              <a:gd name="T111" fmla="*/ 335231 h 313"/>
              <a:gd name="T112" fmla="*/ 669925 w 434"/>
              <a:gd name="T113" fmla="*/ 215271 h 313"/>
              <a:gd name="T114" fmla="*/ 580396 w 434"/>
              <a:gd name="T115" fmla="*/ 233347 h 313"/>
              <a:gd name="T116" fmla="*/ 500128 w 434"/>
              <a:gd name="T117" fmla="*/ 9860 h 313"/>
              <a:gd name="T118" fmla="*/ 500128 w 434"/>
              <a:gd name="T119" fmla="*/ 0 h 3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4" h="313">
                <a:moveTo>
                  <a:pt x="324" y="0"/>
                </a:moveTo>
                <a:lnTo>
                  <a:pt x="125" y="41"/>
                </a:lnTo>
                <a:lnTo>
                  <a:pt x="0" y="67"/>
                </a:lnTo>
                <a:lnTo>
                  <a:pt x="11" y="125"/>
                </a:lnTo>
                <a:lnTo>
                  <a:pt x="46" y="102"/>
                </a:lnTo>
                <a:lnTo>
                  <a:pt x="69" y="71"/>
                </a:lnTo>
                <a:lnTo>
                  <a:pt x="123" y="64"/>
                </a:lnTo>
                <a:lnTo>
                  <a:pt x="153" y="71"/>
                </a:lnTo>
                <a:lnTo>
                  <a:pt x="184" y="67"/>
                </a:lnTo>
                <a:lnTo>
                  <a:pt x="184" y="87"/>
                </a:lnTo>
                <a:lnTo>
                  <a:pt x="192" y="98"/>
                </a:lnTo>
                <a:lnTo>
                  <a:pt x="213" y="113"/>
                </a:lnTo>
                <a:lnTo>
                  <a:pt x="228" y="110"/>
                </a:lnTo>
                <a:lnTo>
                  <a:pt x="246" y="121"/>
                </a:lnTo>
                <a:lnTo>
                  <a:pt x="255" y="129"/>
                </a:lnTo>
                <a:lnTo>
                  <a:pt x="238" y="135"/>
                </a:lnTo>
                <a:lnTo>
                  <a:pt x="226" y="173"/>
                </a:lnTo>
                <a:lnTo>
                  <a:pt x="259" y="165"/>
                </a:lnTo>
                <a:lnTo>
                  <a:pt x="278" y="186"/>
                </a:lnTo>
                <a:lnTo>
                  <a:pt x="313" y="190"/>
                </a:lnTo>
                <a:lnTo>
                  <a:pt x="286" y="167"/>
                </a:lnTo>
                <a:lnTo>
                  <a:pt x="305" y="165"/>
                </a:lnTo>
                <a:lnTo>
                  <a:pt x="278" y="138"/>
                </a:lnTo>
                <a:lnTo>
                  <a:pt x="276" y="73"/>
                </a:lnTo>
                <a:lnTo>
                  <a:pt x="261" y="66"/>
                </a:lnTo>
                <a:lnTo>
                  <a:pt x="265" y="54"/>
                </a:lnTo>
                <a:lnTo>
                  <a:pt x="249" y="48"/>
                </a:lnTo>
                <a:lnTo>
                  <a:pt x="278" y="39"/>
                </a:lnTo>
                <a:lnTo>
                  <a:pt x="301" y="14"/>
                </a:lnTo>
                <a:lnTo>
                  <a:pt x="317" y="8"/>
                </a:lnTo>
                <a:lnTo>
                  <a:pt x="317" y="33"/>
                </a:lnTo>
                <a:lnTo>
                  <a:pt x="297" y="33"/>
                </a:lnTo>
                <a:lnTo>
                  <a:pt x="286" y="64"/>
                </a:lnTo>
                <a:lnTo>
                  <a:pt x="305" y="67"/>
                </a:lnTo>
                <a:lnTo>
                  <a:pt x="301" y="96"/>
                </a:lnTo>
                <a:lnTo>
                  <a:pt x="301" y="115"/>
                </a:lnTo>
                <a:lnTo>
                  <a:pt x="336" y="131"/>
                </a:lnTo>
                <a:lnTo>
                  <a:pt x="317" y="138"/>
                </a:lnTo>
                <a:lnTo>
                  <a:pt x="317" y="158"/>
                </a:lnTo>
                <a:lnTo>
                  <a:pt x="340" y="181"/>
                </a:lnTo>
                <a:lnTo>
                  <a:pt x="345" y="165"/>
                </a:lnTo>
                <a:lnTo>
                  <a:pt x="353" y="185"/>
                </a:lnTo>
                <a:lnTo>
                  <a:pt x="365" y="208"/>
                </a:lnTo>
                <a:lnTo>
                  <a:pt x="376" y="200"/>
                </a:lnTo>
                <a:lnTo>
                  <a:pt x="388" y="204"/>
                </a:lnTo>
                <a:lnTo>
                  <a:pt x="368" y="244"/>
                </a:lnTo>
                <a:lnTo>
                  <a:pt x="372" y="259"/>
                </a:lnTo>
                <a:lnTo>
                  <a:pt x="368" y="290"/>
                </a:lnTo>
                <a:lnTo>
                  <a:pt x="388" y="313"/>
                </a:lnTo>
                <a:lnTo>
                  <a:pt x="391" y="267"/>
                </a:lnTo>
                <a:lnTo>
                  <a:pt x="399" y="244"/>
                </a:lnTo>
                <a:lnTo>
                  <a:pt x="407" y="232"/>
                </a:lnTo>
                <a:lnTo>
                  <a:pt x="411" y="204"/>
                </a:lnTo>
                <a:lnTo>
                  <a:pt x="420" y="158"/>
                </a:lnTo>
                <a:lnTo>
                  <a:pt x="422" y="206"/>
                </a:lnTo>
                <a:lnTo>
                  <a:pt x="434" y="204"/>
                </a:lnTo>
                <a:lnTo>
                  <a:pt x="434" y="131"/>
                </a:lnTo>
                <a:lnTo>
                  <a:pt x="376" y="142"/>
                </a:lnTo>
                <a:lnTo>
                  <a:pt x="324" y="6"/>
                </a:lnTo>
                <a:lnTo>
                  <a:pt x="324" y="0"/>
                </a:lnTo>
                <a:close/>
              </a:path>
            </a:pathLst>
          </a:custGeom>
          <a:solidFill>
            <a:srgbClr val="FFCC00"/>
          </a:solidFill>
          <a:ln w="9525">
            <a:solidFill>
              <a:srgbClr val="006600"/>
            </a:solidFill>
            <a:round/>
            <a:headEnd/>
            <a:tailEnd/>
          </a:ln>
        </p:spPr>
        <p:txBody>
          <a:bodyPr/>
          <a:lstStyle/>
          <a:p>
            <a:endParaRPr lang="en-US"/>
          </a:p>
        </p:txBody>
      </p:sp>
      <p:sp>
        <p:nvSpPr>
          <p:cNvPr id="5169" name="Freeform 84">
            <a:extLst>
              <a:ext uri="{FF2B5EF4-FFF2-40B4-BE49-F238E27FC236}">
                <a16:creationId xmlns:a16="http://schemas.microsoft.com/office/drawing/2014/main" id="{7FDD5BA5-05B4-4C47-A8C5-BBC4C1933BBA}"/>
              </a:ext>
            </a:extLst>
          </p:cNvPr>
          <p:cNvSpPr>
            <a:spLocks/>
          </p:cNvSpPr>
          <p:nvPr/>
        </p:nvSpPr>
        <p:spPr bwMode="blackWhite">
          <a:xfrm>
            <a:off x="6886575" y="4086225"/>
            <a:ext cx="1281113" cy="625475"/>
          </a:xfrm>
          <a:custGeom>
            <a:avLst/>
            <a:gdLst>
              <a:gd name="T0" fmla="*/ 115903 w 829"/>
              <a:gd name="T1" fmla="*/ 532389 h 383"/>
              <a:gd name="T2" fmla="*/ 284348 w 829"/>
              <a:gd name="T3" fmla="*/ 501360 h 383"/>
              <a:gd name="T4" fmla="*/ 489883 w 829"/>
              <a:gd name="T5" fmla="*/ 454000 h 383"/>
              <a:gd name="T6" fmla="*/ 536244 w 829"/>
              <a:gd name="T7" fmla="*/ 467065 h 383"/>
              <a:gd name="T8" fmla="*/ 741778 w 829"/>
              <a:gd name="T9" fmla="*/ 478497 h 383"/>
              <a:gd name="T10" fmla="*/ 987492 w 829"/>
              <a:gd name="T11" fmla="*/ 600979 h 383"/>
              <a:gd name="T12" fmla="*/ 1004491 w 829"/>
              <a:gd name="T13" fmla="*/ 545453 h 383"/>
              <a:gd name="T14" fmla="*/ 1100305 w 829"/>
              <a:gd name="T15" fmla="*/ 440935 h 383"/>
              <a:gd name="T16" fmla="*/ 1151302 w 829"/>
              <a:gd name="T17" fmla="*/ 403374 h 383"/>
              <a:gd name="T18" fmla="*/ 1203844 w 829"/>
              <a:gd name="T19" fmla="*/ 328252 h 383"/>
              <a:gd name="T20" fmla="*/ 1114213 w 829"/>
              <a:gd name="T21" fmla="*/ 356014 h 383"/>
              <a:gd name="T22" fmla="*/ 1171392 w 829"/>
              <a:gd name="T23" fmla="*/ 318453 h 383"/>
              <a:gd name="T24" fmla="*/ 1174482 w 829"/>
              <a:gd name="T25" fmla="*/ 275993 h 383"/>
              <a:gd name="T26" fmla="*/ 1077124 w 829"/>
              <a:gd name="T27" fmla="*/ 253130 h 383"/>
              <a:gd name="T28" fmla="*/ 1152847 w 829"/>
              <a:gd name="T29" fmla="*/ 228633 h 383"/>
              <a:gd name="T30" fmla="*/ 1188391 w 829"/>
              <a:gd name="T31" fmla="*/ 253130 h 383"/>
              <a:gd name="T32" fmla="*/ 1281113 w 829"/>
              <a:gd name="T33" fmla="*/ 181273 h 383"/>
              <a:gd name="T34" fmla="*/ 1233206 w 829"/>
              <a:gd name="T35" fmla="*/ 181273 h 383"/>
              <a:gd name="T36" fmla="*/ 1174482 w 829"/>
              <a:gd name="T37" fmla="*/ 156777 h 383"/>
              <a:gd name="T38" fmla="*/ 1070942 w 829"/>
              <a:gd name="T39" fmla="*/ 187806 h 383"/>
              <a:gd name="T40" fmla="*/ 1151302 w 829"/>
              <a:gd name="T41" fmla="*/ 119216 h 383"/>
              <a:gd name="T42" fmla="*/ 1180664 w 829"/>
              <a:gd name="T43" fmla="*/ 93086 h 383"/>
              <a:gd name="T44" fmla="*/ 1236297 w 829"/>
              <a:gd name="T45" fmla="*/ 81655 h 383"/>
              <a:gd name="T46" fmla="*/ 1194572 w 829"/>
              <a:gd name="T47" fmla="*/ 0 h 383"/>
              <a:gd name="T48" fmla="*/ 1002946 w 829"/>
              <a:gd name="T49" fmla="*/ 65324 h 383"/>
              <a:gd name="T50" fmla="*/ 367798 w 829"/>
              <a:gd name="T51" fmla="*/ 191072 h 383"/>
              <a:gd name="T52" fmla="*/ 338436 w 829"/>
              <a:gd name="T53" fmla="*/ 215568 h 383"/>
              <a:gd name="T54" fmla="*/ 296711 w 829"/>
              <a:gd name="T55" fmla="*/ 277626 h 383"/>
              <a:gd name="T56" fmla="*/ 219443 w 829"/>
              <a:gd name="T57" fmla="*/ 321720 h 383"/>
              <a:gd name="T58" fmla="*/ 106631 w 829"/>
              <a:gd name="T59" fmla="*/ 422971 h 383"/>
              <a:gd name="T60" fmla="*/ 52543 w 829"/>
              <a:gd name="T61" fmla="*/ 467065 h 383"/>
              <a:gd name="T62" fmla="*/ 16999 w 829"/>
              <a:gd name="T63" fmla="*/ 504626 h 3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29" h="383">
                <a:moveTo>
                  <a:pt x="0" y="336"/>
                </a:moveTo>
                <a:lnTo>
                  <a:pt x="75" y="326"/>
                </a:lnTo>
                <a:lnTo>
                  <a:pt x="150" y="311"/>
                </a:lnTo>
                <a:lnTo>
                  <a:pt x="184" y="307"/>
                </a:lnTo>
                <a:lnTo>
                  <a:pt x="196" y="289"/>
                </a:lnTo>
                <a:lnTo>
                  <a:pt x="317" y="278"/>
                </a:lnTo>
                <a:lnTo>
                  <a:pt x="324" y="289"/>
                </a:lnTo>
                <a:lnTo>
                  <a:pt x="347" y="286"/>
                </a:lnTo>
                <a:lnTo>
                  <a:pt x="366" y="297"/>
                </a:lnTo>
                <a:lnTo>
                  <a:pt x="480" y="293"/>
                </a:lnTo>
                <a:lnTo>
                  <a:pt x="593" y="383"/>
                </a:lnTo>
                <a:lnTo>
                  <a:pt x="639" y="368"/>
                </a:lnTo>
                <a:lnTo>
                  <a:pt x="650" y="357"/>
                </a:lnTo>
                <a:lnTo>
                  <a:pt x="650" y="334"/>
                </a:lnTo>
                <a:lnTo>
                  <a:pt x="681" y="282"/>
                </a:lnTo>
                <a:lnTo>
                  <a:pt x="712" y="270"/>
                </a:lnTo>
                <a:lnTo>
                  <a:pt x="712" y="247"/>
                </a:lnTo>
                <a:lnTo>
                  <a:pt x="745" y="247"/>
                </a:lnTo>
                <a:lnTo>
                  <a:pt x="792" y="218"/>
                </a:lnTo>
                <a:lnTo>
                  <a:pt x="779" y="201"/>
                </a:lnTo>
                <a:lnTo>
                  <a:pt x="758" y="217"/>
                </a:lnTo>
                <a:lnTo>
                  <a:pt x="721" y="218"/>
                </a:lnTo>
                <a:lnTo>
                  <a:pt x="712" y="203"/>
                </a:lnTo>
                <a:lnTo>
                  <a:pt x="758" y="195"/>
                </a:lnTo>
                <a:lnTo>
                  <a:pt x="768" y="178"/>
                </a:lnTo>
                <a:lnTo>
                  <a:pt x="760" y="169"/>
                </a:lnTo>
                <a:lnTo>
                  <a:pt x="733" y="174"/>
                </a:lnTo>
                <a:lnTo>
                  <a:pt x="697" y="155"/>
                </a:lnTo>
                <a:lnTo>
                  <a:pt x="748" y="149"/>
                </a:lnTo>
                <a:lnTo>
                  <a:pt x="746" y="140"/>
                </a:lnTo>
                <a:lnTo>
                  <a:pt x="762" y="138"/>
                </a:lnTo>
                <a:lnTo>
                  <a:pt x="769" y="155"/>
                </a:lnTo>
                <a:lnTo>
                  <a:pt x="806" y="149"/>
                </a:lnTo>
                <a:lnTo>
                  <a:pt x="829" y="111"/>
                </a:lnTo>
                <a:lnTo>
                  <a:pt x="806" y="84"/>
                </a:lnTo>
                <a:lnTo>
                  <a:pt x="798" y="111"/>
                </a:lnTo>
                <a:lnTo>
                  <a:pt x="783" y="84"/>
                </a:lnTo>
                <a:lnTo>
                  <a:pt x="760" y="96"/>
                </a:lnTo>
                <a:lnTo>
                  <a:pt x="748" y="80"/>
                </a:lnTo>
                <a:lnTo>
                  <a:pt x="693" y="115"/>
                </a:lnTo>
                <a:lnTo>
                  <a:pt x="693" y="99"/>
                </a:lnTo>
                <a:lnTo>
                  <a:pt x="745" y="73"/>
                </a:lnTo>
                <a:lnTo>
                  <a:pt x="745" y="61"/>
                </a:lnTo>
                <a:lnTo>
                  <a:pt x="764" y="57"/>
                </a:lnTo>
                <a:lnTo>
                  <a:pt x="775" y="38"/>
                </a:lnTo>
                <a:lnTo>
                  <a:pt x="800" y="50"/>
                </a:lnTo>
                <a:lnTo>
                  <a:pt x="775" y="5"/>
                </a:lnTo>
                <a:lnTo>
                  <a:pt x="773" y="0"/>
                </a:lnTo>
                <a:lnTo>
                  <a:pt x="652" y="32"/>
                </a:lnTo>
                <a:lnTo>
                  <a:pt x="649" y="40"/>
                </a:lnTo>
                <a:lnTo>
                  <a:pt x="234" y="109"/>
                </a:lnTo>
                <a:lnTo>
                  <a:pt x="238" y="117"/>
                </a:lnTo>
                <a:lnTo>
                  <a:pt x="242" y="132"/>
                </a:lnTo>
                <a:lnTo>
                  <a:pt x="219" y="132"/>
                </a:lnTo>
                <a:lnTo>
                  <a:pt x="219" y="163"/>
                </a:lnTo>
                <a:lnTo>
                  <a:pt x="192" y="170"/>
                </a:lnTo>
                <a:lnTo>
                  <a:pt x="173" y="197"/>
                </a:lnTo>
                <a:lnTo>
                  <a:pt x="142" y="197"/>
                </a:lnTo>
                <a:lnTo>
                  <a:pt x="127" y="236"/>
                </a:lnTo>
                <a:lnTo>
                  <a:pt x="69" y="259"/>
                </a:lnTo>
                <a:lnTo>
                  <a:pt x="65" y="274"/>
                </a:lnTo>
                <a:lnTo>
                  <a:pt x="34" y="286"/>
                </a:lnTo>
                <a:lnTo>
                  <a:pt x="34" y="301"/>
                </a:lnTo>
                <a:lnTo>
                  <a:pt x="11" y="309"/>
                </a:lnTo>
                <a:lnTo>
                  <a:pt x="0" y="336"/>
                </a:lnTo>
                <a:close/>
              </a:path>
            </a:pathLst>
          </a:custGeom>
          <a:solidFill>
            <a:srgbClr val="FFCC00"/>
          </a:solidFill>
          <a:ln w="9525">
            <a:solidFill>
              <a:srgbClr val="006600"/>
            </a:solidFill>
            <a:round/>
            <a:headEnd/>
            <a:tailEnd/>
          </a:ln>
        </p:spPr>
        <p:txBody>
          <a:bodyPr/>
          <a:lstStyle/>
          <a:p>
            <a:endParaRPr lang="en-US"/>
          </a:p>
        </p:txBody>
      </p:sp>
      <p:grpSp>
        <p:nvGrpSpPr>
          <p:cNvPr id="5170" name="Group 85">
            <a:extLst>
              <a:ext uri="{FF2B5EF4-FFF2-40B4-BE49-F238E27FC236}">
                <a16:creationId xmlns:a16="http://schemas.microsoft.com/office/drawing/2014/main" id="{6180FA3D-73EF-4EB3-8AF8-14D48CF25915}"/>
              </a:ext>
            </a:extLst>
          </p:cNvPr>
          <p:cNvGrpSpPr>
            <a:grpSpLocks/>
          </p:cNvGrpSpPr>
          <p:nvPr/>
        </p:nvGrpSpPr>
        <p:grpSpPr bwMode="auto">
          <a:xfrm>
            <a:off x="7051675" y="4540250"/>
            <a:ext cx="750888" cy="603250"/>
            <a:chOff x="4222" y="2400"/>
            <a:chExt cx="486" cy="368"/>
          </a:xfrm>
        </p:grpSpPr>
        <p:sp>
          <p:nvSpPr>
            <p:cNvPr id="5209" name="Freeform 86">
              <a:extLst>
                <a:ext uri="{FF2B5EF4-FFF2-40B4-BE49-F238E27FC236}">
                  <a16:creationId xmlns:a16="http://schemas.microsoft.com/office/drawing/2014/main" id="{76E69590-97E0-443D-A8FA-91074EEF0300}"/>
                </a:ext>
              </a:extLst>
            </p:cNvPr>
            <p:cNvSpPr>
              <a:spLocks/>
            </p:cNvSpPr>
            <p:nvPr/>
          </p:nvSpPr>
          <p:spPr bwMode="blackWhite">
            <a:xfrm>
              <a:off x="4222" y="2400"/>
              <a:ext cx="486" cy="368"/>
            </a:xfrm>
            <a:custGeom>
              <a:avLst/>
              <a:gdLst>
                <a:gd name="T0" fmla="*/ 43 w 486"/>
                <a:gd name="T1" fmla="*/ 33 h 368"/>
                <a:gd name="T2" fmla="*/ 0 w 486"/>
                <a:gd name="T3" fmla="*/ 63 h 368"/>
                <a:gd name="T4" fmla="*/ 0 w 486"/>
                <a:gd name="T5" fmla="*/ 94 h 368"/>
                <a:gd name="T6" fmla="*/ 50 w 486"/>
                <a:gd name="T7" fmla="*/ 113 h 368"/>
                <a:gd name="T8" fmla="*/ 58 w 486"/>
                <a:gd name="T9" fmla="*/ 157 h 368"/>
                <a:gd name="T10" fmla="*/ 94 w 486"/>
                <a:gd name="T11" fmla="*/ 157 h 368"/>
                <a:gd name="T12" fmla="*/ 121 w 486"/>
                <a:gd name="T13" fmla="*/ 192 h 368"/>
                <a:gd name="T14" fmla="*/ 148 w 486"/>
                <a:gd name="T15" fmla="*/ 196 h 368"/>
                <a:gd name="T16" fmla="*/ 152 w 486"/>
                <a:gd name="T17" fmla="*/ 211 h 368"/>
                <a:gd name="T18" fmla="*/ 181 w 486"/>
                <a:gd name="T19" fmla="*/ 224 h 368"/>
                <a:gd name="T20" fmla="*/ 196 w 486"/>
                <a:gd name="T21" fmla="*/ 259 h 368"/>
                <a:gd name="T22" fmla="*/ 215 w 486"/>
                <a:gd name="T23" fmla="*/ 263 h 368"/>
                <a:gd name="T24" fmla="*/ 238 w 486"/>
                <a:gd name="T25" fmla="*/ 290 h 368"/>
                <a:gd name="T26" fmla="*/ 279 w 486"/>
                <a:gd name="T27" fmla="*/ 368 h 368"/>
                <a:gd name="T28" fmla="*/ 302 w 486"/>
                <a:gd name="T29" fmla="*/ 349 h 368"/>
                <a:gd name="T30" fmla="*/ 306 w 486"/>
                <a:gd name="T31" fmla="*/ 286 h 368"/>
                <a:gd name="T32" fmla="*/ 344 w 486"/>
                <a:gd name="T33" fmla="*/ 286 h 368"/>
                <a:gd name="T34" fmla="*/ 355 w 486"/>
                <a:gd name="T35" fmla="*/ 282 h 368"/>
                <a:gd name="T36" fmla="*/ 373 w 486"/>
                <a:gd name="T37" fmla="*/ 286 h 368"/>
                <a:gd name="T38" fmla="*/ 396 w 486"/>
                <a:gd name="T39" fmla="*/ 263 h 368"/>
                <a:gd name="T40" fmla="*/ 403 w 486"/>
                <a:gd name="T41" fmla="*/ 240 h 368"/>
                <a:gd name="T42" fmla="*/ 426 w 486"/>
                <a:gd name="T43" fmla="*/ 228 h 368"/>
                <a:gd name="T44" fmla="*/ 424 w 486"/>
                <a:gd name="T45" fmla="*/ 205 h 368"/>
                <a:gd name="T46" fmla="*/ 438 w 486"/>
                <a:gd name="T47" fmla="*/ 215 h 368"/>
                <a:gd name="T48" fmla="*/ 457 w 486"/>
                <a:gd name="T49" fmla="*/ 142 h 368"/>
                <a:gd name="T50" fmla="*/ 486 w 486"/>
                <a:gd name="T51" fmla="*/ 105 h 368"/>
                <a:gd name="T52" fmla="*/ 373 w 486"/>
                <a:gd name="T53" fmla="*/ 15 h 368"/>
                <a:gd name="T54" fmla="*/ 259 w 486"/>
                <a:gd name="T55" fmla="*/ 19 h 368"/>
                <a:gd name="T56" fmla="*/ 240 w 486"/>
                <a:gd name="T57" fmla="*/ 8 h 368"/>
                <a:gd name="T58" fmla="*/ 217 w 486"/>
                <a:gd name="T59" fmla="*/ 11 h 368"/>
                <a:gd name="T60" fmla="*/ 210 w 486"/>
                <a:gd name="T61" fmla="*/ 0 h 368"/>
                <a:gd name="T62" fmla="*/ 89 w 486"/>
                <a:gd name="T63" fmla="*/ 11 h 368"/>
                <a:gd name="T64" fmla="*/ 77 w 486"/>
                <a:gd name="T65" fmla="*/ 29 h 368"/>
                <a:gd name="T66" fmla="*/ 43 w 486"/>
                <a:gd name="T67" fmla="*/ 33 h 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6" h="368">
                  <a:moveTo>
                    <a:pt x="43" y="33"/>
                  </a:moveTo>
                  <a:lnTo>
                    <a:pt x="0" y="63"/>
                  </a:lnTo>
                  <a:lnTo>
                    <a:pt x="0" y="94"/>
                  </a:lnTo>
                  <a:lnTo>
                    <a:pt x="50" y="113"/>
                  </a:lnTo>
                  <a:lnTo>
                    <a:pt x="58" y="157"/>
                  </a:lnTo>
                  <a:lnTo>
                    <a:pt x="94" y="157"/>
                  </a:lnTo>
                  <a:lnTo>
                    <a:pt x="121" y="192"/>
                  </a:lnTo>
                  <a:lnTo>
                    <a:pt x="148" y="196"/>
                  </a:lnTo>
                  <a:lnTo>
                    <a:pt x="152" y="211"/>
                  </a:lnTo>
                  <a:lnTo>
                    <a:pt x="181" y="224"/>
                  </a:lnTo>
                  <a:lnTo>
                    <a:pt x="196" y="259"/>
                  </a:lnTo>
                  <a:lnTo>
                    <a:pt x="215" y="263"/>
                  </a:lnTo>
                  <a:lnTo>
                    <a:pt x="238" y="290"/>
                  </a:lnTo>
                  <a:lnTo>
                    <a:pt x="279" y="368"/>
                  </a:lnTo>
                  <a:lnTo>
                    <a:pt x="302" y="349"/>
                  </a:lnTo>
                  <a:lnTo>
                    <a:pt x="306" y="286"/>
                  </a:lnTo>
                  <a:lnTo>
                    <a:pt x="344" y="286"/>
                  </a:lnTo>
                  <a:lnTo>
                    <a:pt x="355" y="282"/>
                  </a:lnTo>
                  <a:lnTo>
                    <a:pt x="373" y="286"/>
                  </a:lnTo>
                  <a:lnTo>
                    <a:pt x="396" y="263"/>
                  </a:lnTo>
                  <a:lnTo>
                    <a:pt x="403" y="240"/>
                  </a:lnTo>
                  <a:lnTo>
                    <a:pt x="426" y="228"/>
                  </a:lnTo>
                  <a:lnTo>
                    <a:pt x="424" y="205"/>
                  </a:lnTo>
                  <a:lnTo>
                    <a:pt x="438" y="215"/>
                  </a:lnTo>
                  <a:lnTo>
                    <a:pt x="457" y="142"/>
                  </a:lnTo>
                  <a:lnTo>
                    <a:pt x="486" y="105"/>
                  </a:lnTo>
                  <a:lnTo>
                    <a:pt x="373" y="15"/>
                  </a:lnTo>
                  <a:lnTo>
                    <a:pt x="259" y="19"/>
                  </a:lnTo>
                  <a:lnTo>
                    <a:pt x="240" y="8"/>
                  </a:lnTo>
                  <a:lnTo>
                    <a:pt x="217" y="11"/>
                  </a:lnTo>
                  <a:lnTo>
                    <a:pt x="210" y="0"/>
                  </a:lnTo>
                  <a:lnTo>
                    <a:pt x="89" y="11"/>
                  </a:lnTo>
                  <a:lnTo>
                    <a:pt x="77" y="29"/>
                  </a:lnTo>
                  <a:lnTo>
                    <a:pt x="43" y="33"/>
                  </a:lnTo>
                  <a:close/>
                </a:path>
              </a:pathLst>
            </a:custGeom>
            <a:solidFill>
              <a:srgbClr val="FF9900"/>
            </a:solidFill>
            <a:ln w="9525">
              <a:solidFill>
                <a:srgbClr val="006600"/>
              </a:solidFill>
              <a:round/>
              <a:headEnd/>
              <a:tailEnd/>
            </a:ln>
          </p:spPr>
          <p:txBody>
            <a:bodyPr/>
            <a:lstStyle/>
            <a:p>
              <a:endParaRPr lang="en-US"/>
            </a:p>
          </p:txBody>
        </p:sp>
        <p:sp>
          <p:nvSpPr>
            <p:cNvPr id="5210" name="Freeform 87">
              <a:extLst>
                <a:ext uri="{FF2B5EF4-FFF2-40B4-BE49-F238E27FC236}">
                  <a16:creationId xmlns:a16="http://schemas.microsoft.com/office/drawing/2014/main" id="{D0E312B8-30A3-4AEB-B6B7-57C713A1B115}"/>
                </a:ext>
              </a:extLst>
            </p:cNvPr>
            <p:cNvSpPr>
              <a:spLocks/>
            </p:cNvSpPr>
            <p:nvPr/>
          </p:nvSpPr>
          <p:spPr bwMode="blackWhite">
            <a:xfrm>
              <a:off x="4531" y="2697"/>
              <a:ext cx="52" cy="25"/>
            </a:xfrm>
            <a:custGeom>
              <a:avLst/>
              <a:gdLst>
                <a:gd name="T0" fmla="*/ 0 w 52"/>
                <a:gd name="T1" fmla="*/ 6 h 25"/>
                <a:gd name="T2" fmla="*/ 33 w 52"/>
                <a:gd name="T3" fmla="*/ 0 h 25"/>
                <a:gd name="T4" fmla="*/ 52 w 52"/>
                <a:gd name="T5" fmla="*/ 20 h 25"/>
                <a:gd name="T6" fmla="*/ 44 w 52"/>
                <a:gd name="T7" fmla="*/ 25 h 25"/>
                <a:gd name="T8" fmla="*/ 18 w 52"/>
                <a:gd name="T9" fmla="*/ 22 h 25"/>
                <a:gd name="T10" fmla="*/ 0 w 52"/>
                <a:gd name="T11" fmla="*/ 22 h 25"/>
                <a:gd name="T12" fmla="*/ 0 w 52"/>
                <a:gd name="T13" fmla="*/ 6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25">
                  <a:moveTo>
                    <a:pt x="0" y="6"/>
                  </a:moveTo>
                  <a:lnTo>
                    <a:pt x="33" y="0"/>
                  </a:lnTo>
                  <a:lnTo>
                    <a:pt x="52" y="20"/>
                  </a:lnTo>
                  <a:lnTo>
                    <a:pt x="44" y="25"/>
                  </a:lnTo>
                  <a:lnTo>
                    <a:pt x="18" y="22"/>
                  </a:lnTo>
                  <a:lnTo>
                    <a:pt x="0" y="22"/>
                  </a:lnTo>
                  <a:lnTo>
                    <a:pt x="0" y="6"/>
                  </a:lnTo>
                  <a:close/>
                </a:path>
              </a:pathLst>
            </a:custGeom>
            <a:solidFill>
              <a:srgbClr val="FF9900"/>
            </a:solidFill>
            <a:ln w="9525">
              <a:solidFill>
                <a:srgbClr val="006600"/>
              </a:solidFill>
              <a:round/>
              <a:headEnd/>
              <a:tailEnd/>
            </a:ln>
          </p:spPr>
          <p:txBody>
            <a:bodyPr/>
            <a:lstStyle/>
            <a:p>
              <a:endParaRPr lang="en-US"/>
            </a:p>
          </p:txBody>
        </p:sp>
      </p:grpSp>
      <p:sp>
        <p:nvSpPr>
          <p:cNvPr id="5171" name="Freeform 88">
            <a:extLst>
              <a:ext uri="{FF2B5EF4-FFF2-40B4-BE49-F238E27FC236}">
                <a16:creationId xmlns:a16="http://schemas.microsoft.com/office/drawing/2014/main" id="{C2AF1A70-1E8F-4C8C-B6E6-203B381FF220}"/>
              </a:ext>
            </a:extLst>
          </p:cNvPr>
          <p:cNvSpPr>
            <a:spLocks/>
          </p:cNvSpPr>
          <p:nvPr/>
        </p:nvSpPr>
        <p:spPr bwMode="blackWhite">
          <a:xfrm>
            <a:off x="6721475" y="4594225"/>
            <a:ext cx="808038" cy="889000"/>
          </a:xfrm>
          <a:custGeom>
            <a:avLst/>
            <a:gdLst>
              <a:gd name="T0" fmla="*/ 397851 w 524"/>
              <a:gd name="T1" fmla="*/ 0 h 543"/>
              <a:gd name="T2" fmla="*/ 331542 w 524"/>
              <a:gd name="T3" fmla="*/ 49116 h 543"/>
              <a:gd name="T4" fmla="*/ 331542 w 524"/>
              <a:gd name="T5" fmla="*/ 99869 h 543"/>
              <a:gd name="T6" fmla="*/ 408645 w 524"/>
              <a:gd name="T7" fmla="*/ 130976 h 543"/>
              <a:gd name="T8" fmla="*/ 420982 w 524"/>
              <a:gd name="T9" fmla="*/ 203013 h 543"/>
              <a:gd name="T10" fmla="*/ 476496 w 524"/>
              <a:gd name="T11" fmla="*/ 203013 h 543"/>
              <a:gd name="T12" fmla="*/ 518131 w 524"/>
              <a:gd name="T13" fmla="*/ 260315 h 543"/>
              <a:gd name="T14" fmla="*/ 559767 w 524"/>
              <a:gd name="T15" fmla="*/ 266864 h 543"/>
              <a:gd name="T16" fmla="*/ 565935 w 524"/>
              <a:gd name="T17" fmla="*/ 291422 h 543"/>
              <a:gd name="T18" fmla="*/ 610655 w 524"/>
              <a:gd name="T19" fmla="*/ 312705 h 543"/>
              <a:gd name="T20" fmla="*/ 633786 w 524"/>
              <a:gd name="T21" fmla="*/ 370007 h 543"/>
              <a:gd name="T22" fmla="*/ 663085 w 524"/>
              <a:gd name="T23" fmla="*/ 376556 h 543"/>
              <a:gd name="T24" fmla="*/ 698552 w 524"/>
              <a:gd name="T25" fmla="*/ 420761 h 543"/>
              <a:gd name="T26" fmla="*/ 764860 w 524"/>
              <a:gd name="T27" fmla="*/ 548462 h 543"/>
              <a:gd name="T28" fmla="*/ 808038 w 524"/>
              <a:gd name="T29" fmla="*/ 574657 h 543"/>
              <a:gd name="T30" fmla="*/ 784907 w 524"/>
              <a:gd name="T31" fmla="*/ 592667 h 543"/>
              <a:gd name="T32" fmla="*/ 749440 w 524"/>
              <a:gd name="T33" fmla="*/ 586118 h 543"/>
              <a:gd name="T34" fmla="*/ 749440 w 524"/>
              <a:gd name="T35" fmla="*/ 640145 h 543"/>
              <a:gd name="T36" fmla="*/ 710888 w 524"/>
              <a:gd name="T37" fmla="*/ 646694 h 543"/>
              <a:gd name="T38" fmla="*/ 734019 w 524"/>
              <a:gd name="T39" fmla="*/ 708908 h 543"/>
              <a:gd name="T40" fmla="*/ 698552 w 524"/>
              <a:gd name="T41" fmla="*/ 728554 h 543"/>
              <a:gd name="T42" fmla="*/ 743272 w 524"/>
              <a:gd name="T43" fmla="*/ 759661 h 543"/>
              <a:gd name="T44" fmla="*/ 717057 w 524"/>
              <a:gd name="T45" fmla="*/ 776033 h 543"/>
              <a:gd name="T46" fmla="*/ 729393 w 524"/>
              <a:gd name="T47" fmla="*/ 838247 h 543"/>
              <a:gd name="T48" fmla="*/ 652290 w 524"/>
              <a:gd name="T49" fmla="*/ 813689 h 543"/>
              <a:gd name="T50" fmla="*/ 627617 w 524"/>
              <a:gd name="T51" fmla="*/ 831698 h 543"/>
              <a:gd name="T52" fmla="*/ 633786 w 524"/>
              <a:gd name="T53" fmla="*/ 889000 h 543"/>
              <a:gd name="T54" fmla="*/ 604486 w 524"/>
              <a:gd name="T55" fmla="*/ 889000 h 543"/>
              <a:gd name="T56" fmla="*/ 585982 w 524"/>
              <a:gd name="T57" fmla="*/ 862805 h 543"/>
              <a:gd name="T58" fmla="*/ 198925 w 524"/>
              <a:gd name="T59" fmla="*/ 882451 h 543"/>
              <a:gd name="T60" fmla="*/ 175795 w 524"/>
              <a:gd name="T61" fmla="*/ 857893 h 543"/>
              <a:gd name="T62" fmla="*/ 140327 w 524"/>
              <a:gd name="T63" fmla="*/ 854619 h 543"/>
              <a:gd name="T64" fmla="*/ 107944 w 524"/>
              <a:gd name="T65" fmla="*/ 746564 h 543"/>
              <a:gd name="T66" fmla="*/ 131075 w 524"/>
              <a:gd name="T67" fmla="*/ 646694 h 543"/>
              <a:gd name="T68" fmla="*/ 112570 w 524"/>
              <a:gd name="T69" fmla="*/ 595941 h 543"/>
              <a:gd name="T70" fmla="*/ 143411 w 524"/>
              <a:gd name="T71" fmla="*/ 520630 h 543"/>
              <a:gd name="T72" fmla="*/ 89439 w 524"/>
              <a:gd name="T73" fmla="*/ 476425 h 543"/>
              <a:gd name="T74" fmla="*/ 95608 w 524"/>
              <a:gd name="T75" fmla="*/ 407663 h 543"/>
              <a:gd name="T76" fmla="*/ 66308 w 524"/>
              <a:gd name="T77" fmla="*/ 389654 h 543"/>
              <a:gd name="T78" fmla="*/ 0 w 524"/>
              <a:gd name="T79" fmla="*/ 65488 h 543"/>
              <a:gd name="T80" fmla="*/ 166542 w 524"/>
              <a:gd name="T81" fmla="*/ 40930 h 543"/>
              <a:gd name="T82" fmla="*/ 282196 w 524"/>
              <a:gd name="T83" fmla="*/ 24558 h 543"/>
              <a:gd name="T84" fmla="*/ 397851 w 524"/>
              <a:gd name="T85" fmla="*/ 0 h 5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543">
                <a:moveTo>
                  <a:pt x="258" y="0"/>
                </a:moveTo>
                <a:lnTo>
                  <a:pt x="215" y="30"/>
                </a:lnTo>
                <a:lnTo>
                  <a:pt x="215" y="61"/>
                </a:lnTo>
                <a:lnTo>
                  <a:pt x="265" y="80"/>
                </a:lnTo>
                <a:lnTo>
                  <a:pt x="273" y="124"/>
                </a:lnTo>
                <a:lnTo>
                  <a:pt x="309" y="124"/>
                </a:lnTo>
                <a:lnTo>
                  <a:pt x="336" y="159"/>
                </a:lnTo>
                <a:lnTo>
                  <a:pt x="363" y="163"/>
                </a:lnTo>
                <a:lnTo>
                  <a:pt x="367" y="178"/>
                </a:lnTo>
                <a:lnTo>
                  <a:pt x="396" y="191"/>
                </a:lnTo>
                <a:lnTo>
                  <a:pt x="411" y="226"/>
                </a:lnTo>
                <a:lnTo>
                  <a:pt x="430" y="230"/>
                </a:lnTo>
                <a:lnTo>
                  <a:pt x="453" y="257"/>
                </a:lnTo>
                <a:lnTo>
                  <a:pt x="496" y="335"/>
                </a:lnTo>
                <a:lnTo>
                  <a:pt x="524" y="351"/>
                </a:lnTo>
                <a:lnTo>
                  <a:pt x="509" y="362"/>
                </a:lnTo>
                <a:lnTo>
                  <a:pt x="486" y="358"/>
                </a:lnTo>
                <a:lnTo>
                  <a:pt x="486" y="391"/>
                </a:lnTo>
                <a:lnTo>
                  <a:pt x="461" y="395"/>
                </a:lnTo>
                <a:lnTo>
                  <a:pt x="476" y="433"/>
                </a:lnTo>
                <a:lnTo>
                  <a:pt x="453" y="445"/>
                </a:lnTo>
                <a:lnTo>
                  <a:pt x="482" y="464"/>
                </a:lnTo>
                <a:lnTo>
                  <a:pt x="465" y="474"/>
                </a:lnTo>
                <a:lnTo>
                  <a:pt x="473" y="512"/>
                </a:lnTo>
                <a:lnTo>
                  <a:pt x="423" y="497"/>
                </a:lnTo>
                <a:lnTo>
                  <a:pt x="407" y="508"/>
                </a:lnTo>
                <a:lnTo>
                  <a:pt x="411" y="543"/>
                </a:lnTo>
                <a:lnTo>
                  <a:pt x="392" y="543"/>
                </a:lnTo>
                <a:lnTo>
                  <a:pt x="380" y="527"/>
                </a:lnTo>
                <a:lnTo>
                  <a:pt x="129" y="539"/>
                </a:lnTo>
                <a:lnTo>
                  <a:pt x="114" y="524"/>
                </a:lnTo>
                <a:lnTo>
                  <a:pt x="91" y="522"/>
                </a:lnTo>
                <a:lnTo>
                  <a:pt x="70" y="456"/>
                </a:lnTo>
                <a:lnTo>
                  <a:pt x="85" y="395"/>
                </a:lnTo>
                <a:lnTo>
                  <a:pt x="73" y="364"/>
                </a:lnTo>
                <a:lnTo>
                  <a:pt x="93" y="318"/>
                </a:lnTo>
                <a:lnTo>
                  <a:pt x="58" y="291"/>
                </a:lnTo>
                <a:lnTo>
                  <a:pt x="62" y="249"/>
                </a:lnTo>
                <a:lnTo>
                  <a:pt x="43" y="238"/>
                </a:lnTo>
                <a:lnTo>
                  <a:pt x="0" y="40"/>
                </a:lnTo>
                <a:lnTo>
                  <a:pt x="108" y="25"/>
                </a:lnTo>
                <a:lnTo>
                  <a:pt x="183" y="15"/>
                </a:lnTo>
                <a:lnTo>
                  <a:pt x="258" y="0"/>
                </a:lnTo>
                <a:close/>
              </a:path>
            </a:pathLst>
          </a:custGeom>
          <a:solidFill>
            <a:srgbClr val="FF9900"/>
          </a:solidFill>
          <a:ln w="9525">
            <a:solidFill>
              <a:srgbClr val="006600"/>
            </a:solidFill>
            <a:round/>
            <a:headEnd/>
            <a:tailEnd/>
          </a:ln>
        </p:spPr>
        <p:txBody>
          <a:bodyPr/>
          <a:lstStyle/>
          <a:p>
            <a:endParaRPr lang="en-US"/>
          </a:p>
        </p:txBody>
      </p:sp>
      <p:sp>
        <p:nvSpPr>
          <p:cNvPr id="5172" name="Freeform 89">
            <a:extLst>
              <a:ext uri="{FF2B5EF4-FFF2-40B4-BE49-F238E27FC236}">
                <a16:creationId xmlns:a16="http://schemas.microsoft.com/office/drawing/2014/main" id="{BEDB3ACC-A4CE-4CFD-98D5-5E22ECF6ADFF}"/>
              </a:ext>
            </a:extLst>
          </p:cNvPr>
          <p:cNvSpPr>
            <a:spLocks/>
          </p:cNvSpPr>
          <p:nvPr/>
        </p:nvSpPr>
        <p:spPr bwMode="blackWhite">
          <a:xfrm>
            <a:off x="6457950" y="5408613"/>
            <a:ext cx="1333500" cy="1114425"/>
          </a:xfrm>
          <a:custGeom>
            <a:avLst/>
            <a:gdLst>
              <a:gd name="T0" fmla="*/ 0 w 863"/>
              <a:gd name="T1" fmla="*/ 62185 h 681"/>
              <a:gd name="T2" fmla="*/ 49446 w 863"/>
              <a:gd name="T3" fmla="*/ 122734 h 681"/>
              <a:gd name="T4" fmla="*/ 16997 w 863"/>
              <a:gd name="T5" fmla="*/ 201284 h 681"/>
              <a:gd name="T6" fmla="*/ 81895 w 863"/>
              <a:gd name="T7" fmla="*/ 201284 h 681"/>
              <a:gd name="T8" fmla="*/ 135977 w 863"/>
              <a:gd name="T9" fmla="*/ 181646 h 681"/>
              <a:gd name="T10" fmla="*/ 245685 w 863"/>
              <a:gd name="T11" fmla="*/ 153827 h 681"/>
              <a:gd name="T12" fmla="*/ 268863 w 863"/>
              <a:gd name="T13" fmla="*/ 188192 h 681"/>
              <a:gd name="T14" fmla="*/ 304403 w 863"/>
              <a:gd name="T15" fmla="*/ 178373 h 681"/>
              <a:gd name="T16" fmla="*/ 346123 w 863"/>
              <a:gd name="T17" fmla="*/ 209466 h 681"/>
              <a:gd name="T18" fmla="*/ 390933 w 863"/>
              <a:gd name="T19" fmla="*/ 284743 h 681"/>
              <a:gd name="T20" fmla="*/ 443470 w 863"/>
              <a:gd name="T21" fmla="*/ 263469 h 681"/>
              <a:gd name="T22" fmla="*/ 509913 w 863"/>
              <a:gd name="T23" fmla="*/ 240559 h 681"/>
              <a:gd name="T24" fmla="*/ 545452 w 863"/>
              <a:gd name="T25" fmla="*/ 202920 h 681"/>
              <a:gd name="T26" fmla="*/ 672158 w 863"/>
              <a:gd name="T27" fmla="*/ 222558 h 681"/>
              <a:gd name="T28" fmla="*/ 774141 w 863"/>
              <a:gd name="T29" fmla="*/ 319108 h 681"/>
              <a:gd name="T30" fmla="*/ 817406 w 863"/>
              <a:gd name="T31" fmla="*/ 351838 h 681"/>
              <a:gd name="T32" fmla="*/ 835948 w 863"/>
              <a:gd name="T33" fmla="*/ 574395 h 681"/>
              <a:gd name="T34" fmla="*/ 871488 w 863"/>
              <a:gd name="T35" fmla="*/ 577668 h 681"/>
              <a:gd name="T36" fmla="*/ 885395 w 863"/>
              <a:gd name="T37" fmla="*/ 652945 h 681"/>
              <a:gd name="T38" fmla="*/ 968835 w 863"/>
              <a:gd name="T39" fmla="*/ 813318 h 681"/>
              <a:gd name="T40" fmla="*/ 993558 w 863"/>
              <a:gd name="T41" fmla="*/ 775679 h 681"/>
              <a:gd name="T42" fmla="*/ 1029097 w 863"/>
              <a:gd name="T43" fmla="*/ 850956 h 681"/>
              <a:gd name="T44" fmla="*/ 1107902 w 863"/>
              <a:gd name="T45" fmla="*/ 985145 h 681"/>
              <a:gd name="T46" fmla="*/ 1194433 w 863"/>
              <a:gd name="T47" fmla="*/ 1114425 h 681"/>
              <a:gd name="T48" fmla="*/ 1259331 w 863"/>
              <a:gd name="T49" fmla="*/ 1096424 h 681"/>
              <a:gd name="T50" fmla="*/ 1316503 w 863"/>
              <a:gd name="T51" fmla="*/ 1035875 h 681"/>
              <a:gd name="T52" fmla="*/ 1333500 w 863"/>
              <a:gd name="T53" fmla="*/ 919687 h 681"/>
              <a:gd name="T54" fmla="*/ 1288689 w 863"/>
              <a:gd name="T55" fmla="*/ 684038 h 681"/>
              <a:gd name="T56" fmla="*/ 1236153 w 863"/>
              <a:gd name="T57" fmla="*/ 536757 h 681"/>
              <a:gd name="T58" fmla="*/ 1171255 w 863"/>
              <a:gd name="T59" fmla="*/ 433660 h 681"/>
              <a:gd name="T60" fmla="*/ 1200614 w 863"/>
              <a:gd name="T61" fmla="*/ 430387 h 681"/>
              <a:gd name="T62" fmla="*/ 1007465 w 863"/>
              <a:gd name="T63" fmla="*/ 85096 h 681"/>
              <a:gd name="T64" fmla="*/ 965744 w 863"/>
              <a:gd name="T65" fmla="*/ 144008 h 681"/>
              <a:gd name="T66" fmla="*/ 956473 w 863"/>
              <a:gd name="T67" fmla="*/ 55639 h 681"/>
              <a:gd name="T68" fmla="*/ 993558 w 863"/>
              <a:gd name="T69" fmla="*/ 24547 h 681"/>
              <a:gd name="T70" fmla="*/ 891575 w 863"/>
              <a:gd name="T71" fmla="*/ 18001 h 681"/>
              <a:gd name="T72" fmla="*/ 868397 w 863"/>
              <a:gd name="T73" fmla="*/ 75277 h 681"/>
              <a:gd name="T74" fmla="*/ 462012 w 863"/>
              <a:gd name="T75" fmla="*/ 68731 h 681"/>
              <a:gd name="T76" fmla="*/ 403295 w 863"/>
              <a:gd name="T77" fmla="*/ 40911 h 6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3" h="681">
                <a:moveTo>
                  <a:pt x="261" y="25"/>
                </a:moveTo>
                <a:lnTo>
                  <a:pt x="0" y="38"/>
                </a:lnTo>
                <a:lnTo>
                  <a:pt x="17" y="67"/>
                </a:lnTo>
                <a:lnTo>
                  <a:pt x="32" y="75"/>
                </a:lnTo>
                <a:lnTo>
                  <a:pt x="30" y="105"/>
                </a:lnTo>
                <a:lnTo>
                  <a:pt x="11" y="123"/>
                </a:lnTo>
                <a:lnTo>
                  <a:pt x="15" y="132"/>
                </a:lnTo>
                <a:lnTo>
                  <a:pt x="53" y="123"/>
                </a:lnTo>
                <a:lnTo>
                  <a:pt x="73" y="90"/>
                </a:lnTo>
                <a:lnTo>
                  <a:pt x="88" y="111"/>
                </a:lnTo>
                <a:lnTo>
                  <a:pt x="126" y="90"/>
                </a:lnTo>
                <a:lnTo>
                  <a:pt x="159" y="94"/>
                </a:lnTo>
                <a:lnTo>
                  <a:pt x="142" y="109"/>
                </a:lnTo>
                <a:lnTo>
                  <a:pt x="174" y="115"/>
                </a:lnTo>
                <a:lnTo>
                  <a:pt x="201" y="128"/>
                </a:lnTo>
                <a:lnTo>
                  <a:pt x="197" y="109"/>
                </a:lnTo>
                <a:lnTo>
                  <a:pt x="228" y="105"/>
                </a:lnTo>
                <a:lnTo>
                  <a:pt x="224" y="128"/>
                </a:lnTo>
                <a:lnTo>
                  <a:pt x="241" y="146"/>
                </a:lnTo>
                <a:lnTo>
                  <a:pt x="253" y="174"/>
                </a:lnTo>
                <a:lnTo>
                  <a:pt x="280" y="172"/>
                </a:lnTo>
                <a:lnTo>
                  <a:pt x="287" y="161"/>
                </a:lnTo>
                <a:lnTo>
                  <a:pt x="312" y="163"/>
                </a:lnTo>
                <a:lnTo>
                  <a:pt x="330" y="147"/>
                </a:lnTo>
                <a:lnTo>
                  <a:pt x="353" y="146"/>
                </a:lnTo>
                <a:lnTo>
                  <a:pt x="353" y="124"/>
                </a:lnTo>
                <a:lnTo>
                  <a:pt x="387" y="115"/>
                </a:lnTo>
                <a:lnTo>
                  <a:pt x="435" y="136"/>
                </a:lnTo>
                <a:lnTo>
                  <a:pt x="464" y="182"/>
                </a:lnTo>
                <a:lnTo>
                  <a:pt x="501" y="195"/>
                </a:lnTo>
                <a:lnTo>
                  <a:pt x="504" y="215"/>
                </a:lnTo>
                <a:lnTo>
                  <a:pt x="529" y="215"/>
                </a:lnTo>
                <a:lnTo>
                  <a:pt x="545" y="234"/>
                </a:lnTo>
                <a:lnTo>
                  <a:pt x="541" y="351"/>
                </a:lnTo>
                <a:lnTo>
                  <a:pt x="562" y="391"/>
                </a:lnTo>
                <a:lnTo>
                  <a:pt x="564" y="353"/>
                </a:lnTo>
                <a:lnTo>
                  <a:pt x="583" y="395"/>
                </a:lnTo>
                <a:lnTo>
                  <a:pt x="573" y="399"/>
                </a:lnTo>
                <a:lnTo>
                  <a:pt x="583" y="443"/>
                </a:lnTo>
                <a:lnTo>
                  <a:pt x="627" y="497"/>
                </a:lnTo>
                <a:lnTo>
                  <a:pt x="623" y="468"/>
                </a:lnTo>
                <a:lnTo>
                  <a:pt x="643" y="474"/>
                </a:lnTo>
                <a:lnTo>
                  <a:pt x="648" y="520"/>
                </a:lnTo>
                <a:lnTo>
                  <a:pt x="666" y="520"/>
                </a:lnTo>
                <a:lnTo>
                  <a:pt x="691" y="585"/>
                </a:lnTo>
                <a:lnTo>
                  <a:pt x="717" y="602"/>
                </a:lnTo>
                <a:lnTo>
                  <a:pt x="762" y="652"/>
                </a:lnTo>
                <a:lnTo>
                  <a:pt x="773" y="681"/>
                </a:lnTo>
                <a:lnTo>
                  <a:pt x="788" y="677"/>
                </a:lnTo>
                <a:lnTo>
                  <a:pt x="815" y="670"/>
                </a:lnTo>
                <a:lnTo>
                  <a:pt x="827" y="662"/>
                </a:lnTo>
                <a:lnTo>
                  <a:pt x="852" y="633"/>
                </a:lnTo>
                <a:lnTo>
                  <a:pt x="852" y="576"/>
                </a:lnTo>
                <a:lnTo>
                  <a:pt x="863" y="562"/>
                </a:lnTo>
                <a:lnTo>
                  <a:pt x="856" y="441"/>
                </a:lnTo>
                <a:lnTo>
                  <a:pt x="834" y="418"/>
                </a:lnTo>
                <a:lnTo>
                  <a:pt x="825" y="389"/>
                </a:lnTo>
                <a:lnTo>
                  <a:pt x="800" y="328"/>
                </a:lnTo>
                <a:lnTo>
                  <a:pt x="765" y="290"/>
                </a:lnTo>
                <a:lnTo>
                  <a:pt x="758" y="265"/>
                </a:lnTo>
                <a:lnTo>
                  <a:pt x="786" y="301"/>
                </a:lnTo>
                <a:lnTo>
                  <a:pt x="777" y="263"/>
                </a:lnTo>
                <a:lnTo>
                  <a:pt x="725" y="199"/>
                </a:lnTo>
                <a:lnTo>
                  <a:pt x="652" y="52"/>
                </a:lnTo>
                <a:lnTo>
                  <a:pt x="635" y="50"/>
                </a:lnTo>
                <a:lnTo>
                  <a:pt x="625" y="88"/>
                </a:lnTo>
                <a:lnTo>
                  <a:pt x="616" y="52"/>
                </a:lnTo>
                <a:lnTo>
                  <a:pt x="619" y="34"/>
                </a:lnTo>
                <a:lnTo>
                  <a:pt x="648" y="23"/>
                </a:lnTo>
                <a:lnTo>
                  <a:pt x="643" y="15"/>
                </a:lnTo>
                <a:lnTo>
                  <a:pt x="593" y="0"/>
                </a:lnTo>
                <a:lnTo>
                  <a:pt x="577" y="11"/>
                </a:lnTo>
                <a:lnTo>
                  <a:pt x="581" y="46"/>
                </a:lnTo>
                <a:lnTo>
                  <a:pt x="562" y="46"/>
                </a:lnTo>
                <a:lnTo>
                  <a:pt x="550" y="30"/>
                </a:lnTo>
                <a:lnTo>
                  <a:pt x="299" y="42"/>
                </a:lnTo>
                <a:lnTo>
                  <a:pt x="284" y="27"/>
                </a:lnTo>
                <a:lnTo>
                  <a:pt x="261" y="25"/>
                </a:lnTo>
                <a:close/>
              </a:path>
            </a:pathLst>
          </a:custGeom>
          <a:solidFill>
            <a:srgbClr val="FF9900"/>
          </a:solidFill>
          <a:ln w="9525">
            <a:solidFill>
              <a:srgbClr val="006600"/>
            </a:solidFill>
            <a:round/>
            <a:headEnd/>
            <a:tailEnd/>
          </a:ln>
        </p:spPr>
        <p:txBody>
          <a:bodyPr/>
          <a:lstStyle/>
          <a:p>
            <a:endParaRPr lang="en-US"/>
          </a:p>
        </p:txBody>
      </p:sp>
      <p:sp>
        <p:nvSpPr>
          <p:cNvPr id="5173" name="Freeform 90">
            <a:extLst>
              <a:ext uri="{FF2B5EF4-FFF2-40B4-BE49-F238E27FC236}">
                <a16:creationId xmlns:a16="http://schemas.microsoft.com/office/drawing/2014/main" id="{EABD3D5C-3DAB-4398-B6B0-F8ED0ABB0E6B}"/>
              </a:ext>
            </a:extLst>
          </p:cNvPr>
          <p:cNvSpPr>
            <a:spLocks/>
          </p:cNvSpPr>
          <p:nvPr/>
        </p:nvSpPr>
        <p:spPr bwMode="blackWhite">
          <a:xfrm>
            <a:off x="7802563" y="3654425"/>
            <a:ext cx="65087" cy="41275"/>
          </a:xfrm>
          <a:custGeom>
            <a:avLst/>
            <a:gdLst>
              <a:gd name="T0" fmla="*/ 0 w 42"/>
              <a:gd name="T1" fmla="*/ 4953 h 25"/>
              <a:gd name="T2" fmla="*/ 23245 w 42"/>
              <a:gd name="T3" fmla="*/ 0 h 25"/>
              <a:gd name="T4" fmla="*/ 51140 w 42"/>
              <a:gd name="T5" fmla="*/ 18161 h 25"/>
              <a:gd name="T6" fmla="*/ 65087 w 42"/>
              <a:gd name="T7" fmla="*/ 31369 h 25"/>
              <a:gd name="T8" fmla="*/ 38742 w 42"/>
              <a:gd name="T9" fmla="*/ 41275 h 25"/>
              <a:gd name="T10" fmla="*/ 26345 w 42"/>
              <a:gd name="T11" fmla="*/ 24765 h 25"/>
              <a:gd name="T12" fmla="*/ 0 w 42"/>
              <a:gd name="T13" fmla="*/ 495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25">
                <a:moveTo>
                  <a:pt x="0" y="3"/>
                </a:moveTo>
                <a:lnTo>
                  <a:pt x="15" y="0"/>
                </a:lnTo>
                <a:lnTo>
                  <a:pt x="33" y="11"/>
                </a:lnTo>
                <a:lnTo>
                  <a:pt x="42" y="19"/>
                </a:lnTo>
                <a:lnTo>
                  <a:pt x="25" y="25"/>
                </a:lnTo>
                <a:lnTo>
                  <a:pt x="17" y="15"/>
                </a:lnTo>
                <a:lnTo>
                  <a:pt x="0" y="3"/>
                </a:lnTo>
                <a:close/>
              </a:path>
            </a:pathLst>
          </a:custGeom>
          <a:solidFill>
            <a:srgbClr val="007600"/>
          </a:solidFill>
          <a:ln w="9525">
            <a:solidFill>
              <a:srgbClr val="006600"/>
            </a:solidFill>
            <a:round/>
            <a:headEnd/>
            <a:tailEnd/>
          </a:ln>
        </p:spPr>
        <p:txBody>
          <a:bodyPr/>
          <a:lstStyle/>
          <a:p>
            <a:endParaRPr lang="en-US"/>
          </a:p>
        </p:txBody>
      </p:sp>
      <p:sp>
        <p:nvSpPr>
          <p:cNvPr id="5174" name="Freeform 92">
            <a:extLst>
              <a:ext uri="{FF2B5EF4-FFF2-40B4-BE49-F238E27FC236}">
                <a16:creationId xmlns:a16="http://schemas.microsoft.com/office/drawing/2014/main" id="{DF43A5D9-2D1D-45CE-9683-83661D9DBCBF}"/>
              </a:ext>
            </a:extLst>
          </p:cNvPr>
          <p:cNvSpPr>
            <a:spLocks/>
          </p:cNvSpPr>
          <p:nvPr/>
        </p:nvSpPr>
        <p:spPr bwMode="blackWhite">
          <a:xfrm>
            <a:off x="2171700" y="4105275"/>
            <a:ext cx="996950" cy="1236663"/>
          </a:xfrm>
          <a:custGeom>
            <a:avLst/>
            <a:gdLst>
              <a:gd name="T0" fmla="*/ 258125 w 645"/>
              <a:gd name="T1" fmla="*/ 0 h 756"/>
              <a:gd name="T2" fmla="*/ 996950 w 645"/>
              <a:gd name="T3" fmla="*/ 121049 h 756"/>
              <a:gd name="T4" fmla="*/ 902665 w 645"/>
              <a:gd name="T5" fmla="*/ 932405 h 756"/>
              <a:gd name="T6" fmla="*/ 857841 w 645"/>
              <a:gd name="T7" fmla="*/ 1236663 h 756"/>
              <a:gd name="T8" fmla="*/ 557983 w 645"/>
              <a:gd name="T9" fmla="*/ 1205583 h 756"/>
              <a:gd name="T10" fmla="*/ 3091 w 645"/>
              <a:gd name="T11" fmla="*/ 888238 h 756"/>
              <a:gd name="T12" fmla="*/ 12365 w 645"/>
              <a:gd name="T13" fmla="*/ 857158 h 756"/>
              <a:gd name="T14" fmla="*/ 0 w 645"/>
              <a:gd name="T15" fmla="*/ 830985 h 756"/>
              <a:gd name="T16" fmla="*/ 68009 w 645"/>
              <a:gd name="T17" fmla="*/ 803177 h 756"/>
              <a:gd name="T18" fmla="*/ 21639 w 645"/>
              <a:gd name="T19" fmla="*/ 741016 h 756"/>
              <a:gd name="T20" fmla="*/ 51007 w 645"/>
              <a:gd name="T21" fmla="*/ 718115 h 756"/>
              <a:gd name="T22" fmla="*/ 41733 w 645"/>
              <a:gd name="T23" fmla="*/ 687035 h 756"/>
              <a:gd name="T24" fmla="*/ 68009 w 645"/>
              <a:gd name="T25" fmla="*/ 664134 h 756"/>
              <a:gd name="T26" fmla="*/ 89648 w 645"/>
              <a:gd name="T27" fmla="*/ 592159 h 756"/>
              <a:gd name="T28" fmla="*/ 145292 w 645"/>
              <a:gd name="T29" fmla="*/ 543085 h 756"/>
              <a:gd name="T30" fmla="*/ 109742 w 645"/>
              <a:gd name="T31" fmla="*/ 476017 h 756"/>
              <a:gd name="T32" fmla="*/ 109742 w 645"/>
              <a:gd name="T33" fmla="*/ 400770 h 756"/>
              <a:gd name="T34" fmla="*/ 89648 w 645"/>
              <a:gd name="T35" fmla="*/ 341882 h 756"/>
              <a:gd name="T36" fmla="*/ 137564 w 645"/>
              <a:gd name="T37" fmla="*/ 318981 h 756"/>
              <a:gd name="T38" fmla="*/ 134472 w 645"/>
              <a:gd name="T39" fmla="*/ 191388 h 756"/>
              <a:gd name="T40" fmla="*/ 142201 w 645"/>
              <a:gd name="T41" fmla="*/ 157037 h 756"/>
              <a:gd name="T42" fmla="*/ 166931 w 645"/>
              <a:gd name="T43" fmla="*/ 175030 h 756"/>
              <a:gd name="T44" fmla="*/ 193207 w 645"/>
              <a:gd name="T45" fmla="*/ 161944 h 756"/>
              <a:gd name="T46" fmla="*/ 199390 w 645"/>
              <a:gd name="T47" fmla="*/ 199567 h 756"/>
              <a:gd name="T48" fmla="*/ 219484 w 645"/>
              <a:gd name="T49" fmla="*/ 202839 h 756"/>
              <a:gd name="T50" fmla="*/ 219484 w 645"/>
              <a:gd name="T51" fmla="*/ 158672 h 756"/>
              <a:gd name="T52" fmla="*/ 231849 w 645"/>
              <a:gd name="T53" fmla="*/ 147222 h 756"/>
              <a:gd name="T54" fmla="*/ 238031 w 645"/>
              <a:gd name="T55" fmla="*/ 134135 h 756"/>
              <a:gd name="T56" fmla="*/ 258125 w 645"/>
              <a:gd name="T57" fmla="*/ 0 h 7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5" h="756">
                <a:moveTo>
                  <a:pt x="167" y="0"/>
                </a:moveTo>
                <a:lnTo>
                  <a:pt x="645" y="74"/>
                </a:lnTo>
                <a:lnTo>
                  <a:pt x="584" y="570"/>
                </a:lnTo>
                <a:lnTo>
                  <a:pt x="555" y="756"/>
                </a:lnTo>
                <a:lnTo>
                  <a:pt x="361" y="737"/>
                </a:lnTo>
                <a:lnTo>
                  <a:pt x="2" y="543"/>
                </a:lnTo>
                <a:lnTo>
                  <a:pt x="8" y="524"/>
                </a:lnTo>
                <a:lnTo>
                  <a:pt x="0" y="508"/>
                </a:lnTo>
                <a:lnTo>
                  <a:pt x="44" y="491"/>
                </a:lnTo>
                <a:lnTo>
                  <a:pt x="14" y="453"/>
                </a:lnTo>
                <a:lnTo>
                  <a:pt x="33" y="439"/>
                </a:lnTo>
                <a:lnTo>
                  <a:pt x="27" y="420"/>
                </a:lnTo>
                <a:lnTo>
                  <a:pt x="44" y="406"/>
                </a:lnTo>
                <a:lnTo>
                  <a:pt x="58" y="362"/>
                </a:lnTo>
                <a:lnTo>
                  <a:pt x="94" y="332"/>
                </a:lnTo>
                <a:lnTo>
                  <a:pt x="71" y="291"/>
                </a:lnTo>
                <a:lnTo>
                  <a:pt x="71" y="245"/>
                </a:lnTo>
                <a:lnTo>
                  <a:pt x="58" y="209"/>
                </a:lnTo>
                <a:lnTo>
                  <a:pt x="89" y="195"/>
                </a:lnTo>
                <a:lnTo>
                  <a:pt x="87" y="117"/>
                </a:lnTo>
                <a:lnTo>
                  <a:pt x="92" y="96"/>
                </a:lnTo>
                <a:lnTo>
                  <a:pt x="108" y="107"/>
                </a:lnTo>
                <a:lnTo>
                  <a:pt x="125" y="99"/>
                </a:lnTo>
                <a:lnTo>
                  <a:pt x="129" y="122"/>
                </a:lnTo>
                <a:lnTo>
                  <a:pt x="142" y="124"/>
                </a:lnTo>
                <a:lnTo>
                  <a:pt x="142" y="97"/>
                </a:lnTo>
                <a:lnTo>
                  <a:pt x="150" y="90"/>
                </a:lnTo>
                <a:lnTo>
                  <a:pt x="154" y="82"/>
                </a:lnTo>
                <a:lnTo>
                  <a:pt x="167" y="0"/>
                </a:lnTo>
                <a:close/>
              </a:path>
            </a:pathLst>
          </a:custGeom>
          <a:solidFill>
            <a:srgbClr val="996633"/>
          </a:solidFill>
          <a:ln w="9525">
            <a:solidFill>
              <a:srgbClr val="006600"/>
            </a:solidFill>
            <a:round/>
            <a:headEnd/>
            <a:tailEnd/>
          </a:ln>
        </p:spPr>
        <p:txBody>
          <a:bodyPr/>
          <a:lstStyle/>
          <a:p>
            <a:endParaRPr lang="en-US"/>
          </a:p>
        </p:txBody>
      </p:sp>
      <p:sp>
        <p:nvSpPr>
          <p:cNvPr id="5175" name="Rectangle 107">
            <a:extLst>
              <a:ext uri="{FF2B5EF4-FFF2-40B4-BE49-F238E27FC236}">
                <a16:creationId xmlns:a16="http://schemas.microsoft.com/office/drawing/2014/main" id="{E58C81CC-EB31-47D5-999C-58EA66B2120F}"/>
              </a:ext>
            </a:extLst>
          </p:cNvPr>
          <p:cNvSpPr>
            <a:spLocks noGrp="1" noChangeArrowheads="1"/>
          </p:cNvSpPr>
          <p:nvPr>
            <p:ph type="title"/>
          </p:nvPr>
        </p:nvSpPr>
        <p:spPr>
          <a:xfrm>
            <a:off x="2971800" y="-152400"/>
            <a:ext cx="5715000" cy="1143000"/>
          </a:xfrm>
        </p:spPr>
        <p:txBody>
          <a:bodyPr/>
          <a:lstStyle/>
          <a:p>
            <a:pPr eaLnBrk="1" hangingPunct="1"/>
            <a:r>
              <a:rPr lang="en-US" altLang="en-US"/>
              <a:t>24 Regions</a:t>
            </a:r>
          </a:p>
        </p:txBody>
      </p:sp>
      <p:graphicFrame>
        <p:nvGraphicFramePr>
          <p:cNvPr id="5176" name="Object 106">
            <a:extLst>
              <a:ext uri="{FF2B5EF4-FFF2-40B4-BE49-F238E27FC236}">
                <a16:creationId xmlns:a16="http://schemas.microsoft.com/office/drawing/2014/main" id="{56C73F2D-4E92-4DE1-B974-6DF177A4D987}"/>
              </a:ext>
            </a:extLst>
          </p:cNvPr>
          <p:cNvGraphicFramePr>
            <a:graphicFrameLocks noGrp="1" noChangeAspect="1"/>
          </p:cNvGraphicFramePr>
          <p:nvPr>
            <p:ph sz="half" idx="1"/>
          </p:nvPr>
        </p:nvGraphicFramePr>
        <p:xfrm>
          <a:off x="1077913" y="2743200"/>
          <a:ext cx="768350" cy="860425"/>
        </p:xfrm>
        <a:graphic>
          <a:graphicData uri="http://schemas.openxmlformats.org/presentationml/2006/ole">
            <mc:AlternateContent xmlns:mc="http://schemas.openxmlformats.org/markup-compatibility/2006">
              <mc:Choice xmlns:v="urn:schemas-microsoft-com:vml" Requires="v">
                <p:oleObj name="CorelDRAW" r:id="rId3" imgW="660806" imgH="734568" progId="CorelDRAW.Graphic.12">
                  <p:embed/>
                </p:oleObj>
              </mc:Choice>
              <mc:Fallback>
                <p:oleObj name="CorelDRAW" r:id="rId3" imgW="660806" imgH="734568" progId="CorelDRAW.Graphic.12">
                  <p:embed/>
                  <p:pic>
                    <p:nvPicPr>
                      <p:cNvPr id="5176" name="Object 106">
                        <a:extLst>
                          <a:ext uri="{FF2B5EF4-FFF2-40B4-BE49-F238E27FC236}">
                            <a16:creationId xmlns:a16="http://schemas.microsoft.com/office/drawing/2014/main" id="{56C73F2D-4E92-4DE1-B974-6DF177A4D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blackWhite">
                      <a:xfrm>
                        <a:off x="1077913" y="2743200"/>
                        <a:ext cx="768350" cy="860425"/>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cap="flat" cmpd="sng" algn="ctr">
                            <a:solidFill>
                              <a:srgbClr val="0066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77" name="Text Box 110">
            <a:extLst>
              <a:ext uri="{FF2B5EF4-FFF2-40B4-BE49-F238E27FC236}">
                <a16:creationId xmlns:a16="http://schemas.microsoft.com/office/drawing/2014/main" id="{679914F2-5A7F-4706-BBA5-7B02B8F25E85}"/>
              </a:ext>
            </a:extLst>
          </p:cNvPr>
          <p:cNvSpPr txBox="1">
            <a:spLocks noChangeArrowheads="1"/>
          </p:cNvSpPr>
          <p:nvPr/>
        </p:nvSpPr>
        <p:spPr bwMode="blackWhite">
          <a:xfrm>
            <a:off x="3276600" y="4648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23</a:t>
            </a:r>
          </a:p>
        </p:txBody>
      </p:sp>
      <p:sp>
        <p:nvSpPr>
          <p:cNvPr id="5178" name="Text Box 111">
            <a:extLst>
              <a:ext uri="{FF2B5EF4-FFF2-40B4-BE49-F238E27FC236}">
                <a16:creationId xmlns:a16="http://schemas.microsoft.com/office/drawing/2014/main" id="{467FDDBA-C265-4CBD-81D5-6A706FDD2650}"/>
              </a:ext>
            </a:extLst>
          </p:cNvPr>
          <p:cNvSpPr txBox="1">
            <a:spLocks noChangeArrowheads="1"/>
          </p:cNvSpPr>
          <p:nvPr/>
        </p:nvSpPr>
        <p:spPr bwMode="blackWhite">
          <a:xfrm>
            <a:off x="7543800" y="40386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4</a:t>
            </a:r>
          </a:p>
        </p:txBody>
      </p:sp>
      <p:sp>
        <p:nvSpPr>
          <p:cNvPr id="5179" name="Text Box 112">
            <a:extLst>
              <a:ext uri="{FF2B5EF4-FFF2-40B4-BE49-F238E27FC236}">
                <a16:creationId xmlns:a16="http://schemas.microsoft.com/office/drawing/2014/main" id="{F5BAA89C-1CE1-4208-988D-3157C7DD0C4E}"/>
              </a:ext>
            </a:extLst>
          </p:cNvPr>
          <p:cNvSpPr txBox="1">
            <a:spLocks noChangeArrowheads="1"/>
          </p:cNvSpPr>
          <p:nvPr/>
        </p:nvSpPr>
        <p:spPr bwMode="blackWhite">
          <a:xfrm>
            <a:off x="7315200" y="3124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3</a:t>
            </a:r>
          </a:p>
        </p:txBody>
      </p:sp>
      <p:sp>
        <p:nvSpPr>
          <p:cNvPr id="5180" name="Text Box 113">
            <a:extLst>
              <a:ext uri="{FF2B5EF4-FFF2-40B4-BE49-F238E27FC236}">
                <a16:creationId xmlns:a16="http://schemas.microsoft.com/office/drawing/2014/main" id="{77883A90-2603-498B-AF7C-7FCCDCA8EB21}"/>
              </a:ext>
            </a:extLst>
          </p:cNvPr>
          <p:cNvSpPr txBox="1">
            <a:spLocks noChangeArrowheads="1"/>
          </p:cNvSpPr>
          <p:nvPr/>
        </p:nvSpPr>
        <p:spPr bwMode="blackWhite">
          <a:xfrm>
            <a:off x="7086600" y="50292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5</a:t>
            </a:r>
          </a:p>
        </p:txBody>
      </p:sp>
      <p:sp>
        <p:nvSpPr>
          <p:cNvPr id="5181" name="Text Box 114">
            <a:extLst>
              <a:ext uri="{FF2B5EF4-FFF2-40B4-BE49-F238E27FC236}">
                <a16:creationId xmlns:a16="http://schemas.microsoft.com/office/drawing/2014/main" id="{21BA7C1C-1846-43BA-9619-E38AEAD4EC89}"/>
              </a:ext>
            </a:extLst>
          </p:cNvPr>
          <p:cNvSpPr txBox="1">
            <a:spLocks noChangeArrowheads="1"/>
          </p:cNvSpPr>
          <p:nvPr/>
        </p:nvSpPr>
        <p:spPr bwMode="blackWhite">
          <a:xfrm>
            <a:off x="7772400" y="25908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a:t>
            </a:r>
          </a:p>
        </p:txBody>
      </p:sp>
      <p:sp>
        <p:nvSpPr>
          <p:cNvPr id="5182" name="Text Box 115">
            <a:extLst>
              <a:ext uri="{FF2B5EF4-FFF2-40B4-BE49-F238E27FC236}">
                <a16:creationId xmlns:a16="http://schemas.microsoft.com/office/drawing/2014/main" id="{F7E2BEAE-A052-48EE-AA4A-FCE0EFEEFDBB}"/>
              </a:ext>
            </a:extLst>
          </p:cNvPr>
          <p:cNvSpPr txBox="1">
            <a:spLocks noChangeArrowheads="1"/>
          </p:cNvSpPr>
          <p:nvPr/>
        </p:nvSpPr>
        <p:spPr bwMode="blackWhite">
          <a:xfrm>
            <a:off x="6477000" y="41910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7</a:t>
            </a:r>
          </a:p>
        </p:txBody>
      </p:sp>
      <p:sp>
        <p:nvSpPr>
          <p:cNvPr id="5183" name="Text Box 116">
            <a:extLst>
              <a:ext uri="{FF2B5EF4-FFF2-40B4-BE49-F238E27FC236}">
                <a16:creationId xmlns:a16="http://schemas.microsoft.com/office/drawing/2014/main" id="{212375FB-8C0E-43ED-B45F-F93EC78E2A08}"/>
              </a:ext>
            </a:extLst>
          </p:cNvPr>
          <p:cNvSpPr txBox="1">
            <a:spLocks noChangeArrowheads="1"/>
          </p:cNvSpPr>
          <p:nvPr/>
        </p:nvSpPr>
        <p:spPr bwMode="blackWhite">
          <a:xfrm>
            <a:off x="6705600" y="34290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6</a:t>
            </a:r>
          </a:p>
        </p:txBody>
      </p:sp>
      <p:sp>
        <p:nvSpPr>
          <p:cNvPr id="5184" name="Text Box 117">
            <a:extLst>
              <a:ext uri="{FF2B5EF4-FFF2-40B4-BE49-F238E27FC236}">
                <a16:creationId xmlns:a16="http://schemas.microsoft.com/office/drawing/2014/main" id="{D78652B9-04CF-4D6C-AFA5-EBC95F396446}"/>
              </a:ext>
            </a:extLst>
          </p:cNvPr>
          <p:cNvSpPr txBox="1">
            <a:spLocks noChangeArrowheads="1"/>
          </p:cNvSpPr>
          <p:nvPr/>
        </p:nvSpPr>
        <p:spPr bwMode="blackWhite">
          <a:xfrm>
            <a:off x="8153400" y="23622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a:t>
            </a:r>
          </a:p>
        </p:txBody>
      </p:sp>
      <p:sp>
        <p:nvSpPr>
          <p:cNvPr id="5185" name="Text Box 118">
            <a:extLst>
              <a:ext uri="{FF2B5EF4-FFF2-40B4-BE49-F238E27FC236}">
                <a16:creationId xmlns:a16="http://schemas.microsoft.com/office/drawing/2014/main" id="{21B021D8-6A9F-4658-B5E0-6427CAD94438}"/>
              </a:ext>
            </a:extLst>
          </p:cNvPr>
          <p:cNvSpPr txBox="1">
            <a:spLocks noChangeArrowheads="1"/>
          </p:cNvSpPr>
          <p:nvPr/>
        </p:nvSpPr>
        <p:spPr bwMode="blackWhite">
          <a:xfrm>
            <a:off x="5638800" y="25908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8</a:t>
            </a:r>
          </a:p>
        </p:txBody>
      </p:sp>
      <p:sp>
        <p:nvSpPr>
          <p:cNvPr id="5186" name="Text Box 119">
            <a:extLst>
              <a:ext uri="{FF2B5EF4-FFF2-40B4-BE49-F238E27FC236}">
                <a16:creationId xmlns:a16="http://schemas.microsoft.com/office/drawing/2014/main" id="{A18C5947-F158-4E44-A0D1-E17E9068959D}"/>
              </a:ext>
            </a:extLst>
          </p:cNvPr>
          <p:cNvSpPr txBox="1">
            <a:spLocks noChangeArrowheads="1"/>
          </p:cNvSpPr>
          <p:nvPr/>
        </p:nvSpPr>
        <p:spPr bwMode="blackWhite">
          <a:xfrm>
            <a:off x="1600200" y="30480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14</a:t>
            </a:r>
          </a:p>
        </p:txBody>
      </p:sp>
      <p:sp>
        <p:nvSpPr>
          <p:cNvPr id="5187" name="Text Box 120">
            <a:extLst>
              <a:ext uri="{FF2B5EF4-FFF2-40B4-BE49-F238E27FC236}">
                <a16:creationId xmlns:a16="http://schemas.microsoft.com/office/drawing/2014/main" id="{F084CCB9-6E6D-4A79-B25C-8FCC51F80F14}"/>
              </a:ext>
            </a:extLst>
          </p:cNvPr>
          <p:cNvSpPr txBox="1">
            <a:spLocks noChangeArrowheads="1"/>
          </p:cNvSpPr>
          <p:nvPr/>
        </p:nvSpPr>
        <p:spPr bwMode="blackWhite">
          <a:xfrm>
            <a:off x="2667000" y="3505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12</a:t>
            </a:r>
          </a:p>
        </p:txBody>
      </p:sp>
      <p:sp>
        <p:nvSpPr>
          <p:cNvPr id="5188" name="Text Box 121">
            <a:extLst>
              <a:ext uri="{FF2B5EF4-FFF2-40B4-BE49-F238E27FC236}">
                <a16:creationId xmlns:a16="http://schemas.microsoft.com/office/drawing/2014/main" id="{432523D0-12C2-4A46-931F-7EE5071266BE}"/>
              </a:ext>
            </a:extLst>
          </p:cNvPr>
          <p:cNvSpPr txBox="1">
            <a:spLocks noChangeArrowheads="1"/>
          </p:cNvSpPr>
          <p:nvPr/>
        </p:nvSpPr>
        <p:spPr bwMode="blackWhite">
          <a:xfrm>
            <a:off x="4572000" y="15240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16</a:t>
            </a:r>
          </a:p>
        </p:txBody>
      </p:sp>
      <p:sp>
        <p:nvSpPr>
          <p:cNvPr id="5189" name="Text Box 122">
            <a:extLst>
              <a:ext uri="{FF2B5EF4-FFF2-40B4-BE49-F238E27FC236}">
                <a16:creationId xmlns:a16="http://schemas.microsoft.com/office/drawing/2014/main" id="{38C78D4D-A5D0-41BF-988D-660869A4611A}"/>
              </a:ext>
            </a:extLst>
          </p:cNvPr>
          <p:cNvSpPr txBox="1">
            <a:spLocks noChangeArrowheads="1"/>
          </p:cNvSpPr>
          <p:nvPr/>
        </p:nvSpPr>
        <p:spPr bwMode="blackWhite">
          <a:xfrm>
            <a:off x="2971800" y="22098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11</a:t>
            </a:r>
          </a:p>
        </p:txBody>
      </p:sp>
      <p:sp>
        <p:nvSpPr>
          <p:cNvPr id="5190" name="Text Box 123">
            <a:extLst>
              <a:ext uri="{FF2B5EF4-FFF2-40B4-BE49-F238E27FC236}">
                <a16:creationId xmlns:a16="http://schemas.microsoft.com/office/drawing/2014/main" id="{2BEFBC21-B633-46DF-8EE7-4B92B62B0128}"/>
              </a:ext>
            </a:extLst>
          </p:cNvPr>
          <p:cNvSpPr txBox="1">
            <a:spLocks noChangeArrowheads="1"/>
          </p:cNvSpPr>
          <p:nvPr/>
        </p:nvSpPr>
        <p:spPr bwMode="blackWhite">
          <a:xfrm>
            <a:off x="1828800" y="5791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13</a:t>
            </a:r>
          </a:p>
        </p:txBody>
      </p:sp>
      <p:sp>
        <p:nvSpPr>
          <p:cNvPr id="5191" name="Text Box 124">
            <a:extLst>
              <a:ext uri="{FF2B5EF4-FFF2-40B4-BE49-F238E27FC236}">
                <a16:creationId xmlns:a16="http://schemas.microsoft.com/office/drawing/2014/main" id="{9FFC381F-2E45-4DCD-8C5C-46277989D71F}"/>
              </a:ext>
            </a:extLst>
          </p:cNvPr>
          <p:cNvSpPr txBox="1">
            <a:spLocks noChangeArrowheads="1"/>
          </p:cNvSpPr>
          <p:nvPr/>
        </p:nvSpPr>
        <p:spPr bwMode="blackWhite">
          <a:xfrm>
            <a:off x="5486400" y="51816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10</a:t>
            </a:r>
          </a:p>
        </p:txBody>
      </p:sp>
      <p:sp>
        <p:nvSpPr>
          <p:cNvPr id="5192" name="Text Box 125">
            <a:extLst>
              <a:ext uri="{FF2B5EF4-FFF2-40B4-BE49-F238E27FC236}">
                <a16:creationId xmlns:a16="http://schemas.microsoft.com/office/drawing/2014/main" id="{AA86A14F-E79A-4AC4-8C5C-140A603415F9}"/>
              </a:ext>
            </a:extLst>
          </p:cNvPr>
          <p:cNvSpPr txBox="1">
            <a:spLocks noChangeArrowheads="1"/>
          </p:cNvSpPr>
          <p:nvPr/>
        </p:nvSpPr>
        <p:spPr bwMode="blackWhite">
          <a:xfrm>
            <a:off x="5943600" y="3429000"/>
            <a:ext cx="311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9</a:t>
            </a:r>
          </a:p>
        </p:txBody>
      </p:sp>
      <p:sp>
        <p:nvSpPr>
          <p:cNvPr id="5193" name="Freeform 126">
            <a:extLst>
              <a:ext uri="{FF2B5EF4-FFF2-40B4-BE49-F238E27FC236}">
                <a16:creationId xmlns:a16="http://schemas.microsoft.com/office/drawing/2014/main" id="{B1C7758A-F4CA-4BEF-9C68-8C1F85197301}"/>
              </a:ext>
            </a:extLst>
          </p:cNvPr>
          <p:cNvSpPr>
            <a:spLocks/>
          </p:cNvSpPr>
          <p:nvPr/>
        </p:nvSpPr>
        <p:spPr bwMode="blackWhite">
          <a:xfrm>
            <a:off x="2209800" y="1676400"/>
            <a:ext cx="874713" cy="1554163"/>
          </a:xfrm>
          <a:custGeom>
            <a:avLst/>
            <a:gdLst>
              <a:gd name="T0" fmla="*/ 426538 w 566"/>
              <a:gd name="T1" fmla="*/ 34355 h 950"/>
              <a:gd name="T2" fmla="*/ 397175 w 566"/>
              <a:gd name="T3" fmla="*/ 176684 h 950"/>
              <a:gd name="T4" fmla="*/ 406448 w 566"/>
              <a:gd name="T5" fmla="*/ 232306 h 950"/>
              <a:gd name="T6" fmla="*/ 387903 w 566"/>
              <a:gd name="T7" fmla="*/ 286293 h 950"/>
              <a:gd name="T8" fmla="*/ 420357 w 566"/>
              <a:gd name="T9" fmla="*/ 327192 h 950"/>
              <a:gd name="T10" fmla="*/ 441993 w 566"/>
              <a:gd name="T11" fmla="*/ 430258 h 950"/>
              <a:gd name="T12" fmla="*/ 477538 w 566"/>
              <a:gd name="T13" fmla="*/ 461341 h 950"/>
              <a:gd name="T14" fmla="*/ 474447 w 566"/>
              <a:gd name="T15" fmla="*/ 562771 h 950"/>
              <a:gd name="T16" fmla="*/ 536264 w 566"/>
              <a:gd name="T17" fmla="*/ 597126 h 950"/>
              <a:gd name="T18" fmla="*/ 519264 w 566"/>
              <a:gd name="T19" fmla="*/ 662564 h 950"/>
              <a:gd name="T20" fmla="*/ 477538 w 566"/>
              <a:gd name="T21" fmla="*/ 716551 h 950"/>
              <a:gd name="T22" fmla="*/ 494537 w 566"/>
              <a:gd name="T23" fmla="*/ 763994 h 950"/>
              <a:gd name="T24" fmla="*/ 554809 w 566"/>
              <a:gd name="T25" fmla="*/ 741090 h 950"/>
              <a:gd name="T26" fmla="*/ 560991 w 566"/>
              <a:gd name="T27" fmla="*/ 829432 h 950"/>
              <a:gd name="T28" fmla="*/ 590354 w 566"/>
              <a:gd name="T29" fmla="*/ 880147 h 950"/>
              <a:gd name="T30" fmla="*/ 587263 w 566"/>
              <a:gd name="T31" fmla="*/ 973397 h 950"/>
              <a:gd name="T32" fmla="*/ 670716 w 566"/>
              <a:gd name="T33" fmla="*/ 973397 h 950"/>
              <a:gd name="T34" fmla="*/ 700079 w 566"/>
              <a:gd name="T35" fmla="*/ 1014296 h 950"/>
              <a:gd name="T36" fmla="*/ 717079 w 566"/>
              <a:gd name="T37" fmla="*/ 996300 h 950"/>
              <a:gd name="T38" fmla="*/ 761897 w 566"/>
              <a:gd name="T39" fmla="*/ 1020840 h 950"/>
              <a:gd name="T40" fmla="*/ 783533 w 566"/>
              <a:gd name="T41" fmla="*/ 1006116 h 950"/>
              <a:gd name="T42" fmla="*/ 809805 w 566"/>
              <a:gd name="T43" fmla="*/ 1017568 h 950"/>
              <a:gd name="T44" fmla="*/ 836077 w 566"/>
              <a:gd name="T45" fmla="*/ 996300 h 950"/>
              <a:gd name="T46" fmla="*/ 874713 w 566"/>
              <a:gd name="T47" fmla="*/ 1043743 h 950"/>
              <a:gd name="T48" fmla="*/ 806714 w 566"/>
              <a:gd name="T49" fmla="*/ 1554163 h 950"/>
              <a:gd name="T50" fmla="*/ 373994 w 566"/>
              <a:gd name="T51" fmla="*/ 1475637 h 950"/>
              <a:gd name="T52" fmla="*/ 0 w 566"/>
              <a:gd name="T53" fmla="*/ 1382387 h 950"/>
              <a:gd name="T54" fmla="*/ 74181 w 566"/>
              <a:gd name="T55" fmla="*/ 1017568 h 950"/>
              <a:gd name="T56" fmla="*/ 126725 w 566"/>
              <a:gd name="T57" fmla="*/ 961945 h 950"/>
              <a:gd name="T58" fmla="*/ 58726 w 566"/>
              <a:gd name="T59" fmla="*/ 911230 h 950"/>
              <a:gd name="T60" fmla="*/ 67999 w 566"/>
              <a:gd name="T61" fmla="*/ 880147 h 950"/>
              <a:gd name="T62" fmla="*/ 129816 w 566"/>
              <a:gd name="T63" fmla="*/ 816345 h 950"/>
              <a:gd name="T64" fmla="*/ 168452 w 566"/>
              <a:gd name="T65" fmla="*/ 781989 h 950"/>
              <a:gd name="T66" fmla="*/ 200906 w 566"/>
              <a:gd name="T67" fmla="*/ 703463 h 950"/>
              <a:gd name="T68" fmla="*/ 236451 w 566"/>
              <a:gd name="T69" fmla="*/ 672380 h 950"/>
              <a:gd name="T70" fmla="*/ 207088 w 566"/>
              <a:gd name="T71" fmla="*/ 593854 h 950"/>
              <a:gd name="T72" fmla="*/ 196270 w 566"/>
              <a:gd name="T73" fmla="*/ 525143 h 950"/>
              <a:gd name="T74" fmla="*/ 316813 w 566"/>
              <a:gd name="T75" fmla="*/ 0 h 950"/>
              <a:gd name="T76" fmla="*/ 426538 w 566"/>
              <a:gd name="T77" fmla="*/ 34355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6" h="950">
                <a:moveTo>
                  <a:pt x="276" y="21"/>
                </a:moveTo>
                <a:lnTo>
                  <a:pt x="257" y="108"/>
                </a:lnTo>
                <a:lnTo>
                  <a:pt x="263" y="142"/>
                </a:lnTo>
                <a:lnTo>
                  <a:pt x="251" y="175"/>
                </a:lnTo>
                <a:lnTo>
                  <a:pt x="272" y="200"/>
                </a:lnTo>
                <a:lnTo>
                  <a:pt x="286" y="263"/>
                </a:lnTo>
                <a:lnTo>
                  <a:pt x="309" y="282"/>
                </a:lnTo>
                <a:lnTo>
                  <a:pt x="307" y="344"/>
                </a:lnTo>
                <a:lnTo>
                  <a:pt x="347" y="365"/>
                </a:lnTo>
                <a:lnTo>
                  <a:pt x="336" y="405"/>
                </a:lnTo>
                <a:lnTo>
                  <a:pt x="309" y="438"/>
                </a:lnTo>
                <a:lnTo>
                  <a:pt x="320" y="467"/>
                </a:lnTo>
                <a:lnTo>
                  <a:pt x="359" y="453"/>
                </a:lnTo>
                <a:lnTo>
                  <a:pt x="363" y="507"/>
                </a:lnTo>
                <a:lnTo>
                  <a:pt x="382" y="538"/>
                </a:lnTo>
                <a:lnTo>
                  <a:pt x="380" y="595"/>
                </a:lnTo>
                <a:lnTo>
                  <a:pt x="434" y="595"/>
                </a:lnTo>
                <a:lnTo>
                  <a:pt x="453" y="620"/>
                </a:lnTo>
                <a:lnTo>
                  <a:pt x="464" y="609"/>
                </a:lnTo>
                <a:lnTo>
                  <a:pt x="493" y="624"/>
                </a:lnTo>
                <a:lnTo>
                  <a:pt x="507" y="615"/>
                </a:lnTo>
                <a:lnTo>
                  <a:pt x="524" y="622"/>
                </a:lnTo>
                <a:lnTo>
                  <a:pt x="541" y="609"/>
                </a:lnTo>
                <a:lnTo>
                  <a:pt x="566" y="638"/>
                </a:lnTo>
                <a:lnTo>
                  <a:pt x="522" y="950"/>
                </a:lnTo>
                <a:lnTo>
                  <a:pt x="242" y="902"/>
                </a:lnTo>
                <a:lnTo>
                  <a:pt x="0" y="845"/>
                </a:lnTo>
                <a:lnTo>
                  <a:pt x="48" y="622"/>
                </a:lnTo>
                <a:lnTo>
                  <a:pt x="82" y="588"/>
                </a:lnTo>
                <a:lnTo>
                  <a:pt x="38" y="557"/>
                </a:lnTo>
                <a:lnTo>
                  <a:pt x="44" y="538"/>
                </a:lnTo>
                <a:lnTo>
                  <a:pt x="84" y="499"/>
                </a:lnTo>
                <a:lnTo>
                  <a:pt x="109" y="478"/>
                </a:lnTo>
                <a:lnTo>
                  <a:pt x="130" y="430"/>
                </a:lnTo>
                <a:lnTo>
                  <a:pt x="153" y="411"/>
                </a:lnTo>
                <a:lnTo>
                  <a:pt x="134" y="363"/>
                </a:lnTo>
                <a:lnTo>
                  <a:pt x="127" y="321"/>
                </a:lnTo>
                <a:lnTo>
                  <a:pt x="205" y="0"/>
                </a:lnTo>
                <a:lnTo>
                  <a:pt x="276" y="21"/>
                </a:lnTo>
                <a:close/>
              </a:path>
            </a:pathLst>
          </a:custGeom>
          <a:solidFill>
            <a:srgbClr val="008000"/>
          </a:solidFill>
          <a:ln w="9525">
            <a:solidFill>
              <a:srgbClr val="006600"/>
            </a:solidFill>
            <a:round/>
            <a:headEnd/>
            <a:tailEnd/>
          </a:ln>
        </p:spPr>
        <p:txBody>
          <a:bodyPr/>
          <a:lstStyle/>
          <a:p>
            <a:endParaRPr lang="en-US"/>
          </a:p>
        </p:txBody>
      </p:sp>
      <p:sp>
        <p:nvSpPr>
          <p:cNvPr id="5194" name="Freeform 127">
            <a:extLst>
              <a:ext uri="{FF2B5EF4-FFF2-40B4-BE49-F238E27FC236}">
                <a16:creationId xmlns:a16="http://schemas.microsoft.com/office/drawing/2014/main" id="{CC1081F1-EEB8-428D-AD38-5A19EF051EE4}"/>
              </a:ext>
            </a:extLst>
          </p:cNvPr>
          <p:cNvSpPr>
            <a:spLocks/>
          </p:cNvSpPr>
          <p:nvPr/>
        </p:nvSpPr>
        <p:spPr bwMode="blackWhite">
          <a:xfrm>
            <a:off x="2597150" y="1709738"/>
            <a:ext cx="1498600" cy="1062037"/>
          </a:xfrm>
          <a:custGeom>
            <a:avLst/>
            <a:gdLst>
              <a:gd name="T0" fmla="*/ 487161 w 969"/>
              <a:gd name="T1" fmla="*/ 1009672 h 649"/>
              <a:gd name="T2" fmla="*/ 493347 w 969"/>
              <a:gd name="T3" fmla="*/ 945851 h 649"/>
              <a:gd name="T4" fmla="*/ 1422819 w 969"/>
              <a:gd name="T5" fmla="*/ 1062037 h 649"/>
              <a:gd name="T6" fmla="*/ 1439831 w 969"/>
              <a:gd name="T7" fmla="*/ 873849 h 649"/>
              <a:gd name="T8" fmla="*/ 1498600 w 969"/>
              <a:gd name="T9" fmla="*/ 283101 h 649"/>
              <a:gd name="T10" fmla="*/ 1122790 w 969"/>
              <a:gd name="T11" fmla="*/ 238917 h 649"/>
              <a:gd name="T12" fmla="*/ 658827 w 969"/>
              <a:gd name="T13" fmla="*/ 160369 h 649"/>
              <a:gd name="T14" fmla="*/ 38664 w 969"/>
              <a:gd name="T15" fmla="*/ 0 h 649"/>
              <a:gd name="T16" fmla="*/ 9279 w 969"/>
              <a:gd name="T17" fmla="*/ 142369 h 649"/>
              <a:gd name="T18" fmla="*/ 18559 w 969"/>
              <a:gd name="T19" fmla="*/ 198007 h 649"/>
              <a:gd name="T20" fmla="*/ 0 w 969"/>
              <a:gd name="T21" fmla="*/ 252009 h 649"/>
              <a:gd name="T22" fmla="*/ 32477 w 969"/>
              <a:gd name="T23" fmla="*/ 292919 h 649"/>
              <a:gd name="T24" fmla="*/ 54129 w 969"/>
              <a:gd name="T25" fmla="*/ 396014 h 649"/>
              <a:gd name="T26" fmla="*/ 89699 w 969"/>
              <a:gd name="T27" fmla="*/ 427106 h 649"/>
              <a:gd name="T28" fmla="*/ 86606 w 969"/>
              <a:gd name="T29" fmla="*/ 528564 h 649"/>
              <a:gd name="T30" fmla="*/ 148468 w 969"/>
              <a:gd name="T31" fmla="*/ 562929 h 649"/>
              <a:gd name="T32" fmla="*/ 131456 w 969"/>
              <a:gd name="T33" fmla="*/ 628386 h 649"/>
              <a:gd name="T34" fmla="*/ 89699 w 969"/>
              <a:gd name="T35" fmla="*/ 682387 h 649"/>
              <a:gd name="T36" fmla="*/ 106711 w 969"/>
              <a:gd name="T37" fmla="*/ 729844 h 649"/>
              <a:gd name="T38" fmla="*/ 167027 w 969"/>
              <a:gd name="T39" fmla="*/ 706934 h 649"/>
              <a:gd name="T40" fmla="*/ 173213 w 969"/>
              <a:gd name="T41" fmla="*/ 795300 h 649"/>
              <a:gd name="T42" fmla="*/ 202597 w 969"/>
              <a:gd name="T43" fmla="*/ 846029 h 649"/>
              <a:gd name="T44" fmla="*/ 199504 w 969"/>
              <a:gd name="T45" fmla="*/ 939305 h 649"/>
              <a:gd name="T46" fmla="*/ 283017 w 969"/>
              <a:gd name="T47" fmla="*/ 939305 h 649"/>
              <a:gd name="T48" fmla="*/ 312402 w 969"/>
              <a:gd name="T49" fmla="*/ 980216 h 649"/>
              <a:gd name="T50" fmla="*/ 329414 w 969"/>
              <a:gd name="T51" fmla="*/ 962215 h 649"/>
              <a:gd name="T52" fmla="*/ 374263 w 969"/>
              <a:gd name="T53" fmla="*/ 986762 h 649"/>
              <a:gd name="T54" fmla="*/ 395915 w 969"/>
              <a:gd name="T55" fmla="*/ 972034 h 649"/>
              <a:gd name="T56" fmla="*/ 422206 w 969"/>
              <a:gd name="T57" fmla="*/ 983489 h 649"/>
              <a:gd name="T58" fmla="*/ 448497 w 969"/>
              <a:gd name="T59" fmla="*/ 962215 h 649"/>
              <a:gd name="T60" fmla="*/ 487161 w 969"/>
              <a:gd name="T61" fmla="*/ 1009672 h 6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69" h="649">
                <a:moveTo>
                  <a:pt x="315" y="617"/>
                </a:moveTo>
                <a:lnTo>
                  <a:pt x="319" y="578"/>
                </a:lnTo>
                <a:lnTo>
                  <a:pt x="920" y="649"/>
                </a:lnTo>
                <a:lnTo>
                  <a:pt x="931" y="534"/>
                </a:lnTo>
                <a:lnTo>
                  <a:pt x="969" y="173"/>
                </a:lnTo>
                <a:lnTo>
                  <a:pt x="726" y="146"/>
                </a:lnTo>
                <a:lnTo>
                  <a:pt x="426" y="98"/>
                </a:lnTo>
                <a:lnTo>
                  <a:pt x="25" y="0"/>
                </a:lnTo>
                <a:lnTo>
                  <a:pt x="6" y="87"/>
                </a:lnTo>
                <a:lnTo>
                  <a:pt x="12" y="121"/>
                </a:lnTo>
                <a:lnTo>
                  <a:pt x="0" y="154"/>
                </a:lnTo>
                <a:lnTo>
                  <a:pt x="21" y="179"/>
                </a:lnTo>
                <a:lnTo>
                  <a:pt x="35" y="242"/>
                </a:lnTo>
                <a:lnTo>
                  <a:pt x="58" y="261"/>
                </a:lnTo>
                <a:lnTo>
                  <a:pt x="56" y="323"/>
                </a:lnTo>
                <a:lnTo>
                  <a:pt x="96" y="344"/>
                </a:lnTo>
                <a:lnTo>
                  <a:pt x="85" y="384"/>
                </a:lnTo>
                <a:lnTo>
                  <a:pt x="58" y="417"/>
                </a:lnTo>
                <a:lnTo>
                  <a:pt x="69" y="446"/>
                </a:lnTo>
                <a:lnTo>
                  <a:pt x="108" y="432"/>
                </a:lnTo>
                <a:lnTo>
                  <a:pt x="112" y="486"/>
                </a:lnTo>
                <a:lnTo>
                  <a:pt x="131" y="517"/>
                </a:lnTo>
                <a:lnTo>
                  <a:pt x="129" y="574"/>
                </a:lnTo>
                <a:lnTo>
                  <a:pt x="183" y="574"/>
                </a:lnTo>
                <a:lnTo>
                  <a:pt x="202" y="599"/>
                </a:lnTo>
                <a:lnTo>
                  <a:pt x="213" y="588"/>
                </a:lnTo>
                <a:lnTo>
                  <a:pt x="242" y="603"/>
                </a:lnTo>
                <a:lnTo>
                  <a:pt x="256" y="594"/>
                </a:lnTo>
                <a:lnTo>
                  <a:pt x="273" y="601"/>
                </a:lnTo>
                <a:lnTo>
                  <a:pt x="290" y="588"/>
                </a:lnTo>
                <a:lnTo>
                  <a:pt x="315" y="617"/>
                </a:lnTo>
                <a:close/>
              </a:path>
            </a:pathLst>
          </a:custGeom>
          <a:solidFill>
            <a:srgbClr val="008000"/>
          </a:solidFill>
          <a:ln w="9525">
            <a:solidFill>
              <a:srgbClr val="006600"/>
            </a:solidFill>
            <a:round/>
            <a:headEnd/>
            <a:tailEnd/>
          </a:ln>
        </p:spPr>
        <p:txBody>
          <a:bodyPr/>
          <a:lstStyle/>
          <a:p>
            <a:endParaRPr lang="en-US"/>
          </a:p>
        </p:txBody>
      </p:sp>
      <p:sp>
        <p:nvSpPr>
          <p:cNvPr id="5195" name="Text Box 128">
            <a:extLst>
              <a:ext uri="{FF2B5EF4-FFF2-40B4-BE49-F238E27FC236}">
                <a16:creationId xmlns:a16="http://schemas.microsoft.com/office/drawing/2014/main" id="{737EEBC8-07B5-49B8-BD9B-4FF99CC519B4}"/>
              </a:ext>
            </a:extLst>
          </p:cNvPr>
          <p:cNvSpPr txBox="1">
            <a:spLocks noChangeArrowheads="1"/>
          </p:cNvSpPr>
          <p:nvPr/>
        </p:nvSpPr>
        <p:spPr bwMode="blackWhite">
          <a:xfrm>
            <a:off x="1676400" y="2362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13</a:t>
            </a:r>
          </a:p>
        </p:txBody>
      </p:sp>
      <p:sp>
        <p:nvSpPr>
          <p:cNvPr id="5196" name="Text Box 129">
            <a:extLst>
              <a:ext uri="{FF2B5EF4-FFF2-40B4-BE49-F238E27FC236}">
                <a16:creationId xmlns:a16="http://schemas.microsoft.com/office/drawing/2014/main" id="{1EDCA8F1-AA72-4C82-9899-2E3F5CA82B9D}"/>
              </a:ext>
            </a:extLst>
          </p:cNvPr>
          <p:cNvSpPr txBox="1">
            <a:spLocks noChangeArrowheads="1"/>
          </p:cNvSpPr>
          <p:nvPr/>
        </p:nvSpPr>
        <p:spPr bwMode="blackWhite">
          <a:xfrm>
            <a:off x="7848600" y="32004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19</a:t>
            </a:r>
          </a:p>
        </p:txBody>
      </p:sp>
      <p:sp>
        <p:nvSpPr>
          <p:cNvPr id="5197" name="Text Box 130">
            <a:extLst>
              <a:ext uri="{FF2B5EF4-FFF2-40B4-BE49-F238E27FC236}">
                <a16:creationId xmlns:a16="http://schemas.microsoft.com/office/drawing/2014/main" id="{5C20C6D9-05C0-49A0-A81D-F92BD96026B2}"/>
              </a:ext>
            </a:extLst>
          </p:cNvPr>
          <p:cNvSpPr txBox="1">
            <a:spLocks noChangeArrowheads="1"/>
          </p:cNvSpPr>
          <p:nvPr/>
        </p:nvSpPr>
        <p:spPr bwMode="blackWhite">
          <a:xfrm>
            <a:off x="4876800" y="3886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18</a:t>
            </a:r>
          </a:p>
        </p:txBody>
      </p:sp>
      <p:sp>
        <p:nvSpPr>
          <p:cNvPr id="5198" name="Text Box 131">
            <a:extLst>
              <a:ext uri="{FF2B5EF4-FFF2-40B4-BE49-F238E27FC236}">
                <a16:creationId xmlns:a16="http://schemas.microsoft.com/office/drawing/2014/main" id="{75BE6283-05DC-4553-AA61-7038F5D8CC59}"/>
              </a:ext>
            </a:extLst>
          </p:cNvPr>
          <p:cNvSpPr txBox="1">
            <a:spLocks noChangeArrowheads="1"/>
          </p:cNvSpPr>
          <p:nvPr/>
        </p:nvSpPr>
        <p:spPr bwMode="blackWhite">
          <a:xfrm>
            <a:off x="3581400" y="37338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20</a:t>
            </a:r>
          </a:p>
        </p:txBody>
      </p:sp>
      <p:sp>
        <p:nvSpPr>
          <p:cNvPr id="5199" name="Text Box 132">
            <a:extLst>
              <a:ext uri="{FF2B5EF4-FFF2-40B4-BE49-F238E27FC236}">
                <a16:creationId xmlns:a16="http://schemas.microsoft.com/office/drawing/2014/main" id="{45EEA1B4-E4A8-4A45-B111-D91F0A74D5F4}"/>
              </a:ext>
            </a:extLst>
          </p:cNvPr>
          <p:cNvSpPr txBox="1">
            <a:spLocks noChangeArrowheads="1"/>
          </p:cNvSpPr>
          <p:nvPr/>
        </p:nvSpPr>
        <p:spPr bwMode="blackWhite">
          <a:xfrm>
            <a:off x="4419600" y="49530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17</a:t>
            </a:r>
          </a:p>
        </p:txBody>
      </p:sp>
      <p:sp>
        <p:nvSpPr>
          <p:cNvPr id="5200" name="Text Box 133">
            <a:extLst>
              <a:ext uri="{FF2B5EF4-FFF2-40B4-BE49-F238E27FC236}">
                <a16:creationId xmlns:a16="http://schemas.microsoft.com/office/drawing/2014/main" id="{1634F7E3-AE26-454F-9D1E-BFEC7538527E}"/>
              </a:ext>
            </a:extLst>
          </p:cNvPr>
          <p:cNvSpPr txBox="1">
            <a:spLocks noChangeArrowheads="1"/>
          </p:cNvSpPr>
          <p:nvPr/>
        </p:nvSpPr>
        <p:spPr bwMode="blackWhite">
          <a:xfrm>
            <a:off x="4267200" y="2743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21</a:t>
            </a:r>
          </a:p>
        </p:txBody>
      </p:sp>
      <p:sp>
        <p:nvSpPr>
          <p:cNvPr id="5201" name="Text Box 134">
            <a:extLst>
              <a:ext uri="{FF2B5EF4-FFF2-40B4-BE49-F238E27FC236}">
                <a16:creationId xmlns:a16="http://schemas.microsoft.com/office/drawing/2014/main" id="{90289768-F2F8-4515-B9C8-1572A5DB8F5A}"/>
              </a:ext>
            </a:extLst>
          </p:cNvPr>
          <p:cNvSpPr txBox="1">
            <a:spLocks noChangeArrowheads="1"/>
          </p:cNvSpPr>
          <p:nvPr/>
        </p:nvSpPr>
        <p:spPr bwMode="blackWhite">
          <a:xfrm>
            <a:off x="6172200" y="49530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24</a:t>
            </a:r>
          </a:p>
        </p:txBody>
      </p:sp>
      <p:sp>
        <p:nvSpPr>
          <p:cNvPr id="5202" name="Text Box 135">
            <a:extLst>
              <a:ext uri="{FF2B5EF4-FFF2-40B4-BE49-F238E27FC236}">
                <a16:creationId xmlns:a16="http://schemas.microsoft.com/office/drawing/2014/main" id="{A7824379-E561-4282-A905-700F7B98DAC1}"/>
              </a:ext>
            </a:extLst>
          </p:cNvPr>
          <p:cNvSpPr txBox="1">
            <a:spLocks noChangeArrowheads="1"/>
          </p:cNvSpPr>
          <p:nvPr/>
        </p:nvSpPr>
        <p:spPr bwMode="blackWhite">
          <a:xfrm>
            <a:off x="4876800" y="44958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22</a:t>
            </a:r>
          </a:p>
        </p:txBody>
      </p:sp>
      <p:sp>
        <p:nvSpPr>
          <p:cNvPr id="5203" name="Text Box 136">
            <a:extLst>
              <a:ext uri="{FF2B5EF4-FFF2-40B4-BE49-F238E27FC236}">
                <a16:creationId xmlns:a16="http://schemas.microsoft.com/office/drawing/2014/main" id="{280267F1-DAED-492F-A12F-B9110DD251F8}"/>
              </a:ext>
            </a:extLst>
          </p:cNvPr>
          <p:cNvSpPr txBox="1">
            <a:spLocks noChangeArrowheads="1"/>
          </p:cNvSpPr>
          <p:nvPr/>
        </p:nvSpPr>
        <p:spPr bwMode="blackWhite">
          <a:xfrm>
            <a:off x="2895600" y="25146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11</a:t>
            </a:r>
          </a:p>
        </p:txBody>
      </p:sp>
      <p:sp>
        <p:nvSpPr>
          <p:cNvPr id="5204" name="Text Box 137">
            <a:extLst>
              <a:ext uri="{FF2B5EF4-FFF2-40B4-BE49-F238E27FC236}">
                <a16:creationId xmlns:a16="http://schemas.microsoft.com/office/drawing/2014/main" id="{71326CAB-C9B6-4B84-92F1-157D85145427}"/>
              </a:ext>
            </a:extLst>
          </p:cNvPr>
          <p:cNvSpPr txBox="1">
            <a:spLocks noChangeArrowheads="1"/>
          </p:cNvSpPr>
          <p:nvPr/>
        </p:nvSpPr>
        <p:spPr bwMode="blackWhite">
          <a:xfrm>
            <a:off x="1981200" y="44958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15</a:t>
            </a:r>
          </a:p>
        </p:txBody>
      </p:sp>
      <p:sp>
        <p:nvSpPr>
          <p:cNvPr id="5205" name="Rectangle 138">
            <a:extLst>
              <a:ext uri="{FF2B5EF4-FFF2-40B4-BE49-F238E27FC236}">
                <a16:creationId xmlns:a16="http://schemas.microsoft.com/office/drawing/2014/main" id="{DE77D5C7-B55F-4B33-91D9-E06D2C67292A}"/>
              </a:ext>
            </a:extLst>
          </p:cNvPr>
          <p:cNvSpPr>
            <a:spLocks noChangeArrowheads="1"/>
          </p:cNvSpPr>
          <p:nvPr/>
        </p:nvSpPr>
        <p:spPr bwMode="auto">
          <a:xfrm>
            <a:off x="3048000" y="838200"/>
            <a:ext cx="6096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eaLnBrk="1" hangingPunct="1">
              <a:buFontTx/>
              <a:buNone/>
            </a:pPr>
            <a:r>
              <a:rPr lang="en-US" altLang="en-US" sz="2000"/>
              <a:t>    The AIS is the parent organization for 24 regional organizations in the US and Canada.</a:t>
            </a:r>
          </a:p>
        </p:txBody>
      </p:sp>
      <p:sp>
        <p:nvSpPr>
          <p:cNvPr id="5206" name="Freeform 139">
            <a:extLst>
              <a:ext uri="{FF2B5EF4-FFF2-40B4-BE49-F238E27FC236}">
                <a16:creationId xmlns:a16="http://schemas.microsoft.com/office/drawing/2014/main" id="{9F378981-A157-4502-8C4F-0A94D1E2488F}"/>
              </a:ext>
            </a:extLst>
          </p:cNvPr>
          <p:cNvSpPr>
            <a:spLocks/>
          </p:cNvSpPr>
          <p:nvPr/>
        </p:nvSpPr>
        <p:spPr bwMode="blackWhite">
          <a:xfrm>
            <a:off x="3036888" y="4248150"/>
            <a:ext cx="1019175" cy="1116013"/>
          </a:xfrm>
          <a:custGeom>
            <a:avLst/>
            <a:gdLst>
              <a:gd name="T0" fmla="*/ 1019175 w 660"/>
              <a:gd name="T1" fmla="*/ 91637 h 682"/>
              <a:gd name="T2" fmla="*/ 1016087 w 660"/>
              <a:gd name="T3" fmla="*/ 217639 h 682"/>
              <a:gd name="T4" fmla="*/ 992924 w 660"/>
              <a:gd name="T5" fmla="*/ 214366 h 682"/>
              <a:gd name="T6" fmla="*/ 966672 w 660"/>
              <a:gd name="T7" fmla="*/ 1040739 h 682"/>
              <a:gd name="T8" fmla="*/ 403037 w 660"/>
              <a:gd name="T9" fmla="*/ 1027648 h 682"/>
              <a:gd name="T10" fmla="*/ 409214 w 660"/>
              <a:gd name="T11" fmla="*/ 1071831 h 682"/>
              <a:gd name="T12" fmla="*/ 151332 w 660"/>
              <a:gd name="T13" fmla="*/ 1052194 h 682"/>
              <a:gd name="T14" fmla="*/ 145155 w 660"/>
              <a:gd name="T15" fmla="*/ 1116013 h 682"/>
              <a:gd name="T16" fmla="*/ 0 w 660"/>
              <a:gd name="T17" fmla="*/ 1116013 h 682"/>
              <a:gd name="T18" fmla="*/ 41694 w 660"/>
              <a:gd name="T19" fmla="*/ 836192 h 682"/>
              <a:gd name="T20" fmla="*/ 138978 w 660"/>
              <a:gd name="T21" fmla="*/ 0 h 682"/>
              <a:gd name="T22" fmla="*/ 705701 w 660"/>
              <a:gd name="T23" fmla="*/ 70364 h 682"/>
              <a:gd name="T24" fmla="*/ 1019175 w 660"/>
              <a:gd name="T25" fmla="*/ 91637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0" h="682">
                <a:moveTo>
                  <a:pt x="660" y="56"/>
                </a:moveTo>
                <a:lnTo>
                  <a:pt x="658" y="133"/>
                </a:lnTo>
                <a:lnTo>
                  <a:pt x="643" y="131"/>
                </a:lnTo>
                <a:lnTo>
                  <a:pt x="626" y="636"/>
                </a:lnTo>
                <a:lnTo>
                  <a:pt x="261" y="628"/>
                </a:lnTo>
                <a:lnTo>
                  <a:pt x="265" y="655"/>
                </a:lnTo>
                <a:lnTo>
                  <a:pt x="98" y="643"/>
                </a:lnTo>
                <a:lnTo>
                  <a:pt x="94" y="682"/>
                </a:lnTo>
                <a:lnTo>
                  <a:pt x="0" y="682"/>
                </a:lnTo>
                <a:lnTo>
                  <a:pt x="27" y="511"/>
                </a:lnTo>
                <a:lnTo>
                  <a:pt x="90" y="0"/>
                </a:lnTo>
                <a:lnTo>
                  <a:pt x="457" y="43"/>
                </a:lnTo>
                <a:lnTo>
                  <a:pt x="660" y="56"/>
                </a:lnTo>
                <a:close/>
              </a:path>
            </a:pathLst>
          </a:custGeom>
          <a:solidFill>
            <a:srgbClr val="CC3300"/>
          </a:solidFill>
          <a:ln w="9525">
            <a:solidFill>
              <a:srgbClr val="006600"/>
            </a:solidFill>
            <a:round/>
            <a:headEnd/>
            <a:tailEnd/>
          </a:ln>
        </p:spPr>
        <p:txBody>
          <a:bodyPr/>
          <a:lstStyle/>
          <a:p>
            <a:endParaRPr lang="en-US"/>
          </a:p>
        </p:txBody>
      </p:sp>
      <p:sp>
        <p:nvSpPr>
          <p:cNvPr id="5207" name="Text Box 140">
            <a:extLst>
              <a:ext uri="{FF2B5EF4-FFF2-40B4-BE49-F238E27FC236}">
                <a16:creationId xmlns:a16="http://schemas.microsoft.com/office/drawing/2014/main" id="{66C7913F-0D1C-4E2F-9423-BAC90C0E585E}"/>
              </a:ext>
            </a:extLst>
          </p:cNvPr>
          <p:cNvSpPr txBox="1">
            <a:spLocks noChangeArrowheads="1"/>
          </p:cNvSpPr>
          <p:nvPr/>
        </p:nvSpPr>
        <p:spPr bwMode="blackWhite">
          <a:xfrm>
            <a:off x="3276600" y="46482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23</a:t>
            </a:r>
          </a:p>
        </p:txBody>
      </p:sp>
      <p:sp>
        <p:nvSpPr>
          <p:cNvPr id="5208" name="Text Box 141">
            <a:extLst>
              <a:ext uri="{FF2B5EF4-FFF2-40B4-BE49-F238E27FC236}">
                <a16:creationId xmlns:a16="http://schemas.microsoft.com/office/drawing/2014/main" id="{657E98EC-7668-4D31-9517-DF730A38FF0E}"/>
              </a:ext>
            </a:extLst>
          </p:cNvPr>
          <p:cNvSpPr txBox="1">
            <a:spLocks noChangeArrowheads="1"/>
          </p:cNvSpPr>
          <p:nvPr/>
        </p:nvSpPr>
        <p:spPr bwMode="blackWhite">
          <a:xfrm>
            <a:off x="5562600" y="6248400"/>
            <a:ext cx="4381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14</a:t>
            </a:r>
          </a:p>
        </p:txBody>
      </p:sp>
    </p:spTree>
    <p:extLst>
      <p:ext uri="{BB962C8B-B14F-4D97-AF65-F5344CB8AC3E}">
        <p14:creationId xmlns:p14="http://schemas.microsoft.com/office/powerpoint/2010/main" val="1292196845"/>
      </p:ext>
    </p:extLst>
  </p:cSld>
  <p:clrMapOvr>
    <a:masterClrMapping/>
  </p:clrMapOvr>
  <mc:AlternateContent xmlns:mc="http://schemas.openxmlformats.org/markup-compatibility/2006" xmlns:p14="http://schemas.microsoft.com/office/powerpoint/2010/main">
    <mc:Choice Requires="p14">
      <p:transition p14:dur="100" advTm="4000">
        <p:cut/>
      </p:transition>
    </mc:Choice>
    <mc:Fallback xmlns="">
      <p:transition advTm="4000">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57488"/>
            <a:ext cx="2924175" cy="314325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1987" name="TextBox 4"/>
          <p:cNvSpPr txBox="1">
            <a:spLocks noChangeArrowheads="1"/>
          </p:cNvSpPr>
          <p:nvPr/>
        </p:nvSpPr>
        <p:spPr bwMode="auto">
          <a:xfrm>
            <a:off x="914400" y="5972175"/>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Golden Panther, 2009</a:t>
            </a:r>
          </a:p>
        </p:txBody>
      </p:sp>
      <p:pic>
        <p:nvPicPr>
          <p:cNvPr id="41988" name="Picture 22" descr="1952 Argus Pheasan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79763" y="2700338"/>
            <a:ext cx="2840037" cy="32004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sp>
        <p:nvSpPr>
          <p:cNvPr id="41989" name="TextBox 6"/>
          <p:cNvSpPr txBox="1">
            <a:spLocks noChangeArrowheads="1"/>
          </p:cNvSpPr>
          <p:nvPr/>
        </p:nvSpPr>
        <p:spPr bwMode="auto">
          <a:xfrm>
            <a:off x="3505200" y="6019800"/>
            <a:ext cx="2747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Argus Pheasant, 1952</a:t>
            </a:r>
          </a:p>
        </p:txBody>
      </p:sp>
      <p:sp>
        <p:nvSpPr>
          <p:cNvPr id="41990" name="Title 1"/>
          <p:cNvSpPr>
            <a:spLocks noGrp="1"/>
          </p:cNvSpPr>
          <p:nvPr>
            <p:ph type="title"/>
          </p:nvPr>
        </p:nvSpPr>
        <p:spPr>
          <a:xfrm>
            <a:off x="2362200" y="0"/>
            <a:ext cx="6400800" cy="1817688"/>
          </a:xfrm>
        </p:spPr>
        <p:txBody>
          <a:bodyPr/>
          <a:lstStyle/>
          <a:p>
            <a:r>
              <a:rPr lang="en-US" altLang="en-US"/>
              <a:t>Changes in Dykes Medal Winners Throughout the Years</a:t>
            </a:r>
          </a:p>
        </p:txBody>
      </p:sp>
      <p:pic>
        <p:nvPicPr>
          <p:cNvPr id="4199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6810" y="2636838"/>
            <a:ext cx="2590800" cy="3238500"/>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Box 9"/>
          <p:cNvSpPr txBox="1">
            <a:spLocks noChangeArrowheads="1"/>
          </p:cNvSpPr>
          <p:nvPr/>
        </p:nvSpPr>
        <p:spPr bwMode="auto">
          <a:xfrm>
            <a:off x="6724650" y="5875338"/>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a:solidFill>
                  <a:srgbClr val="990000"/>
                </a:solidFill>
              </a:rPr>
              <a:t>Copper Lustre, 1938</a:t>
            </a:r>
          </a:p>
        </p:txBody>
      </p:sp>
    </p:spTree>
  </p:cSld>
  <p:clrMapOvr>
    <a:masterClrMapping/>
  </p:clrMapOvr>
  <p:transition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D7E2172-F0E6-42E6-8A7D-DC834F8A436F}"/>
              </a:ext>
            </a:extLst>
          </p:cNvPr>
          <p:cNvSpPr>
            <a:spLocks noGrp="1" noChangeArrowheads="1"/>
          </p:cNvSpPr>
          <p:nvPr>
            <p:ph type="title"/>
          </p:nvPr>
        </p:nvSpPr>
        <p:spPr>
          <a:xfrm>
            <a:off x="3429000" y="0"/>
            <a:ext cx="5715000" cy="1143000"/>
          </a:xfrm>
        </p:spPr>
        <p:txBody>
          <a:bodyPr/>
          <a:lstStyle/>
          <a:p>
            <a:pPr eaLnBrk="1" hangingPunct="1"/>
            <a:r>
              <a:rPr lang="en-US" altLang="en-US" sz="4000"/>
              <a:t>How does AIS improve the iris?</a:t>
            </a:r>
          </a:p>
        </p:txBody>
      </p:sp>
      <p:sp>
        <p:nvSpPr>
          <p:cNvPr id="62467" name="Rectangle 3">
            <a:extLst>
              <a:ext uri="{FF2B5EF4-FFF2-40B4-BE49-F238E27FC236}">
                <a16:creationId xmlns:a16="http://schemas.microsoft.com/office/drawing/2014/main" id="{2ABDBC38-AE49-46ED-84DE-5DC20E6EC3AE}"/>
              </a:ext>
            </a:extLst>
          </p:cNvPr>
          <p:cNvSpPr>
            <a:spLocks noGrp="1" noChangeArrowheads="1"/>
          </p:cNvSpPr>
          <p:nvPr>
            <p:ph type="body" idx="1"/>
          </p:nvPr>
        </p:nvSpPr>
        <p:spPr>
          <a:xfrm>
            <a:off x="3810000" y="1331495"/>
            <a:ext cx="5334000" cy="5257800"/>
          </a:xfrm>
        </p:spPr>
        <p:txBody>
          <a:bodyPr/>
          <a:lstStyle/>
          <a:p>
            <a:pPr marL="457200" indent="-457200" eaLnBrk="1" hangingPunct="1">
              <a:buFontTx/>
              <a:buNone/>
            </a:pPr>
            <a:r>
              <a:rPr lang="en-US" altLang="en-US" dirty="0"/>
              <a:t>Trains and accredits judges for garden judging</a:t>
            </a:r>
          </a:p>
          <a:p>
            <a:pPr marL="457200" indent="-457200" eaLnBrk="1" hangingPunct="1"/>
            <a:r>
              <a:rPr lang="en-US" altLang="en-US" dirty="0"/>
              <a:t>The most important responsibility of a judge is voting the annual AIS ballot for the AIS awards and medals. </a:t>
            </a:r>
          </a:p>
          <a:p>
            <a:pPr marL="457200" indent="-457200" eaLnBrk="1" hangingPunct="1"/>
            <a:r>
              <a:rPr lang="en-US" altLang="en-US" dirty="0"/>
              <a:t>To vote the ballot knowledgeably a judge must grow a selection of newer varieties. </a:t>
            </a:r>
          </a:p>
          <a:p>
            <a:pPr marL="457200" indent="-457200" eaLnBrk="1" hangingPunct="1"/>
            <a:r>
              <a:rPr lang="en-US" altLang="en-US" dirty="0"/>
              <a:t>He/she must also tour gardens to observe as many irises as possible. This takes a commitment of time and money. </a:t>
            </a:r>
          </a:p>
          <a:p>
            <a:pPr marL="457200" indent="-457200" eaLnBrk="1" hangingPunct="1">
              <a:buFontTx/>
              <a:buNone/>
            </a:pPr>
            <a:r>
              <a:rPr lang="en-US" altLang="en-US" sz="2000" dirty="0"/>
              <a:t>  </a:t>
            </a:r>
          </a:p>
        </p:txBody>
      </p:sp>
      <p:pic>
        <p:nvPicPr>
          <p:cNvPr id="62469" name="Picture 5" descr="MVIS-a 2005_08_27">
            <a:extLst>
              <a:ext uri="{FF2B5EF4-FFF2-40B4-BE49-F238E27FC236}">
                <a16:creationId xmlns:a16="http://schemas.microsoft.com/office/drawing/2014/main" id="{1A4FB3D3-85FE-4C03-B2C9-8BF0A0361ED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2234705"/>
            <a:ext cx="3581400" cy="1898142"/>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2470" name="Picture 6" descr="Mt Pleasant Gardens_a">
            <a:extLst>
              <a:ext uri="{FF2B5EF4-FFF2-40B4-BE49-F238E27FC236}">
                <a16:creationId xmlns:a16="http://schemas.microsoft.com/office/drawing/2014/main" id="{F158521C-2887-4777-B93B-454C2C8AE11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6200" y="4171950"/>
            <a:ext cx="3581400" cy="26860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1">
            <a:extLst>
              <a:ext uri="{FF2B5EF4-FFF2-40B4-BE49-F238E27FC236}">
                <a16:creationId xmlns:a16="http://schemas.microsoft.com/office/drawing/2014/main" id="{B6827F7C-63E2-460C-B523-6239A1DD94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2400"/>
            <a:ext cx="3581400" cy="238710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3000"/>
                                        <p:tgtEl>
                                          <p:spTgt spid="62467">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2467">
                                            <p:txEl>
                                              <p:pRg st="1" end="1"/>
                                            </p:txEl>
                                          </p:spTgt>
                                        </p:tgtEl>
                                        <p:attrNameLst>
                                          <p:attrName>style.visibility</p:attrName>
                                        </p:attrNameLst>
                                      </p:cBhvr>
                                      <p:to>
                                        <p:strVal val="visible"/>
                                      </p:to>
                                    </p:set>
                                    <p:animEffect transition="in" filter="fade">
                                      <p:cBhvr>
                                        <p:cTn id="10" dur="3000"/>
                                        <p:tgtEl>
                                          <p:spTgt spid="62467">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2469"/>
                                        </p:tgtEl>
                                        <p:attrNameLst>
                                          <p:attrName>style.visibility</p:attrName>
                                        </p:attrNameLst>
                                      </p:cBhvr>
                                      <p:to>
                                        <p:strVal val="visible"/>
                                      </p:to>
                                    </p:set>
                                    <p:animEffect transition="in" filter="fade">
                                      <p:cBhvr>
                                        <p:cTn id="13" dur="3000"/>
                                        <p:tgtEl>
                                          <p:spTgt spid="62469"/>
                                        </p:tgtEl>
                                      </p:cBhvr>
                                    </p:animEffect>
                                  </p:childTnLst>
                                </p:cTn>
                              </p:par>
                            </p:childTnLst>
                          </p:cTn>
                        </p:par>
                        <p:par>
                          <p:cTn id="14" fill="hold" nodeType="afterGroup">
                            <p:stCondLst>
                              <p:cond delay="4000"/>
                            </p:stCondLst>
                            <p:childTnLst>
                              <p:par>
                                <p:cTn id="15" presetID="10" presetClass="entr" presetSubtype="0" fill="hold" nodeType="after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fade">
                                      <p:cBhvr>
                                        <p:cTn id="17" dur="3000"/>
                                        <p:tgtEl>
                                          <p:spTgt spid="6246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2470"/>
                                        </p:tgtEl>
                                        <p:attrNameLst>
                                          <p:attrName>style.visibility</p:attrName>
                                        </p:attrNameLst>
                                      </p:cBhvr>
                                      <p:to>
                                        <p:strVal val="visible"/>
                                      </p:to>
                                    </p:set>
                                    <p:animEffect transition="in" filter="fade">
                                      <p:cBhvr>
                                        <p:cTn id="20" dur="3000"/>
                                        <p:tgtEl>
                                          <p:spTgt spid="62470"/>
                                        </p:tgtEl>
                                      </p:cBhvr>
                                    </p:animEffect>
                                  </p:childTnLst>
                                </p:cTn>
                              </p:par>
                            </p:childTnLst>
                          </p:cTn>
                        </p:par>
                        <p:par>
                          <p:cTn id="21" fill="hold" nodeType="afterGroup">
                            <p:stCondLst>
                              <p:cond delay="7000"/>
                            </p:stCondLst>
                            <p:childTnLst>
                              <p:par>
                                <p:cTn id="22" presetID="10" presetClass="entr" presetSubtype="0" fill="hold" nodeType="afterEffect">
                                  <p:stCondLst>
                                    <p:cond delay="0"/>
                                  </p:stCondLst>
                                  <p:childTnLst>
                                    <p:set>
                                      <p:cBhvr>
                                        <p:cTn id="23" dur="1" fill="hold">
                                          <p:stCondLst>
                                            <p:cond delay="0"/>
                                          </p:stCondLst>
                                        </p:cTn>
                                        <p:tgtEl>
                                          <p:spTgt spid="62467">
                                            <p:txEl>
                                              <p:pRg st="3" end="3"/>
                                            </p:txEl>
                                          </p:spTgt>
                                        </p:tgtEl>
                                        <p:attrNameLst>
                                          <p:attrName>style.visibility</p:attrName>
                                        </p:attrNameLst>
                                      </p:cBhvr>
                                      <p:to>
                                        <p:strVal val="visible"/>
                                      </p:to>
                                    </p:set>
                                    <p:animEffect transition="in" filter="fade">
                                      <p:cBhvr>
                                        <p:cTn id="24" dur="3000"/>
                                        <p:tgtEl>
                                          <p:spTgt spid="62467">
                                            <p:txEl>
                                              <p:pRg st="3" end="3"/>
                                            </p:txEl>
                                          </p:spTgt>
                                        </p:tgtEl>
                                      </p:cBhvr>
                                    </p:animEffect>
                                  </p:childTnLst>
                                </p:cTn>
                              </p:par>
                            </p:childTnLst>
                          </p:cTn>
                        </p:par>
                        <p:par>
                          <p:cTn id="25" fill="hold" nodeType="afterGroup">
                            <p:stCondLst>
                              <p:cond delay="10000"/>
                            </p:stCondLst>
                            <p:childTnLst>
                              <p:par>
                                <p:cTn id="26" presetID="10" presetClass="entr" presetSubtype="0" fill="hold" nodeType="afterEffect">
                                  <p:stCondLst>
                                    <p:cond delay="0"/>
                                  </p:stCondLst>
                                  <p:childTnLst>
                                    <p:set>
                                      <p:cBhvr>
                                        <p:cTn id="27" dur="1" fill="hold">
                                          <p:stCondLst>
                                            <p:cond delay="0"/>
                                          </p:stCondLst>
                                        </p:cTn>
                                        <p:tgtEl>
                                          <p:spTgt spid="62467">
                                            <p:txEl>
                                              <p:pRg st="4" end="4"/>
                                            </p:txEl>
                                          </p:spTgt>
                                        </p:tgtEl>
                                        <p:attrNameLst>
                                          <p:attrName>style.visibility</p:attrName>
                                        </p:attrNameLst>
                                      </p:cBhvr>
                                      <p:to>
                                        <p:strVal val="visible"/>
                                      </p:to>
                                    </p:set>
                                    <p:animEffect transition="in" filter="fade">
                                      <p:cBhvr>
                                        <p:cTn id="28" dur="3000"/>
                                        <p:tgtEl>
                                          <p:spTgt spid="62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C17E415-9FF8-4FCF-AA7A-6A7D5E874701}"/>
              </a:ext>
            </a:extLst>
          </p:cNvPr>
          <p:cNvSpPr>
            <a:spLocks noGrp="1" noChangeArrowheads="1"/>
          </p:cNvSpPr>
          <p:nvPr>
            <p:ph type="title"/>
          </p:nvPr>
        </p:nvSpPr>
        <p:spPr>
          <a:xfrm>
            <a:off x="5105400" y="-228600"/>
            <a:ext cx="4038600" cy="1322388"/>
          </a:xfrm>
        </p:spPr>
        <p:txBody>
          <a:bodyPr/>
          <a:lstStyle/>
          <a:p>
            <a:pPr eaLnBrk="1" hangingPunct="1"/>
            <a:r>
              <a:rPr lang="en-US" altLang="en-US" sz="3600"/>
              <a:t>Display Gardens</a:t>
            </a:r>
            <a:br>
              <a:rPr lang="en-US" altLang="en-US" sz="3600"/>
            </a:br>
            <a:r>
              <a:rPr lang="en-US" altLang="en-US" sz="3600"/>
              <a:t>Nation-wide</a:t>
            </a:r>
          </a:p>
        </p:txBody>
      </p:sp>
      <p:sp>
        <p:nvSpPr>
          <p:cNvPr id="22531" name="Rectangle 3">
            <a:extLst>
              <a:ext uri="{FF2B5EF4-FFF2-40B4-BE49-F238E27FC236}">
                <a16:creationId xmlns:a16="http://schemas.microsoft.com/office/drawing/2014/main" id="{5AACFE48-23A0-45D5-A1F1-608332832798}"/>
              </a:ext>
            </a:extLst>
          </p:cNvPr>
          <p:cNvSpPr>
            <a:spLocks noGrp="1" noChangeArrowheads="1"/>
          </p:cNvSpPr>
          <p:nvPr>
            <p:ph type="body" idx="1"/>
          </p:nvPr>
        </p:nvSpPr>
        <p:spPr>
          <a:xfrm>
            <a:off x="4876800" y="914400"/>
            <a:ext cx="4267200" cy="4302125"/>
          </a:xfrm>
        </p:spPr>
        <p:txBody>
          <a:bodyPr/>
          <a:lstStyle/>
          <a:p>
            <a:pPr eaLnBrk="1" hangingPunct="1">
              <a:buFontTx/>
              <a:buNone/>
            </a:pPr>
            <a:r>
              <a:rPr lang="en-US" altLang="en-US"/>
              <a:t>    Some are display gardens dedicated to a particulate type of iris, or heirloom irises or native irises. </a:t>
            </a:r>
          </a:p>
          <a:p>
            <a:pPr eaLnBrk="1" hangingPunct="1">
              <a:buFontTx/>
              <a:buNone/>
            </a:pPr>
            <a:r>
              <a:rPr lang="en-US" altLang="en-US"/>
              <a:t>     </a:t>
            </a:r>
          </a:p>
        </p:txBody>
      </p:sp>
      <p:pic>
        <p:nvPicPr>
          <p:cNvPr id="18436" name="Picture 4" descr="Collier Gardens_c">
            <a:extLst>
              <a:ext uri="{FF2B5EF4-FFF2-40B4-BE49-F238E27FC236}">
                <a16:creationId xmlns:a16="http://schemas.microsoft.com/office/drawing/2014/main" id="{63E0FDE8-3E63-4B7B-8F53-D4097C8DA70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028950"/>
            <a:ext cx="5105400" cy="3829050"/>
          </a:xfrm>
          <a:prstGeom prst="rect">
            <a:avLst/>
          </a:prstGeom>
          <a:noFill/>
          <a:ln w="28575">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8437" name="Text Box 5">
            <a:extLst>
              <a:ext uri="{FF2B5EF4-FFF2-40B4-BE49-F238E27FC236}">
                <a16:creationId xmlns:a16="http://schemas.microsoft.com/office/drawing/2014/main" id="{4148533A-8298-456C-AD8C-EBE933870A54}"/>
              </a:ext>
            </a:extLst>
          </p:cNvPr>
          <p:cNvSpPr txBox="1">
            <a:spLocks noChangeArrowheads="1"/>
          </p:cNvSpPr>
          <p:nvPr/>
        </p:nvSpPr>
        <p:spPr bwMode="auto">
          <a:xfrm>
            <a:off x="687388" y="6019800"/>
            <a:ext cx="2568575"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Collier, Washington</a:t>
            </a:r>
          </a:p>
        </p:txBody>
      </p:sp>
      <p:sp>
        <p:nvSpPr>
          <p:cNvPr id="18438" name="Text Box 7">
            <a:extLst>
              <a:ext uri="{FF2B5EF4-FFF2-40B4-BE49-F238E27FC236}">
                <a16:creationId xmlns:a16="http://schemas.microsoft.com/office/drawing/2014/main" id="{AE82504E-7245-46E6-ADD1-93BAF12E6B57}"/>
              </a:ext>
            </a:extLst>
          </p:cNvPr>
          <p:cNvSpPr txBox="1">
            <a:spLocks noChangeArrowheads="1"/>
          </p:cNvSpPr>
          <p:nvPr/>
        </p:nvSpPr>
        <p:spPr bwMode="auto">
          <a:xfrm>
            <a:off x="2395538" y="2667000"/>
            <a:ext cx="2500312"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Chadwicks, Oregon</a:t>
            </a:r>
          </a:p>
        </p:txBody>
      </p:sp>
      <p:pic>
        <p:nvPicPr>
          <p:cNvPr id="18439" name="Picture 8" descr="Mid America Guest Irises">
            <a:extLst>
              <a:ext uri="{FF2B5EF4-FFF2-40B4-BE49-F238E27FC236}">
                <a16:creationId xmlns:a16="http://schemas.microsoft.com/office/drawing/2014/main" id="{A522AD20-95BD-4FD6-987A-189ECDC3E18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3500" y="3276600"/>
            <a:ext cx="4000500" cy="3581400"/>
          </a:xfrm>
          <a:prstGeom prst="rect">
            <a:avLst/>
          </a:prstGeom>
          <a:noFill/>
          <a:ln w="38100">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8440" name="Text Box 9">
            <a:extLst>
              <a:ext uri="{FF2B5EF4-FFF2-40B4-BE49-F238E27FC236}">
                <a16:creationId xmlns:a16="http://schemas.microsoft.com/office/drawing/2014/main" id="{38FDE26C-C3D0-4CBE-8ABF-67751C6CCCFA}"/>
              </a:ext>
            </a:extLst>
          </p:cNvPr>
          <p:cNvSpPr txBox="1">
            <a:spLocks noChangeArrowheads="1"/>
          </p:cNvSpPr>
          <p:nvPr/>
        </p:nvSpPr>
        <p:spPr bwMode="auto">
          <a:xfrm>
            <a:off x="6329363" y="6461125"/>
            <a:ext cx="2814637"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Mid America, Oregon</a:t>
            </a:r>
          </a:p>
        </p:txBody>
      </p:sp>
      <p:sp>
        <p:nvSpPr>
          <p:cNvPr id="22538" name="Rectangle 10">
            <a:extLst>
              <a:ext uri="{FF2B5EF4-FFF2-40B4-BE49-F238E27FC236}">
                <a16:creationId xmlns:a16="http://schemas.microsoft.com/office/drawing/2014/main" id="{4A251374-A46C-4B5E-BB70-309162A9B3EA}"/>
              </a:ext>
            </a:extLst>
          </p:cNvPr>
          <p:cNvSpPr>
            <a:spLocks noChangeArrowheads="1"/>
          </p:cNvSpPr>
          <p:nvPr/>
        </p:nvSpPr>
        <p:spPr bwMode="auto">
          <a:xfrm>
            <a:off x="4876800" y="990600"/>
            <a:ext cx="42672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eaLnBrk="1" hangingPunct="1">
              <a:buFontTx/>
              <a:buNone/>
            </a:pPr>
            <a:r>
              <a:rPr lang="en-US" altLang="en-US"/>
              <a:t>    AIS Display gardens exist across the nation.  Many are open to the public 24/7.  Others are private gardens, open by appointment. </a:t>
            </a:r>
          </a:p>
          <a:p>
            <a:pPr eaLnBrk="1" hangingPunct="1">
              <a:buFontTx/>
              <a:buNone/>
            </a:pPr>
            <a:r>
              <a:rPr lang="en-US" altLang="en-US"/>
              <a:t>     </a:t>
            </a:r>
          </a:p>
        </p:txBody>
      </p:sp>
      <p:pic>
        <p:nvPicPr>
          <p:cNvPr id="18442" name="Picture 11" descr="corey-garden">
            <a:extLst>
              <a:ext uri="{FF2B5EF4-FFF2-40B4-BE49-F238E27FC236}">
                <a16:creationId xmlns:a16="http://schemas.microsoft.com/office/drawing/2014/main" id="{E3ADD88E-B3A0-421A-9825-A5FF109E1F2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52400"/>
            <a:ext cx="5105400" cy="3160713"/>
          </a:xfrm>
          <a:prstGeom prst="rect">
            <a:avLst/>
          </a:prstGeom>
          <a:noFill/>
          <a:ln w="38100">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8443" name="Text Box 12">
            <a:extLst>
              <a:ext uri="{FF2B5EF4-FFF2-40B4-BE49-F238E27FC236}">
                <a16:creationId xmlns:a16="http://schemas.microsoft.com/office/drawing/2014/main" id="{80B198C3-EBB3-4FD4-9803-73DC07D2EE01}"/>
              </a:ext>
            </a:extLst>
          </p:cNvPr>
          <p:cNvSpPr txBox="1">
            <a:spLocks noChangeArrowheads="1"/>
          </p:cNvSpPr>
          <p:nvPr/>
        </p:nvSpPr>
        <p:spPr bwMode="auto">
          <a:xfrm>
            <a:off x="2133600" y="2286000"/>
            <a:ext cx="2711450" cy="7016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Corey Garden in</a:t>
            </a:r>
          </a:p>
          <a:p>
            <a:pPr eaLnBrk="1" hangingPunct="1"/>
            <a:r>
              <a:rPr lang="en-US" altLang="en-US" sz="2000" b="1">
                <a:solidFill>
                  <a:schemeClr val="bg1"/>
                </a:solidFill>
                <a:latin typeface="Comic Sans MS" panose="030F0702030302020204" pitchFamily="66" charset="0"/>
              </a:rPr>
              <a:t>Reading, MA, 1950s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0" advTm="7000">
        <p:cut/>
      </p:transition>
    </mc:Choice>
    <mc:Fallback xmlns="">
      <p:transition advTm="7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8">
                                            <p:txEl>
                                              <p:pRg st="0" end="0"/>
                                            </p:txEl>
                                          </p:spTgt>
                                        </p:tgtEl>
                                        <p:attrNameLst>
                                          <p:attrName>style.visibility</p:attrName>
                                        </p:attrNameLst>
                                      </p:cBhvr>
                                      <p:to>
                                        <p:strVal val="visible"/>
                                      </p:to>
                                    </p:set>
                                    <p:animEffect transition="in" filter="fade">
                                      <p:cBhvr>
                                        <p:cTn id="7" dur="2000"/>
                                        <p:tgtEl>
                                          <p:spTgt spid="225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8">
                                            <p:txEl>
                                              <p:pRg st="1" end="1"/>
                                            </p:txEl>
                                          </p:spTgt>
                                        </p:tgtEl>
                                        <p:attrNameLst>
                                          <p:attrName>style.visibility</p:attrName>
                                        </p:attrNameLst>
                                      </p:cBhvr>
                                      <p:to>
                                        <p:strVal val="visible"/>
                                      </p:to>
                                    </p:set>
                                    <p:animEffect transition="in" filter="fade">
                                      <p:cBhvr>
                                        <p:cTn id="10" dur="2000"/>
                                        <p:tgtEl>
                                          <p:spTgt spid="2253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2538">
                                            <p:txEl>
                                              <p:pRg st="1" end="1"/>
                                            </p:txEl>
                                          </p:spTgt>
                                        </p:tgtEl>
                                        <p:attrNameLst>
                                          <p:attrName>style.visibility</p:attrName>
                                        </p:attrNameLst>
                                      </p:cBhvr>
                                      <p:to>
                                        <p:strVal val="visible"/>
                                      </p:to>
                                    </p:set>
                                    <p:animEffect transition="in" filter="fade">
                                      <p:cBhvr>
                                        <p:cTn id="13" dur="5000"/>
                                        <p:tgtEl>
                                          <p:spTgt spid="22538">
                                            <p:txEl>
                                              <p:pRg st="1" end="1"/>
                                            </p:txEl>
                                          </p:spTgt>
                                        </p:tgtEl>
                                      </p:cBhvr>
                                    </p:animEffect>
                                  </p:childTnLst>
                                </p:cTn>
                              </p:par>
                              <p:par>
                                <p:cTn id="14" presetID="10" presetClass="exit" presetSubtype="0" fill="hold" nodeType="withEffect">
                                  <p:stCondLst>
                                    <p:cond delay="1500"/>
                                  </p:stCondLst>
                                  <p:childTnLst>
                                    <p:animEffect transition="out" filter="fade">
                                      <p:cBhvr>
                                        <p:cTn id="15" dur="5000"/>
                                        <p:tgtEl>
                                          <p:spTgt spid="22538">
                                            <p:txEl>
                                              <p:pRg st="0" end="0"/>
                                            </p:txEl>
                                          </p:spTgt>
                                        </p:tgtEl>
                                      </p:cBhvr>
                                    </p:animEffect>
                                    <p:set>
                                      <p:cBhvr>
                                        <p:cTn id="16" dur="1" fill="hold">
                                          <p:stCondLst>
                                            <p:cond delay="4999"/>
                                          </p:stCondLst>
                                        </p:cTn>
                                        <p:tgtEl>
                                          <p:spTgt spid="22538">
                                            <p:txEl>
                                              <p:pRg st="0" end="0"/>
                                            </p:txEl>
                                          </p:spTgt>
                                        </p:tgtEl>
                                        <p:attrNameLst>
                                          <p:attrName>style.visibility</p:attrName>
                                        </p:attrNameLst>
                                      </p:cBhvr>
                                      <p:to>
                                        <p:strVal val="hidden"/>
                                      </p:to>
                                    </p:set>
                                  </p:childTnLst>
                                </p:cTn>
                              </p:par>
                            </p:childTnLst>
                          </p:cTn>
                        </p:par>
                        <p:par>
                          <p:cTn id="17" fill="hold" nodeType="withGroup">
                            <p:stCondLst>
                              <p:cond delay="6500"/>
                            </p:stCondLst>
                            <p:childTnLst>
                              <p:par>
                                <p:cTn id="18" presetID="10" presetClass="entr" presetSubtype="0" fill="hold" nodeType="afterEffect">
                                  <p:stCondLst>
                                    <p:cond delay="500"/>
                                  </p:stCondLst>
                                  <p:childTnLst>
                                    <p:set>
                                      <p:cBhvr>
                                        <p:cTn id="19" dur="1" fill="hold">
                                          <p:stCondLst>
                                            <p:cond delay="0"/>
                                          </p:stCondLst>
                                        </p:cTn>
                                        <p:tgtEl>
                                          <p:spTgt spid="22531">
                                            <p:txEl>
                                              <p:pRg st="0" end="0"/>
                                            </p:txEl>
                                          </p:spTgt>
                                        </p:tgtEl>
                                        <p:attrNameLst>
                                          <p:attrName>style.visibility</p:attrName>
                                        </p:attrNameLst>
                                      </p:cBhvr>
                                      <p:to>
                                        <p:strVal val="visible"/>
                                      </p:to>
                                    </p:set>
                                    <p:animEffect transition="in" filter="fade">
                                      <p:cBhvr>
                                        <p:cTn id="20" dur="2000"/>
                                        <p:tgtEl>
                                          <p:spTgt spid="22531">
                                            <p:txEl>
                                              <p:pRg st="0" end="0"/>
                                            </p:txEl>
                                          </p:spTgt>
                                        </p:tgtEl>
                                      </p:cBhvr>
                                    </p:animEffect>
                                  </p:childTnLst>
                                </p:cTn>
                              </p:par>
                            </p:childTnLst>
                          </p:cTn>
                        </p:par>
                        <p:par>
                          <p:cTn id="21" fill="hold" nodeType="withGroup">
                            <p:stCondLst>
                              <p:cond delay="9000"/>
                            </p:stCondLst>
                            <p:childTnLst>
                              <p:par>
                                <p:cTn id="22" presetID="10" presetClass="entr" presetSubtype="0" fill="hold" nodeType="afterEffect">
                                  <p:stCondLst>
                                    <p:cond delay="0"/>
                                  </p:stCondLst>
                                  <p:childTnLst>
                                    <p:set>
                                      <p:cBhvr>
                                        <p:cTn id="23" dur="1" fill="hold">
                                          <p:stCondLst>
                                            <p:cond delay="0"/>
                                          </p:stCondLst>
                                        </p:cTn>
                                        <p:tgtEl>
                                          <p:spTgt spid="22531">
                                            <p:txEl>
                                              <p:pRg st="1" end="1"/>
                                            </p:txEl>
                                          </p:spTgt>
                                        </p:tgtEl>
                                        <p:attrNameLst>
                                          <p:attrName>style.visibility</p:attrName>
                                        </p:attrNameLst>
                                      </p:cBhvr>
                                      <p:to>
                                        <p:strVal val="visible"/>
                                      </p:to>
                                    </p:set>
                                    <p:animEffect transition="in" filter="fade">
                                      <p:cBhvr>
                                        <p:cTn id="24" dur="1000"/>
                                        <p:tgtEl>
                                          <p:spTgt spid="22531">
                                            <p:txEl>
                                              <p:pRg st="1" end="1"/>
                                            </p:txEl>
                                          </p:spTgt>
                                        </p:tgtEl>
                                      </p:cBhvr>
                                    </p:animEffect>
                                  </p:childTnLst>
                                </p:cTn>
                              </p:par>
                            </p:childTnLst>
                          </p:cTn>
                        </p:par>
                        <p:par>
                          <p:cTn id="25" fill="hold" nodeType="withGroup">
                            <p:stCondLst>
                              <p:cond delay="10000"/>
                            </p:stCondLst>
                            <p:childTnLst>
                              <p:par>
                                <p:cTn id="26" presetID="10" presetClass="entr" presetSubtype="0" fill="hold" nodeType="afterEffect">
                                  <p:stCondLst>
                                    <p:cond delay="0"/>
                                  </p:stCondLst>
                                  <p:childTnLst>
                                    <p:set>
                                      <p:cBhvr>
                                        <p:cTn id="27" dur="1" fill="hold">
                                          <p:stCondLst>
                                            <p:cond delay="0"/>
                                          </p:stCondLst>
                                        </p:cTn>
                                        <p:tgtEl>
                                          <p:spTgt spid="22531">
                                            <p:txEl>
                                              <p:pRg st="1" end="1"/>
                                            </p:txEl>
                                          </p:spTgt>
                                        </p:tgtEl>
                                        <p:attrNameLst>
                                          <p:attrName>style.visibility</p:attrName>
                                        </p:attrNameLst>
                                      </p:cBhvr>
                                      <p:to>
                                        <p:strVal val="visible"/>
                                      </p:to>
                                    </p:set>
                                    <p:animEffect transition="in" filter="fade">
                                      <p:cBhvr>
                                        <p:cTn id="28" dur="10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8F74FE86-077F-43A0-B300-19A1185D9AC8}"/>
              </a:ext>
            </a:extLst>
          </p:cNvPr>
          <p:cNvSpPr>
            <a:spLocks noGrp="1" noChangeArrowheads="1"/>
          </p:cNvSpPr>
          <p:nvPr>
            <p:ph type="title"/>
          </p:nvPr>
        </p:nvSpPr>
        <p:spPr/>
        <p:txBody>
          <a:bodyPr/>
          <a:lstStyle/>
          <a:p>
            <a:pPr eaLnBrk="1" hangingPunct="1"/>
            <a:r>
              <a:rPr lang="en-US" altLang="en-US"/>
              <a:t>Additional Activities</a:t>
            </a:r>
          </a:p>
        </p:txBody>
      </p:sp>
      <p:sp>
        <p:nvSpPr>
          <p:cNvPr id="72707" name="Rectangle 3">
            <a:extLst>
              <a:ext uri="{FF2B5EF4-FFF2-40B4-BE49-F238E27FC236}">
                <a16:creationId xmlns:a16="http://schemas.microsoft.com/office/drawing/2014/main" id="{8B8704D0-38C8-4110-BDBA-92824F93B54E}"/>
              </a:ext>
            </a:extLst>
          </p:cNvPr>
          <p:cNvSpPr>
            <a:spLocks noGrp="1" noChangeArrowheads="1"/>
          </p:cNvSpPr>
          <p:nvPr>
            <p:ph type="body" idx="1"/>
          </p:nvPr>
        </p:nvSpPr>
        <p:spPr>
          <a:xfrm>
            <a:off x="4419600" y="1600200"/>
            <a:ext cx="4724400" cy="4800600"/>
          </a:xfrm>
        </p:spPr>
        <p:txBody>
          <a:bodyPr/>
          <a:lstStyle/>
          <a:p>
            <a:pPr eaLnBrk="1" hangingPunct="1"/>
            <a:r>
              <a:rPr lang="en-US" altLang="en-US" sz="2000" dirty="0"/>
              <a:t>Photo Contests</a:t>
            </a:r>
          </a:p>
          <a:p>
            <a:pPr eaLnBrk="1" hangingPunct="1"/>
            <a:r>
              <a:rPr lang="en-US" altLang="en-US" sz="2000" dirty="0"/>
              <a:t>Preserving heirloom irises</a:t>
            </a:r>
          </a:p>
          <a:p>
            <a:pPr eaLnBrk="1" hangingPunct="1"/>
            <a:r>
              <a:rPr lang="en-US" altLang="en-US" sz="2000" dirty="0"/>
              <a:t>Conservation of native iris species</a:t>
            </a:r>
          </a:p>
          <a:p>
            <a:pPr eaLnBrk="1" hangingPunct="1"/>
            <a:r>
              <a:rPr lang="en-US" altLang="en-US" sz="2000" dirty="0"/>
              <a:t>Collection, compilation, and publication of data concerning the history, classification, breeding and cultivation of irises </a:t>
            </a:r>
          </a:p>
          <a:p>
            <a:pPr eaLnBrk="1" hangingPunct="1"/>
            <a:r>
              <a:rPr lang="en-US" altLang="en-US" sz="2000" dirty="0"/>
              <a:t>Promoting the Iris (AIS bulletins, iris display gardens, iris shows, websites)</a:t>
            </a:r>
          </a:p>
          <a:p>
            <a:pPr eaLnBrk="1" hangingPunct="1"/>
            <a:r>
              <a:rPr lang="en-US" altLang="en-US" sz="2000" dirty="0"/>
              <a:t>Educating the public</a:t>
            </a:r>
          </a:p>
          <a:p>
            <a:pPr eaLnBrk="1" hangingPunct="1"/>
            <a:r>
              <a:rPr lang="en-US" altLang="en-US" sz="2000" dirty="0"/>
              <a:t>On-line Library</a:t>
            </a:r>
          </a:p>
          <a:p>
            <a:pPr eaLnBrk="1" hangingPunct="1"/>
            <a:r>
              <a:rPr lang="en-US" altLang="en-US" sz="2000" dirty="0"/>
              <a:t>On-line Iris Encyclopedia</a:t>
            </a:r>
          </a:p>
          <a:p>
            <a:pPr eaLnBrk="1" hangingPunct="1"/>
            <a:r>
              <a:rPr lang="en-US" altLang="en-US" sz="2000" dirty="0"/>
              <a:t>Popularity symposia</a:t>
            </a:r>
          </a:p>
          <a:p>
            <a:pPr eaLnBrk="1" hangingPunct="1">
              <a:lnSpc>
                <a:spcPct val="90000"/>
              </a:lnSpc>
              <a:buFontTx/>
              <a:buNone/>
            </a:pPr>
            <a:r>
              <a:rPr lang="en-US" altLang="en-US" sz="2000" dirty="0"/>
              <a:t>      </a:t>
            </a:r>
          </a:p>
        </p:txBody>
      </p:sp>
      <p:pic>
        <p:nvPicPr>
          <p:cNvPr id="72708" name="Picture 4" descr="Smooth Lightning">
            <a:extLst>
              <a:ext uri="{FF2B5EF4-FFF2-40B4-BE49-F238E27FC236}">
                <a16:creationId xmlns:a16="http://schemas.microsoft.com/office/drawing/2014/main" id="{29382D7F-0079-4B96-A026-A6C1EA95F09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994058">
            <a:off x="444724" y="1970760"/>
            <a:ext cx="3352800" cy="3162300"/>
          </a:xfrm>
          <a:prstGeom prst="rect">
            <a:avLst/>
          </a:prstGeom>
          <a:noFill/>
          <a:ln w="38100">
            <a:noFill/>
            <a:miter lim="800000"/>
            <a:headEnd/>
            <a:tailEnd/>
          </a:ln>
          <a:effectLst>
            <a:outerShdw dist="107763" dir="2700000" algn="ctr" rotWithShape="0">
              <a:schemeClr val="tx1">
                <a:alpha val="50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2709" name="Picture 5" descr="SPEC_Ally Oops_a">
            <a:extLst>
              <a:ext uri="{FF2B5EF4-FFF2-40B4-BE49-F238E27FC236}">
                <a16:creationId xmlns:a16="http://schemas.microsoft.com/office/drawing/2014/main" id="{BA9A3A2D-CE00-45DB-A121-1636C2B61BF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9600" y="2133600"/>
            <a:ext cx="3354388" cy="3167063"/>
          </a:xfrm>
          <a:prstGeom prst="rect">
            <a:avLst/>
          </a:prstGeom>
          <a:noFill/>
          <a:ln w="38100">
            <a:noFill/>
            <a:miter lim="800000"/>
            <a:headEnd/>
            <a:tailEnd/>
          </a:ln>
          <a:effectLst>
            <a:outerShdw dist="107763" dir="2700000" algn="ctr" rotWithShape="0">
              <a:schemeClr val="tx1">
                <a:alpha val="50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363" y="2217654"/>
            <a:ext cx="3581400" cy="3062288"/>
            <a:chOff x="340332" y="2201987"/>
            <a:chExt cx="3581400" cy="3062288"/>
          </a:xfrm>
        </p:grpSpPr>
        <p:pic>
          <p:nvPicPr>
            <p:cNvPr id="72711" name="Picture 7" descr="Spec_Red Dazzler">
              <a:extLst>
                <a:ext uri="{FF2B5EF4-FFF2-40B4-BE49-F238E27FC236}">
                  <a16:creationId xmlns:a16="http://schemas.microsoft.com/office/drawing/2014/main" id="{F2BA9D5B-1F61-46FB-90B9-343D5E80459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19992886">
              <a:off x="340332" y="2201987"/>
              <a:ext cx="3581400" cy="3062288"/>
            </a:xfrm>
            <a:prstGeom prst="rect">
              <a:avLst/>
            </a:prstGeom>
            <a:noFill/>
            <a:ln w="38100">
              <a:noFill/>
              <a:miter lim="800000"/>
              <a:headEnd/>
              <a:tailEnd/>
            </a:ln>
            <a:effectLst>
              <a:outerShdw dist="107763" dir="2700000" algn="ctr" rotWithShape="0">
                <a:schemeClr val="tx1">
                  <a:alpha val="50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012516">
              <a:off x="1607650" y="4724400"/>
              <a:ext cx="2044149" cy="369332"/>
            </a:xfrm>
            <a:prstGeom prst="rect">
              <a:avLst/>
            </a:prstGeom>
            <a:noFill/>
          </p:spPr>
          <p:txBody>
            <a:bodyPr wrap="none" rtlCol="0">
              <a:spAutoFit/>
            </a:bodyPr>
            <a:lstStyle/>
            <a:p>
              <a:r>
                <a:rPr lang="en-US" dirty="0">
                  <a:solidFill>
                    <a:schemeClr val="bg1"/>
                  </a:solidFill>
                </a:rPr>
                <a:t>Spec Red Dazzler</a:t>
              </a:r>
            </a:p>
          </p:txBody>
        </p:sp>
      </p:grpSp>
      <p:grpSp>
        <p:nvGrpSpPr>
          <p:cNvPr id="3" name="Group 2"/>
          <p:cNvGrpSpPr/>
          <p:nvPr/>
        </p:nvGrpSpPr>
        <p:grpSpPr>
          <a:xfrm>
            <a:off x="164391" y="1785293"/>
            <a:ext cx="3799597" cy="3063240"/>
            <a:chOff x="120100" y="2201510"/>
            <a:chExt cx="3799597" cy="3063240"/>
          </a:xfrm>
        </p:grpSpPr>
        <p:pic>
          <p:nvPicPr>
            <p:cNvPr id="56322" name="Picture 2" descr="C:\Users\Scarlett\Pictures\Ayres Irises\2018\Tectorcorus 2018_04_19.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rot="2176750">
              <a:off x="120100" y="2201510"/>
              <a:ext cx="3799597" cy="306324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p:cNvSpPr/>
            <p:nvPr/>
          </p:nvSpPr>
          <p:spPr>
            <a:xfrm rot="2179304">
              <a:off x="585172" y="4528057"/>
              <a:ext cx="1377365" cy="369332"/>
            </a:xfrm>
            <a:prstGeom prst="rect">
              <a:avLst/>
            </a:prstGeom>
          </p:spPr>
          <p:txBody>
            <a:bodyPr wrap="none">
              <a:spAutoFit/>
            </a:bodyPr>
            <a:lstStyle/>
            <a:p>
              <a:r>
                <a:rPr lang="en-US" altLang="en-US" dirty="0" err="1">
                  <a:solidFill>
                    <a:schemeClr val="bg1"/>
                  </a:solidFill>
                </a:rPr>
                <a:t>Tectorcorus</a:t>
              </a:r>
              <a:endParaRPr lang="en-US" dirty="0">
                <a:solidFill>
                  <a:schemeClr val="bg1"/>
                </a:solidFill>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100" advTm="15000">
        <p:cut/>
      </p:transition>
    </mc:Choice>
    <mc:Fallback xmlns="">
      <p:transition advTm="15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2000"/>
                                        <p:tgtEl>
                                          <p:spTgt spid="72708"/>
                                        </p:tgtEl>
                                      </p:cBhvr>
                                    </p:animEffect>
                                  </p:childTnLst>
                                </p:cTn>
                              </p:par>
                              <p:par>
                                <p:cTn id="8" presetID="10" presetClass="entr" presetSubtype="0" fill="hold" nodeType="withEffect">
                                  <p:stCondLst>
                                    <p:cond delay="0"/>
                                  </p:stCondLst>
                                  <p:childTnLst>
                                    <p:set>
                                      <p:cBhvr>
                                        <p:cTn id="9" dur="1" fill="hold">
                                          <p:stCondLst>
                                            <p:cond delay="0"/>
                                          </p:stCondLst>
                                        </p:cTn>
                                        <p:tgtEl>
                                          <p:spTgt spid="72707">
                                            <p:txEl>
                                              <p:pRg st="0" end="0"/>
                                            </p:txEl>
                                          </p:spTgt>
                                        </p:tgtEl>
                                        <p:attrNameLst>
                                          <p:attrName>style.visibility</p:attrName>
                                        </p:attrNameLst>
                                      </p:cBhvr>
                                      <p:to>
                                        <p:strVal val="visible"/>
                                      </p:to>
                                    </p:set>
                                    <p:animEffect transition="in" filter="fade">
                                      <p:cBhvr>
                                        <p:cTn id="10" dur="3000"/>
                                        <p:tgtEl>
                                          <p:spTgt spid="7270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Effect transition="in" filter="fade">
                                      <p:cBhvr>
                                        <p:cTn id="13" dur="3000"/>
                                        <p:tgtEl>
                                          <p:spTgt spid="7270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2707">
                                            <p:txEl>
                                              <p:pRg st="2" end="2"/>
                                            </p:txEl>
                                          </p:spTgt>
                                        </p:tgtEl>
                                        <p:attrNameLst>
                                          <p:attrName>style.visibility</p:attrName>
                                        </p:attrNameLst>
                                      </p:cBhvr>
                                      <p:to>
                                        <p:strVal val="visible"/>
                                      </p:to>
                                    </p:set>
                                    <p:animEffect transition="in" filter="fade">
                                      <p:cBhvr>
                                        <p:cTn id="16" dur="3000"/>
                                        <p:tgtEl>
                                          <p:spTgt spid="7270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animEffect transition="in" filter="fade">
                                      <p:cBhvr>
                                        <p:cTn id="19" dur="3000"/>
                                        <p:tgtEl>
                                          <p:spTgt spid="7270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2707">
                                            <p:txEl>
                                              <p:pRg st="4" end="4"/>
                                            </p:txEl>
                                          </p:spTgt>
                                        </p:tgtEl>
                                        <p:attrNameLst>
                                          <p:attrName>style.visibility</p:attrName>
                                        </p:attrNameLst>
                                      </p:cBhvr>
                                      <p:to>
                                        <p:strVal val="visible"/>
                                      </p:to>
                                    </p:set>
                                    <p:animEffect transition="in" filter="fade">
                                      <p:cBhvr>
                                        <p:cTn id="22" dur="3000"/>
                                        <p:tgtEl>
                                          <p:spTgt spid="7270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2707">
                                            <p:txEl>
                                              <p:pRg st="5" end="5"/>
                                            </p:txEl>
                                          </p:spTgt>
                                        </p:tgtEl>
                                        <p:attrNameLst>
                                          <p:attrName>style.visibility</p:attrName>
                                        </p:attrNameLst>
                                      </p:cBhvr>
                                      <p:to>
                                        <p:strVal val="visible"/>
                                      </p:to>
                                    </p:set>
                                    <p:animEffect transition="in" filter="fade">
                                      <p:cBhvr>
                                        <p:cTn id="25" dur="3000"/>
                                        <p:tgtEl>
                                          <p:spTgt spid="7270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2707">
                                            <p:txEl>
                                              <p:pRg st="6" end="6"/>
                                            </p:txEl>
                                          </p:spTgt>
                                        </p:tgtEl>
                                        <p:attrNameLst>
                                          <p:attrName>style.visibility</p:attrName>
                                        </p:attrNameLst>
                                      </p:cBhvr>
                                      <p:to>
                                        <p:strVal val="visible"/>
                                      </p:to>
                                    </p:set>
                                    <p:animEffect transition="in" filter="fade">
                                      <p:cBhvr>
                                        <p:cTn id="28" dur="3000"/>
                                        <p:tgtEl>
                                          <p:spTgt spid="7270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2707">
                                            <p:txEl>
                                              <p:pRg st="7" end="7"/>
                                            </p:txEl>
                                          </p:spTgt>
                                        </p:tgtEl>
                                        <p:attrNameLst>
                                          <p:attrName>style.visibility</p:attrName>
                                        </p:attrNameLst>
                                      </p:cBhvr>
                                      <p:to>
                                        <p:strVal val="visible"/>
                                      </p:to>
                                    </p:set>
                                    <p:animEffect transition="in" filter="fade">
                                      <p:cBhvr>
                                        <p:cTn id="31" dur="3000"/>
                                        <p:tgtEl>
                                          <p:spTgt spid="72707">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2707">
                                            <p:txEl>
                                              <p:pRg st="8" end="8"/>
                                            </p:txEl>
                                          </p:spTgt>
                                        </p:tgtEl>
                                        <p:attrNameLst>
                                          <p:attrName>style.visibility</p:attrName>
                                        </p:attrNameLst>
                                      </p:cBhvr>
                                      <p:to>
                                        <p:strVal val="visible"/>
                                      </p:to>
                                    </p:set>
                                    <p:animEffect transition="in" filter="fade">
                                      <p:cBhvr>
                                        <p:cTn id="34" dur="3000"/>
                                        <p:tgtEl>
                                          <p:spTgt spid="72707">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72707">
                                            <p:txEl>
                                              <p:pRg st="9" end="9"/>
                                            </p:txEl>
                                          </p:spTgt>
                                        </p:tgtEl>
                                        <p:attrNameLst>
                                          <p:attrName>style.visibility</p:attrName>
                                        </p:attrNameLst>
                                      </p:cBhvr>
                                      <p:to>
                                        <p:strVal val="visible"/>
                                      </p:to>
                                    </p:set>
                                    <p:animEffect transition="in" filter="fade">
                                      <p:cBhvr>
                                        <p:cTn id="37" dur="3000"/>
                                        <p:tgtEl>
                                          <p:spTgt spid="72707">
                                            <p:txEl>
                                              <p:pRg st="9" end="9"/>
                                            </p:txEl>
                                          </p:spTgt>
                                        </p:tgtEl>
                                      </p:cBhvr>
                                    </p:animEffect>
                                  </p:childTnLst>
                                </p:cTn>
                              </p:par>
                            </p:childTnLst>
                          </p:cTn>
                        </p:par>
                        <p:par>
                          <p:cTn id="38" fill="hold">
                            <p:stCondLst>
                              <p:cond delay="3000"/>
                            </p:stCondLst>
                            <p:childTnLst>
                              <p:par>
                                <p:cTn id="39" presetID="10" presetClass="entr" presetSubtype="0" fill="hold" nodeType="afterEffect">
                                  <p:stCondLst>
                                    <p:cond delay="1000"/>
                                  </p:stCondLst>
                                  <p:childTnLst>
                                    <p:set>
                                      <p:cBhvr>
                                        <p:cTn id="40" dur="1" fill="hold">
                                          <p:stCondLst>
                                            <p:cond delay="0"/>
                                          </p:stCondLst>
                                        </p:cTn>
                                        <p:tgtEl>
                                          <p:spTgt spid="72709"/>
                                        </p:tgtEl>
                                        <p:attrNameLst>
                                          <p:attrName>style.visibility</p:attrName>
                                        </p:attrNameLst>
                                      </p:cBhvr>
                                      <p:to>
                                        <p:strVal val="visible"/>
                                      </p:to>
                                    </p:set>
                                    <p:animEffect transition="in" filter="fade">
                                      <p:cBhvr>
                                        <p:cTn id="41" dur="3000"/>
                                        <p:tgtEl>
                                          <p:spTgt spid="72709"/>
                                        </p:tgtEl>
                                      </p:cBhvr>
                                    </p:animEffect>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3000"/>
                                        <p:tgtEl>
                                          <p:spTgt spid="5"/>
                                        </p:tgtEl>
                                      </p:cBhvr>
                                    </p:animEffect>
                                  </p:childTnLst>
                                </p:cTn>
                              </p:par>
                            </p:childTnLst>
                          </p:cTn>
                        </p:par>
                        <p:par>
                          <p:cTn id="46" fill="hold">
                            <p:stCondLst>
                              <p:cond delay="10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4167426-BCEB-405A-9E8A-080E91FF8133}"/>
              </a:ext>
            </a:extLst>
          </p:cNvPr>
          <p:cNvSpPr>
            <a:spLocks noGrp="1" noChangeArrowheads="1"/>
          </p:cNvSpPr>
          <p:nvPr>
            <p:ph type="title"/>
          </p:nvPr>
        </p:nvSpPr>
        <p:spPr>
          <a:xfrm>
            <a:off x="2514600" y="274638"/>
            <a:ext cx="6629400" cy="1143000"/>
          </a:xfrm>
        </p:spPr>
        <p:txBody>
          <a:bodyPr/>
          <a:lstStyle/>
          <a:p>
            <a:pPr eaLnBrk="1" hangingPunct="1"/>
            <a:r>
              <a:rPr lang="en-US" altLang="en-US" sz="4000"/>
              <a:t>How does the AIS Preserve Heirloom Irises?</a:t>
            </a:r>
          </a:p>
        </p:txBody>
      </p:sp>
      <p:sp>
        <p:nvSpPr>
          <p:cNvPr id="19459" name="Rectangle 3">
            <a:extLst>
              <a:ext uri="{FF2B5EF4-FFF2-40B4-BE49-F238E27FC236}">
                <a16:creationId xmlns:a16="http://schemas.microsoft.com/office/drawing/2014/main" id="{64B8F7EE-6FB7-4D2A-B850-E4B24CD566C4}"/>
              </a:ext>
            </a:extLst>
          </p:cNvPr>
          <p:cNvSpPr>
            <a:spLocks noGrp="1" noChangeArrowheads="1"/>
          </p:cNvSpPr>
          <p:nvPr>
            <p:ph type="body" idx="1"/>
          </p:nvPr>
        </p:nvSpPr>
        <p:spPr>
          <a:xfrm>
            <a:off x="4038600" y="1600200"/>
            <a:ext cx="5105400" cy="5257800"/>
          </a:xfrm>
        </p:spPr>
        <p:txBody>
          <a:bodyPr/>
          <a:lstStyle/>
          <a:p>
            <a:pPr eaLnBrk="1" hangingPunct="1">
              <a:buFontTx/>
              <a:buNone/>
            </a:pPr>
            <a:r>
              <a:rPr lang="en-US" altLang="en-US" sz="2000"/>
              <a:t>Through the volunteer efforts of the Historic Iris Preservation Society</a:t>
            </a:r>
          </a:p>
          <a:p>
            <a:pPr eaLnBrk="1" hangingPunct="1"/>
            <a:r>
              <a:rPr lang="en-US" altLang="en-US" sz="2000"/>
              <a:t>Display gardens in 20 regions throughout the country</a:t>
            </a:r>
          </a:p>
          <a:p>
            <a:pPr eaLnBrk="1" hangingPunct="1"/>
            <a:r>
              <a:rPr lang="en-US" altLang="en-US" sz="2000"/>
              <a:t>Provides contacts and opportunities for people to find and grow heirloom irises.</a:t>
            </a:r>
          </a:p>
          <a:p>
            <a:pPr eaLnBrk="1" hangingPunct="1"/>
            <a:r>
              <a:rPr lang="en-US" altLang="en-US" sz="2000"/>
              <a:t>Provides commercial source listing.</a:t>
            </a:r>
          </a:p>
          <a:p>
            <a:pPr eaLnBrk="1" hangingPunct="1"/>
            <a:r>
              <a:rPr lang="en-US" altLang="en-US" sz="2000"/>
              <a:t>Through the HIPS bulletin ROOTS and the HIPS website to share interests, deepen enjoyment, and help disseminate varieties</a:t>
            </a:r>
          </a:p>
        </p:txBody>
      </p:sp>
      <p:grpSp>
        <p:nvGrpSpPr>
          <p:cNvPr id="70662" name="Group 6">
            <a:extLst>
              <a:ext uri="{FF2B5EF4-FFF2-40B4-BE49-F238E27FC236}">
                <a16:creationId xmlns:a16="http://schemas.microsoft.com/office/drawing/2014/main" id="{E113EF13-0313-44A2-AA11-809E44B410B5}"/>
              </a:ext>
            </a:extLst>
          </p:cNvPr>
          <p:cNvGrpSpPr>
            <a:grpSpLocks/>
          </p:cNvGrpSpPr>
          <p:nvPr/>
        </p:nvGrpSpPr>
        <p:grpSpPr bwMode="auto">
          <a:xfrm rot="-1085335">
            <a:off x="228600" y="1828800"/>
            <a:ext cx="3367088" cy="4616450"/>
            <a:chOff x="96" y="1248"/>
            <a:chExt cx="1929" cy="2572"/>
          </a:xfrm>
        </p:grpSpPr>
        <p:pic>
          <p:nvPicPr>
            <p:cNvPr id="19467" name="Picture 4" descr="Species In a Row">
              <a:extLst>
                <a:ext uri="{FF2B5EF4-FFF2-40B4-BE49-F238E27FC236}">
                  <a16:creationId xmlns:a16="http://schemas.microsoft.com/office/drawing/2014/main" id="{8A6077A8-2ABF-4D77-BAD1-1DCADD1992C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 y="1248"/>
              <a:ext cx="1929" cy="2572"/>
            </a:xfrm>
            <a:prstGeom prst="rect">
              <a:avLst/>
            </a:prstGeom>
            <a:noFill/>
            <a:ln w="38100">
              <a:noFill/>
              <a:miter lim="800000"/>
              <a:headEnd/>
              <a:tailEnd/>
            </a:ln>
            <a:effectLst>
              <a:outerShdw dist="107763" dir="2700000" algn="ctr" rotWithShape="0">
                <a:schemeClr val="tx1">
                  <a:alpha val="50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9468" name="Text Box 5">
              <a:extLst>
                <a:ext uri="{FF2B5EF4-FFF2-40B4-BE49-F238E27FC236}">
                  <a16:creationId xmlns:a16="http://schemas.microsoft.com/office/drawing/2014/main" id="{5E14E21D-AC2A-41AB-A88E-175C011C9915}"/>
                </a:ext>
              </a:extLst>
            </p:cNvPr>
            <p:cNvSpPr txBox="1">
              <a:spLocks noChangeArrowheads="1"/>
            </p:cNvSpPr>
            <p:nvPr/>
          </p:nvSpPr>
          <p:spPr bwMode="blackWhite">
            <a:xfrm>
              <a:off x="171" y="3456"/>
              <a:ext cx="534" cy="204"/>
            </a:xfrm>
            <a:prstGeom prst="rect">
              <a:avLst/>
            </a:prstGeom>
            <a:noFill/>
            <a:ln w="9525" algn="ctr">
              <a:solidFill>
                <a:srgbClr val="006600"/>
              </a:solid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Aitkens</a:t>
              </a:r>
            </a:p>
          </p:txBody>
        </p:sp>
      </p:grpSp>
      <p:grpSp>
        <p:nvGrpSpPr>
          <p:cNvPr id="70666" name="Group 10">
            <a:extLst>
              <a:ext uri="{FF2B5EF4-FFF2-40B4-BE49-F238E27FC236}">
                <a16:creationId xmlns:a16="http://schemas.microsoft.com/office/drawing/2014/main" id="{80664D99-99A4-4C66-82C3-1AE14DACC464}"/>
              </a:ext>
            </a:extLst>
          </p:cNvPr>
          <p:cNvGrpSpPr>
            <a:grpSpLocks/>
          </p:cNvGrpSpPr>
          <p:nvPr/>
        </p:nvGrpSpPr>
        <p:grpSpPr bwMode="auto">
          <a:xfrm>
            <a:off x="304800" y="1828800"/>
            <a:ext cx="3641725" cy="4816475"/>
            <a:chOff x="192" y="1152"/>
            <a:chExt cx="2294" cy="3034"/>
          </a:xfrm>
        </p:grpSpPr>
        <p:pic>
          <p:nvPicPr>
            <p:cNvPr id="19465" name="Picture 8" descr="buttrick-garden">
              <a:extLst>
                <a:ext uri="{FF2B5EF4-FFF2-40B4-BE49-F238E27FC236}">
                  <a16:creationId xmlns:a16="http://schemas.microsoft.com/office/drawing/2014/main" id="{B9DF9B8F-54FA-4835-B557-C61F2EF8A4D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2" y="1152"/>
              <a:ext cx="2294" cy="3024"/>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9466" name="Text Box 9">
              <a:extLst>
                <a:ext uri="{FF2B5EF4-FFF2-40B4-BE49-F238E27FC236}">
                  <a16:creationId xmlns:a16="http://schemas.microsoft.com/office/drawing/2014/main" id="{75A3FFBF-E3A4-404B-B8C6-690B3593DB55}"/>
                </a:ext>
              </a:extLst>
            </p:cNvPr>
            <p:cNvSpPr txBox="1">
              <a:spLocks noChangeArrowheads="1"/>
            </p:cNvSpPr>
            <p:nvPr/>
          </p:nvSpPr>
          <p:spPr bwMode="auto">
            <a:xfrm>
              <a:off x="432" y="3936"/>
              <a:ext cx="1655" cy="250"/>
            </a:xfrm>
            <a:prstGeom prst="rect">
              <a:avLst/>
            </a:prstGeom>
            <a:noFill/>
            <a:ln w="9525" algn="ctr">
              <a:solidFill>
                <a:schemeClr val="tx1"/>
              </a:solidFill>
              <a:miter lim="800000"/>
              <a:headEnd/>
              <a:tailEnd/>
            </a:ln>
            <a:effectLst>
              <a:outerShdw dist="40161" dir="20493903" algn="ctr" rotWithShape="0">
                <a:srgbClr val="BC5E00">
                  <a:alpha val="50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Concord, MA 1950s</a:t>
              </a:r>
            </a:p>
          </p:txBody>
        </p:sp>
      </p:grpSp>
      <p:grpSp>
        <p:nvGrpSpPr>
          <p:cNvPr id="70671" name="Group 15">
            <a:extLst>
              <a:ext uri="{FF2B5EF4-FFF2-40B4-BE49-F238E27FC236}">
                <a16:creationId xmlns:a16="http://schemas.microsoft.com/office/drawing/2014/main" id="{34D6C0E3-064A-4176-B7AB-0E1DD8DB9E38}"/>
              </a:ext>
            </a:extLst>
          </p:cNvPr>
          <p:cNvGrpSpPr>
            <a:grpSpLocks/>
          </p:cNvGrpSpPr>
          <p:nvPr/>
        </p:nvGrpSpPr>
        <p:grpSpPr bwMode="auto">
          <a:xfrm rot="1074174">
            <a:off x="152400" y="2209800"/>
            <a:ext cx="3760788" cy="4419600"/>
            <a:chOff x="96" y="1536"/>
            <a:chExt cx="2369" cy="2784"/>
          </a:xfrm>
        </p:grpSpPr>
        <p:pic>
          <p:nvPicPr>
            <p:cNvPr id="19463" name="Picture 11" descr="cook-garden">
              <a:extLst>
                <a:ext uri="{FF2B5EF4-FFF2-40B4-BE49-F238E27FC236}">
                  <a16:creationId xmlns:a16="http://schemas.microsoft.com/office/drawing/2014/main" id="{1B075EBF-5F9A-4FAA-BDC3-ECE255BCDE3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 y="1536"/>
              <a:ext cx="2369" cy="2784"/>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9464" name="Text Box 12">
              <a:extLst>
                <a:ext uri="{FF2B5EF4-FFF2-40B4-BE49-F238E27FC236}">
                  <a16:creationId xmlns:a16="http://schemas.microsoft.com/office/drawing/2014/main" id="{0D274824-466C-4401-96D4-E8EFC9550960}"/>
                </a:ext>
              </a:extLst>
            </p:cNvPr>
            <p:cNvSpPr txBox="1">
              <a:spLocks noChangeArrowheads="1"/>
            </p:cNvSpPr>
            <p:nvPr/>
          </p:nvSpPr>
          <p:spPr bwMode="auto">
            <a:xfrm>
              <a:off x="384" y="4070"/>
              <a:ext cx="1709" cy="250"/>
            </a:xfrm>
            <a:prstGeom prst="rect">
              <a:avLst/>
            </a:prstGeom>
            <a:noFill/>
            <a:ln w="9525" algn="ctr">
              <a:solidFill>
                <a:schemeClr val="tx1"/>
              </a:solidFill>
              <a:miter lim="800000"/>
              <a:headEnd/>
              <a:tailEnd/>
            </a:ln>
            <a:effectLst>
              <a:outerShdw dist="40161" dir="20493903" algn="ctr" rotWithShape="0">
                <a:srgbClr val="BC5E00">
                  <a:alpha val="50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Evanston, IL, 1950s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100" advTm="10000">
        <p:cut/>
      </p:transition>
    </mc:Choice>
    <mc:Fallback xmlns="">
      <p:transition advTm="10000">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fade">
                                      <p:cBhvr>
                                        <p:cTn id="7" dur="4000"/>
                                        <p:tgtEl>
                                          <p:spTgt spid="70662"/>
                                        </p:tgtEl>
                                      </p:cBhvr>
                                    </p:animEffect>
                                  </p:child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70666"/>
                                        </p:tgtEl>
                                        <p:attrNameLst>
                                          <p:attrName>style.visibility</p:attrName>
                                        </p:attrNameLst>
                                      </p:cBhvr>
                                      <p:to>
                                        <p:strVal val="visible"/>
                                      </p:to>
                                    </p:set>
                                    <p:animEffect transition="in" filter="fade">
                                      <p:cBhvr>
                                        <p:cTn id="11" dur="4000"/>
                                        <p:tgtEl>
                                          <p:spTgt spid="70666"/>
                                        </p:tgtEl>
                                      </p:cBhvr>
                                    </p:animEffect>
                                  </p:childTnLst>
                                </p:cTn>
                              </p:par>
                            </p:childTnLst>
                          </p:cTn>
                        </p:par>
                        <p:par>
                          <p:cTn id="12" fill="hold">
                            <p:stCondLst>
                              <p:cond delay="9000"/>
                            </p:stCondLst>
                            <p:childTnLst>
                              <p:par>
                                <p:cTn id="13" presetID="10" presetClass="entr" presetSubtype="0" fill="hold" nodeType="afterEffect">
                                  <p:stCondLst>
                                    <p:cond delay="1000"/>
                                  </p:stCondLst>
                                  <p:childTnLst>
                                    <p:set>
                                      <p:cBhvr>
                                        <p:cTn id="14" dur="1" fill="hold">
                                          <p:stCondLst>
                                            <p:cond delay="0"/>
                                          </p:stCondLst>
                                        </p:cTn>
                                        <p:tgtEl>
                                          <p:spTgt spid="70671"/>
                                        </p:tgtEl>
                                        <p:attrNameLst>
                                          <p:attrName>style.visibility</p:attrName>
                                        </p:attrNameLst>
                                      </p:cBhvr>
                                      <p:to>
                                        <p:strVal val="visible"/>
                                      </p:to>
                                    </p:set>
                                    <p:animEffect transition="in" filter="fade">
                                      <p:cBhvr>
                                        <p:cTn id="15" dur="3000"/>
                                        <p:tgtEl>
                                          <p:spTgt spid="70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47C5B5D-7501-4B86-8668-ABCC17D3D1CF}"/>
              </a:ext>
            </a:extLst>
          </p:cNvPr>
          <p:cNvSpPr>
            <a:spLocks noGrp="1" noChangeArrowheads="1"/>
          </p:cNvSpPr>
          <p:nvPr>
            <p:ph type="title"/>
          </p:nvPr>
        </p:nvSpPr>
        <p:spPr>
          <a:xfrm>
            <a:off x="2667000" y="274638"/>
            <a:ext cx="6477000" cy="1143000"/>
          </a:xfrm>
        </p:spPr>
        <p:txBody>
          <a:bodyPr/>
          <a:lstStyle/>
          <a:p>
            <a:pPr eaLnBrk="1" hangingPunct="1"/>
            <a:r>
              <a:rPr lang="en-US" altLang="en-US" sz="4000"/>
              <a:t>Historic Iris Preservation Society</a:t>
            </a:r>
            <a:br>
              <a:rPr lang="en-US" altLang="en-US" sz="4000"/>
            </a:br>
            <a:r>
              <a:rPr lang="en-US" altLang="en-US" sz="4000"/>
              <a:t>Activities</a:t>
            </a:r>
          </a:p>
        </p:txBody>
      </p:sp>
      <p:sp>
        <p:nvSpPr>
          <p:cNvPr id="21507" name="Rectangle 3">
            <a:extLst>
              <a:ext uri="{FF2B5EF4-FFF2-40B4-BE49-F238E27FC236}">
                <a16:creationId xmlns:a16="http://schemas.microsoft.com/office/drawing/2014/main" id="{ABF9A8C2-0447-4C25-8FED-0CA2B87413AA}"/>
              </a:ext>
            </a:extLst>
          </p:cNvPr>
          <p:cNvSpPr>
            <a:spLocks noGrp="1" noChangeArrowheads="1"/>
          </p:cNvSpPr>
          <p:nvPr>
            <p:ph type="body" idx="1"/>
          </p:nvPr>
        </p:nvSpPr>
        <p:spPr>
          <a:xfrm>
            <a:off x="3276600" y="1752600"/>
            <a:ext cx="5867400" cy="4953000"/>
          </a:xfrm>
        </p:spPr>
        <p:txBody>
          <a:bodyPr/>
          <a:lstStyle/>
          <a:p>
            <a:pPr eaLnBrk="1" hangingPunct="1"/>
            <a:r>
              <a:rPr lang="en-US" altLang="en-US" dirty="0"/>
              <a:t>Grows, exchanges information and irises</a:t>
            </a:r>
          </a:p>
          <a:p>
            <a:pPr eaLnBrk="1" hangingPunct="1"/>
            <a:r>
              <a:rPr lang="en-US" altLang="en-US" dirty="0"/>
              <a:t>Sponsors a yearly historic iris sale with donated irises made available for purchase</a:t>
            </a:r>
          </a:p>
          <a:p>
            <a:pPr eaLnBrk="1" hangingPunct="1"/>
            <a:r>
              <a:rPr lang="en-US" altLang="en-US" dirty="0"/>
              <a:t>Writes chronicles of past hybridizers or of a single topic or era.</a:t>
            </a:r>
          </a:p>
          <a:p>
            <a:pPr eaLnBrk="1" hangingPunct="1"/>
            <a:r>
              <a:rPr lang="en-US" altLang="en-US" dirty="0"/>
              <a:t>Commercial Source Chairman advises potential buyers on where they may find particular varieties </a:t>
            </a:r>
          </a:p>
          <a:p>
            <a:pPr eaLnBrk="1" hangingPunct="1"/>
            <a:r>
              <a:rPr lang="en-US" altLang="en-US" dirty="0"/>
              <a:t>Maintains a database, voluntarily reported, of who grows what and who is willing to share</a:t>
            </a:r>
          </a:p>
          <a:p>
            <a:pPr eaLnBrk="1" hangingPunct="1">
              <a:buFontTx/>
              <a:buNone/>
            </a:pPr>
            <a:endParaRPr lang="en-US" altLang="en-US" dirty="0"/>
          </a:p>
          <a:p>
            <a:pPr eaLnBrk="1" hangingPunct="1"/>
            <a:endParaRPr lang="en-US" altLang="en-US" sz="2000" dirty="0"/>
          </a:p>
        </p:txBody>
      </p:sp>
      <p:grpSp>
        <p:nvGrpSpPr>
          <p:cNvPr id="21508" name="Group 4">
            <a:extLst>
              <a:ext uri="{FF2B5EF4-FFF2-40B4-BE49-F238E27FC236}">
                <a16:creationId xmlns:a16="http://schemas.microsoft.com/office/drawing/2014/main" id="{E3DA3CAF-20FB-4824-9523-FAE937F89CC1}"/>
              </a:ext>
            </a:extLst>
          </p:cNvPr>
          <p:cNvGrpSpPr>
            <a:grpSpLocks/>
          </p:cNvGrpSpPr>
          <p:nvPr/>
        </p:nvGrpSpPr>
        <p:grpSpPr bwMode="auto">
          <a:xfrm>
            <a:off x="152400" y="1981200"/>
            <a:ext cx="3062288" cy="4083050"/>
            <a:chOff x="96" y="1248"/>
            <a:chExt cx="1929" cy="2572"/>
          </a:xfrm>
          <a:effectLst/>
        </p:grpSpPr>
        <p:pic>
          <p:nvPicPr>
            <p:cNvPr id="21509" name="Picture 5" descr="Species In a Row">
              <a:extLst>
                <a:ext uri="{FF2B5EF4-FFF2-40B4-BE49-F238E27FC236}">
                  <a16:creationId xmlns:a16="http://schemas.microsoft.com/office/drawing/2014/main" id="{537074CA-8CCF-44A7-B836-888B903003D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 y="1248"/>
              <a:ext cx="1929" cy="2572"/>
            </a:xfrm>
            <a:prstGeom prst="rect">
              <a:avLst/>
            </a:prstGeom>
            <a:noFill/>
            <a:ln w="38100">
              <a:noFill/>
              <a:miter lim="800000"/>
              <a:headEnd/>
              <a:tailEnd/>
            </a:ln>
            <a:effectLst>
              <a:outerShdw dist="107763" dir="2700000" algn="ctr" rotWithShape="0">
                <a:schemeClr val="tx1">
                  <a:alpha val="50000"/>
                </a:scheme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1510" name="Text Box 6">
              <a:extLst>
                <a:ext uri="{FF2B5EF4-FFF2-40B4-BE49-F238E27FC236}">
                  <a16:creationId xmlns:a16="http://schemas.microsoft.com/office/drawing/2014/main" id="{51FC1263-E0F0-418D-85C8-424C9AD1B5A9}"/>
                </a:ext>
              </a:extLst>
            </p:cNvPr>
            <p:cNvSpPr txBox="1">
              <a:spLocks noChangeArrowheads="1"/>
            </p:cNvSpPr>
            <p:nvPr/>
          </p:nvSpPr>
          <p:spPr bwMode="blackWhite">
            <a:xfrm>
              <a:off x="144" y="3456"/>
              <a:ext cx="588" cy="231"/>
            </a:xfrm>
            <a:prstGeom prst="rect">
              <a:avLst/>
            </a:prstGeom>
            <a:noFill/>
            <a:ln w="9525" algn="ctr">
              <a:solidFill>
                <a:srgbClr val="006600"/>
              </a:solid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CCFF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Aitkens</a:t>
              </a:r>
            </a:p>
          </p:txBody>
        </p:sp>
      </p:grpSp>
    </p:spTree>
  </p:cSld>
  <p:clrMapOvr>
    <a:masterClrMapping/>
  </p:clrMapOvr>
  <p:transition advTm="8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6" descr="schreiners-gardens">
            <a:extLst>
              <a:ext uri="{FF2B5EF4-FFF2-40B4-BE49-F238E27FC236}">
                <a16:creationId xmlns:a16="http://schemas.microsoft.com/office/drawing/2014/main" id="{626DEEDE-D057-4F69-AA47-1028BA25D99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00600" y="3600450"/>
            <a:ext cx="4343400" cy="32575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3555" name="Rectangle 2">
            <a:extLst>
              <a:ext uri="{FF2B5EF4-FFF2-40B4-BE49-F238E27FC236}">
                <a16:creationId xmlns:a16="http://schemas.microsoft.com/office/drawing/2014/main" id="{B5CB37B0-F564-452C-92CC-E8BC149C5BC6}"/>
              </a:ext>
            </a:extLst>
          </p:cNvPr>
          <p:cNvSpPr>
            <a:spLocks noGrp="1" noChangeArrowheads="1"/>
          </p:cNvSpPr>
          <p:nvPr>
            <p:ph type="title"/>
          </p:nvPr>
        </p:nvSpPr>
        <p:spPr>
          <a:xfrm>
            <a:off x="5105400" y="0"/>
            <a:ext cx="4038600" cy="1143000"/>
          </a:xfrm>
        </p:spPr>
        <p:txBody>
          <a:bodyPr/>
          <a:lstStyle/>
          <a:p>
            <a:pPr eaLnBrk="1" hangingPunct="1"/>
            <a:r>
              <a:rPr lang="en-US" altLang="en-US" sz="3600" dirty="0"/>
              <a:t>Historic Iris Display Gardens</a:t>
            </a:r>
          </a:p>
        </p:txBody>
      </p:sp>
      <p:sp>
        <p:nvSpPr>
          <p:cNvPr id="89091" name="Rectangle 3">
            <a:extLst>
              <a:ext uri="{FF2B5EF4-FFF2-40B4-BE49-F238E27FC236}">
                <a16:creationId xmlns:a16="http://schemas.microsoft.com/office/drawing/2014/main" id="{D920881F-D478-4343-AF05-3F88A289A5B6}"/>
              </a:ext>
            </a:extLst>
          </p:cNvPr>
          <p:cNvSpPr>
            <a:spLocks noGrp="1" noChangeArrowheads="1"/>
          </p:cNvSpPr>
          <p:nvPr>
            <p:ph type="body" idx="1"/>
          </p:nvPr>
        </p:nvSpPr>
        <p:spPr>
          <a:xfrm>
            <a:off x="4842933" y="1295400"/>
            <a:ext cx="4267200" cy="4302125"/>
          </a:xfrm>
        </p:spPr>
        <p:txBody>
          <a:bodyPr/>
          <a:lstStyle/>
          <a:p>
            <a:pPr eaLnBrk="1" hangingPunct="1">
              <a:buFontTx/>
              <a:buNone/>
            </a:pPr>
            <a:r>
              <a:rPr lang="en-US" altLang="en-US" dirty="0"/>
              <a:t>    Many historic iris display gardens exist throughout the nation.  Check out the HIPS web site.  Some may be dedicated to an era or to a hybridizer. </a:t>
            </a:r>
          </a:p>
          <a:p>
            <a:pPr eaLnBrk="1" hangingPunct="1">
              <a:buFontTx/>
              <a:buNone/>
            </a:pPr>
            <a:r>
              <a:rPr lang="en-US" altLang="en-US" dirty="0"/>
              <a:t>     </a:t>
            </a:r>
          </a:p>
        </p:txBody>
      </p:sp>
      <p:pic>
        <p:nvPicPr>
          <p:cNvPr id="23557" name="Picture 12" descr="reberts-garden">
            <a:extLst>
              <a:ext uri="{FF2B5EF4-FFF2-40B4-BE49-F238E27FC236}">
                <a16:creationId xmlns:a16="http://schemas.microsoft.com/office/drawing/2014/main" id="{9761B747-919D-43A4-8230-E672AEA2B36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52400"/>
            <a:ext cx="4953000" cy="37147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3558" name="Text Box 7">
            <a:extLst>
              <a:ext uri="{FF2B5EF4-FFF2-40B4-BE49-F238E27FC236}">
                <a16:creationId xmlns:a16="http://schemas.microsoft.com/office/drawing/2014/main" id="{BFC78D0B-B818-49B4-BFAC-B16CEE605DCF}"/>
              </a:ext>
            </a:extLst>
          </p:cNvPr>
          <p:cNvSpPr txBox="1">
            <a:spLocks noChangeArrowheads="1"/>
          </p:cNvSpPr>
          <p:nvPr/>
        </p:nvSpPr>
        <p:spPr bwMode="auto">
          <a:xfrm>
            <a:off x="228600" y="2743200"/>
            <a:ext cx="3544888"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Reberts, Westminster, MD</a:t>
            </a:r>
          </a:p>
        </p:txBody>
      </p:sp>
      <p:pic>
        <p:nvPicPr>
          <p:cNvPr id="23559" name="Picture 14" descr="unser-garden">
            <a:extLst>
              <a:ext uri="{FF2B5EF4-FFF2-40B4-BE49-F238E27FC236}">
                <a16:creationId xmlns:a16="http://schemas.microsoft.com/office/drawing/2014/main" id="{4068777A-0254-452F-85AD-1A3911E150D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3143250"/>
            <a:ext cx="4953000" cy="37147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3560" name="Text Box 9">
            <a:extLst>
              <a:ext uri="{FF2B5EF4-FFF2-40B4-BE49-F238E27FC236}">
                <a16:creationId xmlns:a16="http://schemas.microsoft.com/office/drawing/2014/main" id="{C77AF1F1-5D7F-4C6B-B92B-9570FDA6B44A}"/>
              </a:ext>
            </a:extLst>
          </p:cNvPr>
          <p:cNvSpPr txBox="1">
            <a:spLocks noChangeArrowheads="1"/>
          </p:cNvSpPr>
          <p:nvPr/>
        </p:nvSpPr>
        <p:spPr bwMode="auto">
          <a:xfrm>
            <a:off x="2286000" y="6156325"/>
            <a:ext cx="1862138" cy="7016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Unser Garden</a:t>
            </a:r>
          </a:p>
          <a:p>
            <a:pPr eaLnBrk="1" hangingPunct="1"/>
            <a:r>
              <a:rPr lang="en-US" altLang="en-US" sz="2000" b="1">
                <a:solidFill>
                  <a:schemeClr val="bg1"/>
                </a:solidFill>
                <a:latin typeface="Comic Sans MS" panose="030F0702030302020204" pitchFamily="66" charset="0"/>
              </a:rPr>
              <a:t>Shelton, WA</a:t>
            </a:r>
          </a:p>
        </p:txBody>
      </p:sp>
      <p:sp>
        <p:nvSpPr>
          <p:cNvPr id="23561" name="Text Box 5">
            <a:extLst>
              <a:ext uri="{FF2B5EF4-FFF2-40B4-BE49-F238E27FC236}">
                <a16:creationId xmlns:a16="http://schemas.microsoft.com/office/drawing/2014/main" id="{2058FB47-856F-4D89-9D08-FBB45813523A}"/>
              </a:ext>
            </a:extLst>
          </p:cNvPr>
          <p:cNvSpPr txBox="1">
            <a:spLocks noChangeArrowheads="1"/>
          </p:cNvSpPr>
          <p:nvPr/>
        </p:nvSpPr>
        <p:spPr bwMode="auto">
          <a:xfrm>
            <a:off x="5715000" y="6461125"/>
            <a:ext cx="2579688"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Schreiners, Oregon</a:t>
            </a:r>
          </a:p>
        </p:txBody>
      </p:sp>
    </p:spTree>
    <p:custDataLst>
      <p:tags r:id="rId1"/>
    </p:custDataLst>
  </p:cSld>
  <p:clrMapOvr>
    <a:masterClrMapping/>
  </p:clrMapOvr>
  <p:transition advTm="6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fade">
                                      <p:cBhvr>
                                        <p:cTn id="7" dur="2000"/>
                                        <p:tgtEl>
                                          <p:spTgt spid="8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9091">
                                            <p:txEl>
                                              <p:pRg st="1" end="1"/>
                                            </p:txEl>
                                          </p:spTgt>
                                        </p:tgtEl>
                                        <p:attrNameLst>
                                          <p:attrName>style.visibility</p:attrName>
                                        </p:attrNameLst>
                                      </p:cBhvr>
                                      <p:to>
                                        <p:strVal val="visible"/>
                                      </p:to>
                                    </p:set>
                                    <p:animEffect transition="in" filter="fade">
                                      <p:cBhvr>
                                        <p:cTn id="12" dur="2000"/>
                                        <p:tgtEl>
                                          <p:spTgt spid="8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9091">
                                            <p:txEl>
                                              <p:pRg st="1" end="1"/>
                                            </p:txEl>
                                          </p:spTgt>
                                        </p:tgtEl>
                                        <p:attrNameLst>
                                          <p:attrName>style.visibility</p:attrName>
                                        </p:attrNameLst>
                                      </p:cBhvr>
                                      <p:to>
                                        <p:strVal val="visible"/>
                                      </p:to>
                                    </p:set>
                                    <p:animEffect transition="in" filter="fade">
                                      <p:cBhvr>
                                        <p:cTn id="17" dur="5000"/>
                                        <p:tgtEl>
                                          <p:spTgt spid="890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352800" y="274638"/>
            <a:ext cx="5791200" cy="1143000"/>
          </a:xfrm>
        </p:spPr>
        <p:txBody>
          <a:bodyPr/>
          <a:lstStyle/>
          <a:p>
            <a:r>
              <a:rPr lang="en-US" altLang="en-US"/>
              <a:t>Presby Historic Iris </a:t>
            </a:r>
            <a:br>
              <a:rPr lang="en-US" altLang="en-US"/>
            </a:br>
            <a:r>
              <a:rPr lang="en-US" altLang="en-US"/>
              <a:t>Display Garden, NJ</a:t>
            </a:r>
          </a:p>
        </p:txBody>
      </p:sp>
      <p:pic>
        <p:nvPicPr>
          <p:cNvPr id="573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73288" y="1600200"/>
            <a:ext cx="6970712" cy="5227638"/>
          </a:xfrm>
          <a:ln w="38100">
            <a:noFill/>
          </a:ln>
          <a:scene3d>
            <a:camera prst="orthographicFront"/>
            <a:lightRig rig="threePt" dir="t"/>
          </a:scene3d>
          <a:sp3d>
            <a:bevelT/>
          </a:sp3d>
        </p:spPr>
      </p:pic>
      <p:pic>
        <p:nvPicPr>
          <p:cNvPr id="5734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152400"/>
            <a:ext cx="3402013" cy="28194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734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3" y="3600450"/>
            <a:ext cx="2443162" cy="32575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advTm="7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Historic Iris Display Gardens</a:t>
            </a:r>
          </a:p>
        </p:txBody>
      </p:sp>
      <p:pic>
        <p:nvPicPr>
          <p:cNvPr id="563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943600" y="2209800"/>
            <a:ext cx="3022600" cy="4525963"/>
          </a:xfrm>
          <a:ln w="38100">
            <a:noFill/>
          </a:ln>
          <a:scene3d>
            <a:camera prst="orthographicFront"/>
            <a:lightRig rig="threePt" dir="t"/>
          </a:scene3d>
          <a:sp3d>
            <a:bevelT/>
          </a:sp3d>
        </p:spPr>
      </p:pic>
      <p:sp>
        <p:nvSpPr>
          <p:cNvPr id="56324" name="TextBox 4"/>
          <p:cNvSpPr txBox="1">
            <a:spLocks noChangeArrowheads="1"/>
          </p:cNvSpPr>
          <p:nvPr/>
        </p:nvSpPr>
        <p:spPr bwMode="auto">
          <a:xfrm>
            <a:off x="3467100" y="5934075"/>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990000"/>
                </a:solidFill>
              </a:rPr>
              <a:t>Lanesfield Historic School Site, Kansas City</a:t>
            </a:r>
          </a:p>
        </p:txBody>
      </p:sp>
      <p:pic>
        <p:nvPicPr>
          <p:cNvPr id="563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1550" y="3200400"/>
            <a:ext cx="3644900" cy="273367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43E2585-9025-4703-BA02-653AD843A36F}"/>
              </a:ext>
            </a:extLst>
          </p:cNvPr>
          <p:cNvSpPr>
            <a:spLocks noGrp="1" noChangeArrowheads="1"/>
          </p:cNvSpPr>
          <p:nvPr>
            <p:ph type="title"/>
          </p:nvPr>
        </p:nvSpPr>
        <p:spPr>
          <a:xfrm>
            <a:off x="2971800" y="0"/>
            <a:ext cx="6172200" cy="1143000"/>
          </a:xfrm>
        </p:spPr>
        <p:txBody>
          <a:bodyPr/>
          <a:lstStyle/>
          <a:p>
            <a:pPr eaLnBrk="1" hangingPunct="1"/>
            <a:r>
              <a:rPr lang="en-US" altLang="en-US" sz="4000"/>
              <a:t>How Does AIS Conserve Native Irises?</a:t>
            </a:r>
          </a:p>
        </p:txBody>
      </p:sp>
      <p:sp>
        <p:nvSpPr>
          <p:cNvPr id="26627" name="Rectangle 4">
            <a:extLst>
              <a:ext uri="{FF2B5EF4-FFF2-40B4-BE49-F238E27FC236}">
                <a16:creationId xmlns:a16="http://schemas.microsoft.com/office/drawing/2014/main" id="{46C8EFD1-E9D0-421B-9B78-EAC49B1A6C78}"/>
              </a:ext>
            </a:extLst>
          </p:cNvPr>
          <p:cNvSpPr>
            <a:spLocks noGrp="1" noChangeArrowheads="1"/>
          </p:cNvSpPr>
          <p:nvPr>
            <p:ph type="body" idx="1"/>
          </p:nvPr>
        </p:nvSpPr>
        <p:spPr>
          <a:xfrm>
            <a:off x="4160672" y="1549291"/>
            <a:ext cx="4953000" cy="4953000"/>
          </a:xfrm>
          <a:noFill/>
        </p:spPr>
        <p:txBody>
          <a:bodyPr/>
          <a:lstStyle/>
          <a:p>
            <a:pPr eaLnBrk="1" hangingPunct="1">
              <a:buFontTx/>
              <a:buNone/>
            </a:pPr>
            <a:r>
              <a:rPr lang="en-US" altLang="en-US" dirty="0"/>
              <a:t>Through the volunteer efforts of the AIS Section Species Iris Group of North America (SIGNA)</a:t>
            </a:r>
          </a:p>
          <a:p>
            <a:pPr eaLnBrk="1" hangingPunct="1"/>
            <a:r>
              <a:rPr lang="en-US" altLang="en-US" dirty="0"/>
              <a:t>Display gardens </a:t>
            </a:r>
          </a:p>
          <a:p>
            <a:pPr eaLnBrk="1" hangingPunct="1"/>
            <a:r>
              <a:rPr lang="en-US" altLang="en-US" dirty="0"/>
              <a:t>Seed Exchange</a:t>
            </a:r>
          </a:p>
          <a:p>
            <a:pPr eaLnBrk="1" hangingPunct="1"/>
            <a:r>
              <a:rPr lang="en-US" altLang="en-US" dirty="0"/>
              <a:t>Through the SIGNA bulletin and the SIGNA website.  Back issues of SIGNA are still in demand due to the relevance of their information.</a:t>
            </a:r>
          </a:p>
        </p:txBody>
      </p:sp>
      <p:pic>
        <p:nvPicPr>
          <p:cNvPr id="82951" name="Picture 7" descr="SPEC_Chinese Blue">
            <a:extLst>
              <a:ext uri="{FF2B5EF4-FFF2-40B4-BE49-F238E27FC236}">
                <a16:creationId xmlns:a16="http://schemas.microsoft.com/office/drawing/2014/main" id="{BC40AF19-2432-49F2-B088-89F26C375FF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182757">
            <a:off x="584911" y="2031891"/>
            <a:ext cx="2990850" cy="3987800"/>
          </a:xfrm>
          <a:prstGeom prst="rect">
            <a:avLst/>
          </a:prstGeom>
          <a:noFill/>
          <a:ln w="38100">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2952" name="Picture 8" descr="Pseudacorus Varigata_d">
            <a:extLst>
              <a:ext uri="{FF2B5EF4-FFF2-40B4-BE49-F238E27FC236}">
                <a16:creationId xmlns:a16="http://schemas.microsoft.com/office/drawing/2014/main" id="{A58D88A3-C06C-428F-B839-092C361A058D}"/>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26872" y="2819400"/>
            <a:ext cx="3733800" cy="2800350"/>
          </a:xfrm>
          <a:prstGeom prst="rect">
            <a:avLst/>
          </a:prstGeom>
          <a:noFill/>
          <a:ln w="38100">
            <a:noFill/>
            <a:miter lim="800000"/>
            <a:headEnd/>
            <a:tailEnd/>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rot="702836">
            <a:off x="903890" y="2117148"/>
            <a:ext cx="3218836" cy="3229231"/>
            <a:chOff x="1411532" y="2257169"/>
            <a:chExt cx="3218836" cy="3229231"/>
          </a:xfrm>
        </p:grpSpPr>
        <p:pic>
          <p:nvPicPr>
            <p:cNvPr id="57346" name="Picture 2" descr="http://www.signa.org/Diet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532" y="2257169"/>
              <a:ext cx="3200400" cy="32004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22832" y="5178623"/>
              <a:ext cx="2707536" cy="307777"/>
            </a:xfrm>
            <a:prstGeom prst="rect">
              <a:avLst/>
            </a:prstGeom>
            <a:noFill/>
          </p:spPr>
          <p:txBody>
            <a:bodyPr wrap="none" rtlCol="0">
              <a:spAutoFit/>
            </a:bodyPr>
            <a:lstStyle/>
            <a:p>
              <a:r>
                <a:rPr lang="en-US" sz="1400" dirty="0" err="1">
                  <a:solidFill>
                    <a:schemeClr val="bg1"/>
                  </a:solidFill>
                </a:rPr>
                <a:t>Dietes</a:t>
              </a:r>
              <a:r>
                <a:rPr lang="en-US" sz="1400" dirty="0">
                  <a:solidFill>
                    <a:schemeClr val="bg1"/>
                  </a:solidFill>
                </a:rPr>
                <a:t> sp. Photo by Ken Walker</a:t>
              </a:r>
            </a:p>
          </p:txBody>
        </p:sp>
      </p:grpSp>
      <p:grpSp>
        <p:nvGrpSpPr>
          <p:cNvPr id="5" name="Group 4"/>
          <p:cNvGrpSpPr/>
          <p:nvPr/>
        </p:nvGrpSpPr>
        <p:grpSpPr>
          <a:xfrm rot="1882697">
            <a:off x="484217" y="2530652"/>
            <a:ext cx="3400425" cy="3400425"/>
            <a:chOff x="889710" y="1628774"/>
            <a:chExt cx="3400425" cy="3400425"/>
          </a:xfrm>
        </p:grpSpPr>
        <p:pic>
          <p:nvPicPr>
            <p:cNvPr id="57348" name="Picture 4" descr="http://www.signa.org/Iris-tingita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710" y="1628774"/>
              <a:ext cx="3400425" cy="340042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9610" y="4721422"/>
              <a:ext cx="2974917" cy="307777"/>
            </a:xfrm>
            <a:prstGeom prst="rect">
              <a:avLst/>
            </a:prstGeom>
            <a:noFill/>
          </p:spPr>
          <p:txBody>
            <a:bodyPr wrap="none" rtlCol="0">
              <a:spAutoFit/>
            </a:bodyPr>
            <a:lstStyle/>
            <a:p>
              <a:r>
                <a:rPr lang="en-US" sz="1400" dirty="0">
                  <a:solidFill>
                    <a:schemeClr val="bg1"/>
                  </a:solidFill>
                </a:rPr>
                <a:t>Iris </a:t>
              </a:r>
              <a:r>
                <a:rPr lang="en-US" sz="1400" dirty="0" err="1">
                  <a:solidFill>
                    <a:schemeClr val="bg1"/>
                  </a:solidFill>
                </a:rPr>
                <a:t>Tingitana</a:t>
              </a:r>
              <a:r>
                <a:rPr lang="en-US" sz="1400" dirty="0">
                  <a:solidFill>
                    <a:schemeClr val="bg1"/>
                  </a:solidFill>
                </a:rPr>
                <a:t>, Photo by Ken Walker</a:t>
              </a:r>
            </a:p>
          </p:txBody>
        </p:sp>
      </p:grpSp>
    </p:spTree>
    <p:custDataLst>
      <p:tags r:id="rId1"/>
    </p:custDataLst>
  </p:cSld>
  <p:clrMapOvr>
    <a:masterClrMapping/>
  </p:clrMapOvr>
  <p:transition advTm="14000">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3000"/>
                                        <p:tgtEl>
                                          <p:spTgt spid="82951"/>
                                        </p:tgtEl>
                                      </p:cBhvr>
                                    </p:animEffect>
                                  </p:childTnLst>
                                </p:cTn>
                              </p:par>
                            </p:childTnLst>
                          </p:cTn>
                        </p:par>
                        <p:par>
                          <p:cTn id="8" fill="hold" nodeType="withGroup">
                            <p:stCondLst>
                              <p:cond delay="3000"/>
                            </p:stCondLst>
                            <p:childTnLst>
                              <p:par>
                                <p:cTn id="9" presetID="10" presetClass="entr" presetSubtype="0" fill="hold" nodeType="afterEffect">
                                  <p:stCondLst>
                                    <p:cond delay="500"/>
                                  </p:stCondLst>
                                  <p:childTnLst>
                                    <p:set>
                                      <p:cBhvr>
                                        <p:cTn id="10" dur="1" fill="hold">
                                          <p:stCondLst>
                                            <p:cond delay="0"/>
                                          </p:stCondLst>
                                        </p:cTn>
                                        <p:tgtEl>
                                          <p:spTgt spid="82952"/>
                                        </p:tgtEl>
                                        <p:attrNameLst>
                                          <p:attrName>style.visibility</p:attrName>
                                        </p:attrNameLst>
                                      </p:cBhvr>
                                      <p:to>
                                        <p:strVal val="visible"/>
                                      </p:to>
                                    </p:set>
                                    <p:animEffect transition="in" filter="fade">
                                      <p:cBhvr>
                                        <p:cTn id="11" dur="3000"/>
                                        <p:tgtEl>
                                          <p:spTgt spid="82952"/>
                                        </p:tgtEl>
                                      </p:cBhvr>
                                    </p:animEffect>
                                  </p:childTnLst>
                                </p:cTn>
                              </p:par>
                            </p:childTnLst>
                          </p:cTn>
                        </p:par>
                        <p:par>
                          <p:cTn id="12" fill="hold">
                            <p:stCondLst>
                              <p:cond delay="6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par>
                          <p:cTn id="16" fill="hold">
                            <p:stCondLst>
                              <p:cond delay="10000"/>
                            </p:stCondLst>
                            <p:childTnLst>
                              <p:par>
                                <p:cTn id="17" presetID="10" presetClass="entr" presetSubtype="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C2AE-1660-4DE8-935F-A7145C77A3C3}"/>
              </a:ext>
            </a:extLst>
          </p:cNvPr>
          <p:cNvSpPr>
            <a:spLocks noGrp="1"/>
          </p:cNvSpPr>
          <p:nvPr>
            <p:ph type="title"/>
          </p:nvPr>
        </p:nvSpPr>
        <p:spPr/>
        <p:txBody>
          <a:bodyPr/>
          <a:lstStyle/>
          <a:p>
            <a:r>
              <a:rPr lang="en-US" dirty="0"/>
              <a:t>Zoom Meetings</a:t>
            </a:r>
          </a:p>
        </p:txBody>
      </p:sp>
      <p:sp>
        <p:nvSpPr>
          <p:cNvPr id="3" name="Content Placeholder 2">
            <a:extLst>
              <a:ext uri="{FF2B5EF4-FFF2-40B4-BE49-F238E27FC236}">
                <a16:creationId xmlns:a16="http://schemas.microsoft.com/office/drawing/2014/main" id="{53412DA0-540D-4766-9CCB-EC7D7D67750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716B7494-00CE-4FA7-BE59-825AB0CE0212}"/>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7D21A11A-22A4-4DCE-A465-1D74CD52193C}"/>
              </a:ext>
            </a:extLst>
          </p:cNvPr>
          <p:cNvPicPr>
            <a:picLocks noChangeAspect="1"/>
          </p:cNvPicPr>
          <p:nvPr/>
        </p:nvPicPr>
        <p:blipFill>
          <a:blip r:embed="rId2"/>
          <a:stretch>
            <a:fillRect/>
          </a:stretch>
        </p:blipFill>
        <p:spPr>
          <a:xfrm>
            <a:off x="228600" y="2362200"/>
            <a:ext cx="9144000" cy="5143500"/>
          </a:xfrm>
          <a:prstGeom prst="rect">
            <a:avLst/>
          </a:prstGeom>
        </p:spPr>
      </p:pic>
      <p:pic>
        <p:nvPicPr>
          <p:cNvPr id="8" name="Picture 7">
            <a:extLst>
              <a:ext uri="{FF2B5EF4-FFF2-40B4-BE49-F238E27FC236}">
                <a16:creationId xmlns:a16="http://schemas.microsoft.com/office/drawing/2014/main" id="{D0EB091D-29E7-447C-AFC0-1398083B7C1B}"/>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640893416"/>
      </p:ext>
    </p:extLst>
  </p:cSld>
  <p:clrMapOvr>
    <a:masterClrMapping/>
  </p:clrMapOvr>
  <p:transition advClick="0" advTm="620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4316" y="1371600"/>
            <a:ext cx="3619500" cy="4826000"/>
            <a:chOff x="1143000" y="1582137"/>
            <a:chExt cx="3619500" cy="4826000"/>
          </a:xfrm>
        </p:grpSpPr>
        <p:pic>
          <p:nvPicPr>
            <p:cNvPr id="86021" name="Picture 5" descr="Pseudacorus Varigata_a">
              <a:extLst>
                <a:ext uri="{FF2B5EF4-FFF2-40B4-BE49-F238E27FC236}">
                  <a16:creationId xmlns:a16="http://schemas.microsoft.com/office/drawing/2014/main" id="{8AAB7AF3-1B62-4D17-816F-1D902600659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43000" y="1582137"/>
              <a:ext cx="3619500" cy="48260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4050" y="6038805"/>
              <a:ext cx="2437399" cy="369332"/>
            </a:xfrm>
            <a:prstGeom prst="rect">
              <a:avLst/>
            </a:prstGeom>
            <a:noFill/>
          </p:spPr>
          <p:txBody>
            <a:bodyPr wrap="none" rtlCol="0">
              <a:spAutoFit/>
            </a:bodyPr>
            <a:lstStyle/>
            <a:p>
              <a:r>
                <a:rPr lang="en-US" dirty="0">
                  <a:solidFill>
                    <a:srgbClr val="FFFF00"/>
                  </a:solidFill>
                </a:rPr>
                <a:t>Pseudacorus </a:t>
              </a:r>
              <a:r>
                <a:rPr lang="en-US" dirty="0" err="1">
                  <a:solidFill>
                    <a:srgbClr val="FFFF00"/>
                  </a:solidFill>
                </a:rPr>
                <a:t>Varigata</a:t>
              </a:r>
              <a:endParaRPr lang="en-US" dirty="0">
                <a:solidFill>
                  <a:srgbClr val="FFFF00"/>
                </a:solidFill>
              </a:endParaRPr>
            </a:p>
          </p:txBody>
        </p:sp>
      </p:grpSp>
      <p:sp>
        <p:nvSpPr>
          <p:cNvPr id="28674" name="Rectangle 2">
            <a:extLst>
              <a:ext uri="{FF2B5EF4-FFF2-40B4-BE49-F238E27FC236}">
                <a16:creationId xmlns:a16="http://schemas.microsoft.com/office/drawing/2014/main" id="{D58713BC-2EAB-4720-BD8E-E1D3F14127AB}"/>
              </a:ext>
            </a:extLst>
          </p:cNvPr>
          <p:cNvSpPr>
            <a:spLocks noGrp="1" noChangeArrowheads="1"/>
          </p:cNvSpPr>
          <p:nvPr>
            <p:ph type="title"/>
          </p:nvPr>
        </p:nvSpPr>
        <p:spPr>
          <a:xfrm>
            <a:off x="2971800" y="0"/>
            <a:ext cx="5715000" cy="1143000"/>
          </a:xfrm>
        </p:spPr>
        <p:txBody>
          <a:bodyPr/>
          <a:lstStyle/>
          <a:p>
            <a:pPr eaLnBrk="1" hangingPunct="1"/>
            <a:r>
              <a:rPr lang="en-US" altLang="en-US"/>
              <a:t>SIGNA Activities</a:t>
            </a:r>
          </a:p>
        </p:txBody>
      </p:sp>
      <p:sp>
        <p:nvSpPr>
          <p:cNvPr id="28675" name="Rectangle 3">
            <a:extLst>
              <a:ext uri="{FF2B5EF4-FFF2-40B4-BE49-F238E27FC236}">
                <a16:creationId xmlns:a16="http://schemas.microsoft.com/office/drawing/2014/main" id="{A583BF0B-367A-43DC-ADBC-7DBF0AD7950F}"/>
              </a:ext>
            </a:extLst>
          </p:cNvPr>
          <p:cNvSpPr>
            <a:spLocks noGrp="1" noChangeArrowheads="1"/>
          </p:cNvSpPr>
          <p:nvPr>
            <p:ph type="body" idx="1"/>
          </p:nvPr>
        </p:nvSpPr>
        <p:spPr>
          <a:xfrm>
            <a:off x="5029200" y="1600200"/>
            <a:ext cx="4114800" cy="5257800"/>
          </a:xfrm>
        </p:spPr>
        <p:txBody>
          <a:bodyPr/>
          <a:lstStyle/>
          <a:p>
            <a:pPr eaLnBrk="1" hangingPunct="1">
              <a:lnSpc>
                <a:spcPct val="90000"/>
              </a:lnSpc>
            </a:pPr>
            <a:r>
              <a:rPr lang="en-US" altLang="en-US" dirty="0"/>
              <a:t>Research wild species and irises in the wild</a:t>
            </a:r>
          </a:p>
          <a:p>
            <a:pPr eaLnBrk="1" hangingPunct="1">
              <a:lnSpc>
                <a:spcPct val="90000"/>
              </a:lnSpc>
            </a:pPr>
            <a:r>
              <a:rPr lang="en-US" altLang="en-US" dirty="0"/>
              <a:t>Study the range of habitat</a:t>
            </a:r>
          </a:p>
          <a:p>
            <a:pPr eaLnBrk="1" hangingPunct="1">
              <a:lnSpc>
                <a:spcPct val="90000"/>
              </a:lnSpc>
            </a:pPr>
            <a:r>
              <a:rPr lang="en-US" altLang="en-US" dirty="0"/>
              <a:t>Promote a wider appreciation of these irises and their hybrids for use as gardens ornamentals.</a:t>
            </a:r>
          </a:p>
          <a:p>
            <a:pPr eaLnBrk="1" hangingPunct="1">
              <a:lnSpc>
                <a:spcPct val="90000"/>
              </a:lnSpc>
            </a:pPr>
            <a:r>
              <a:rPr lang="en-US" altLang="en-US" dirty="0"/>
              <a:t>Support iris conservation in the wild</a:t>
            </a:r>
          </a:p>
          <a:p>
            <a:pPr eaLnBrk="1" hangingPunct="1">
              <a:lnSpc>
                <a:spcPct val="90000"/>
              </a:lnSpc>
            </a:pPr>
            <a:r>
              <a:rPr lang="en-US" altLang="en-US" dirty="0"/>
              <a:t>Finance research grants and germplasm collection</a:t>
            </a:r>
          </a:p>
          <a:p>
            <a:pPr eaLnBrk="1" hangingPunct="1">
              <a:lnSpc>
                <a:spcPct val="90000"/>
              </a:lnSpc>
            </a:pPr>
            <a:endParaRPr lang="en-US" altLang="en-US" dirty="0"/>
          </a:p>
        </p:txBody>
      </p:sp>
      <p:pic>
        <p:nvPicPr>
          <p:cNvPr id="86022" name="Picture 6" descr="Spec_Mainstream Spring">
            <a:extLst>
              <a:ext uri="{FF2B5EF4-FFF2-40B4-BE49-F238E27FC236}">
                <a16:creationId xmlns:a16="http://schemas.microsoft.com/office/drawing/2014/main" id="{87BCA98E-BAAA-4458-8B7C-93385A4BDBE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1260381">
            <a:off x="1354316" y="1546444"/>
            <a:ext cx="3619500" cy="48260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6023" name="Picture 7" descr="Spe_Fresh Notes">
            <a:extLst>
              <a:ext uri="{FF2B5EF4-FFF2-40B4-BE49-F238E27FC236}">
                <a16:creationId xmlns:a16="http://schemas.microsoft.com/office/drawing/2014/main" id="{77E0CF2A-8903-4212-923E-25BBF33CDE93}"/>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1429437">
            <a:off x="1005888" y="1709136"/>
            <a:ext cx="3429000" cy="45720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Effect transition="in" filter="fade">
                                      <p:cBhvr>
                                        <p:cTn id="12" dur="750"/>
                                        <p:tgtEl>
                                          <p:spTgt spid="286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5">
                                            <p:txEl>
                                              <p:pRg st="1" end="1"/>
                                            </p:txEl>
                                          </p:spTgt>
                                        </p:tgtEl>
                                        <p:attrNameLst>
                                          <p:attrName>style.visibility</p:attrName>
                                        </p:attrNameLst>
                                      </p:cBhvr>
                                      <p:to>
                                        <p:strVal val="visible"/>
                                      </p:to>
                                    </p:set>
                                    <p:animEffect transition="in" filter="fade">
                                      <p:cBhvr>
                                        <p:cTn id="17" dur="750"/>
                                        <p:tgtEl>
                                          <p:spTgt spid="2867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5">
                                            <p:txEl>
                                              <p:pRg st="2" end="2"/>
                                            </p:txEl>
                                          </p:spTgt>
                                        </p:tgtEl>
                                        <p:attrNameLst>
                                          <p:attrName>style.visibility</p:attrName>
                                        </p:attrNameLst>
                                      </p:cBhvr>
                                      <p:to>
                                        <p:strVal val="visible"/>
                                      </p:to>
                                    </p:set>
                                    <p:animEffect transition="in" filter="fade">
                                      <p:cBhvr>
                                        <p:cTn id="22" dur="750"/>
                                        <p:tgtEl>
                                          <p:spTgt spid="2867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5">
                                            <p:txEl>
                                              <p:pRg st="3" end="3"/>
                                            </p:txEl>
                                          </p:spTgt>
                                        </p:tgtEl>
                                        <p:attrNameLst>
                                          <p:attrName>style.visibility</p:attrName>
                                        </p:attrNameLst>
                                      </p:cBhvr>
                                      <p:to>
                                        <p:strVal val="visible"/>
                                      </p:to>
                                    </p:set>
                                    <p:animEffect transition="in" filter="fade">
                                      <p:cBhvr>
                                        <p:cTn id="27" dur="750"/>
                                        <p:tgtEl>
                                          <p:spTgt spid="2867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675">
                                            <p:txEl>
                                              <p:pRg st="4" end="4"/>
                                            </p:txEl>
                                          </p:spTgt>
                                        </p:tgtEl>
                                        <p:attrNameLst>
                                          <p:attrName>style.visibility</p:attrName>
                                        </p:attrNameLst>
                                      </p:cBhvr>
                                      <p:to>
                                        <p:strVal val="visible"/>
                                      </p:to>
                                    </p:set>
                                    <p:animEffect transition="in" filter="fade">
                                      <p:cBhvr>
                                        <p:cTn id="32" dur="750"/>
                                        <p:tgtEl>
                                          <p:spTgt spid="28675">
                                            <p:txEl>
                                              <p:pRg st="4" end="4"/>
                                            </p:txEl>
                                          </p:spTgt>
                                        </p:tgtEl>
                                      </p:cBhvr>
                                    </p:animEffect>
                                  </p:childTnLst>
                                </p:cTn>
                              </p:par>
                            </p:childTnLst>
                          </p:cTn>
                        </p:par>
                        <p:par>
                          <p:cTn id="33" fill="hold">
                            <p:stCondLst>
                              <p:cond delay="750"/>
                            </p:stCondLst>
                            <p:childTnLst>
                              <p:par>
                                <p:cTn id="34" presetID="10" presetClass="entr" presetSubtype="0" fill="hold" nodeType="afterEffect">
                                  <p:stCondLst>
                                    <p:cond delay="0"/>
                                  </p:stCondLst>
                                  <p:childTnLst>
                                    <p:set>
                                      <p:cBhvr>
                                        <p:cTn id="35" dur="1" fill="hold">
                                          <p:stCondLst>
                                            <p:cond delay="0"/>
                                          </p:stCondLst>
                                        </p:cTn>
                                        <p:tgtEl>
                                          <p:spTgt spid="86022"/>
                                        </p:tgtEl>
                                        <p:attrNameLst>
                                          <p:attrName>style.visibility</p:attrName>
                                        </p:attrNameLst>
                                      </p:cBhvr>
                                      <p:to>
                                        <p:strVal val="visible"/>
                                      </p:to>
                                    </p:set>
                                    <p:animEffect transition="in" filter="fade">
                                      <p:cBhvr>
                                        <p:cTn id="36" dur="3000"/>
                                        <p:tgtEl>
                                          <p:spTgt spid="86022"/>
                                        </p:tgtEl>
                                      </p:cBhvr>
                                    </p:animEffect>
                                  </p:childTnLst>
                                </p:cTn>
                              </p:par>
                            </p:childTnLst>
                          </p:cTn>
                        </p:par>
                        <p:par>
                          <p:cTn id="37" fill="hold" nodeType="withGroup">
                            <p:stCondLst>
                              <p:cond delay="3750"/>
                            </p:stCondLst>
                            <p:childTnLst>
                              <p:par>
                                <p:cTn id="38" presetID="10" presetClass="entr" presetSubtype="0" fill="hold" nodeType="afterEffect">
                                  <p:stCondLst>
                                    <p:cond delay="0"/>
                                  </p:stCondLst>
                                  <p:childTnLst>
                                    <p:set>
                                      <p:cBhvr>
                                        <p:cTn id="39" dur="1" fill="hold">
                                          <p:stCondLst>
                                            <p:cond delay="0"/>
                                          </p:stCondLst>
                                        </p:cTn>
                                        <p:tgtEl>
                                          <p:spTgt spid="86023"/>
                                        </p:tgtEl>
                                        <p:attrNameLst>
                                          <p:attrName>style.visibility</p:attrName>
                                        </p:attrNameLst>
                                      </p:cBhvr>
                                      <p:to>
                                        <p:strVal val="visible"/>
                                      </p:to>
                                    </p:set>
                                    <p:animEffect transition="in" filter="fade">
                                      <p:cBhvr>
                                        <p:cTn id="40" dur="415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4562638-86B8-4187-B120-CC669394582A}"/>
              </a:ext>
            </a:extLst>
          </p:cNvPr>
          <p:cNvSpPr>
            <a:spLocks noGrp="1" noChangeArrowheads="1"/>
          </p:cNvSpPr>
          <p:nvPr>
            <p:ph type="title"/>
          </p:nvPr>
        </p:nvSpPr>
        <p:spPr>
          <a:xfrm>
            <a:off x="3124200" y="0"/>
            <a:ext cx="6019800" cy="701842"/>
          </a:xfrm>
        </p:spPr>
        <p:txBody>
          <a:bodyPr/>
          <a:lstStyle/>
          <a:p>
            <a:pPr eaLnBrk="1" hangingPunct="1"/>
            <a:r>
              <a:rPr lang="en-US" altLang="en-US" sz="4000" dirty="0"/>
              <a:t>SIGNA Seed Exchange</a:t>
            </a:r>
          </a:p>
        </p:txBody>
      </p:sp>
      <p:sp>
        <p:nvSpPr>
          <p:cNvPr id="30723" name="Rectangle 3">
            <a:extLst>
              <a:ext uri="{FF2B5EF4-FFF2-40B4-BE49-F238E27FC236}">
                <a16:creationId xmlns:a16="http://schemas.microsoft.com/office/drawing/2014/main" id="{B069A070-8B64-4A2E-B97F-48D88CD5E400}"/>
              </a:ext>
            </a:extLst>
          </p:cNvPr>
          <p:cNvSpPr>
            <a:spLocks noGrp="1" noChangeArrowheads="1"/>
          </p:cNvSpPr>
          <p:nvPr>
            <p:ph type="body" idx="1"/>
          </p:nvPr>
        </p:nvSpPr>
        <p:spPr>
          <a:xfrm>
            <a:off x="3657600" y="609600"/>
            <a:ext cx="5354053" cy="5638800"/>
          </a:xfrm>
        </p:spPr>
        <p:txBody>
          <a:bodyPr/>
          <a:lstStyle/>
          <a:p>
            <a:pPr marL="0" indent="0" eaLnBrk="1" hangingPunct="1">
              <a:buNone/>
            </a:pPr>
            <a:r>
              <a:rPr lang="en-US" altLang="en-US" sz="2000" dirty="0"/>
              <a:t>60-80 donors from all over the United States and seven foreign countries contributed 500-700 types of iris seed.</a:t>
            </a:r>
          </a:p>
          <a:p>
            <a:pPr marL="0" indent="0" eaLnBrk="1" hangingPunct="1">
              <a:buNone/>
            </a:pPr>
            <a:r>
              <a:rPr lang="en-US" altLang="en-US" sz="2000" dirty="0"/>
              <a:t>In December the seed list is sent to SIGNA members. </a:t>
            </a:r>
          </a:p>
          <a:p>
            <a:pPr marL="0" indent="0" eaLnBrk="1" hangingPunct="1">
              <a:buNone/>
            </a:pPr>
            <a:r>
              <a:rPr lang="en-US" altLang="en-US" sz="2000" dirty="0"/>
              <a:t>The orders are processed on a first ordered first served basis and many people go to great lengths to send in their orders immediately.  Thousands of packages are sent.</a:t>
            </a:r>
          </a:p>
          <a:p>
            <a:pPr marL="0" indent="0" eaLnBrk="1" hangingPunct="1">
              <a:buNone/>
            </a:pPr>
            <a:r>
              <a:rPr lang="en-US" altLang="en-US" sz="2000" dirty="0"/>
              <a:t>Many offerings are rare and unusual, and often in very short supply. </a:t>
            </a:r>
          </a:p>
          <a:p>
            <a:pPr marL="0" indent="0" eaLnBrk="1" hangingPunct="1">
              <a:buNone/>
            </a:pPr>
            <a:r>
              <a:rPr lang="en-US" altLang="en-US" sz="2000" dirty="0"/>
              <a:t>Only members of SIGNA may participate in The Seed Exchange. (Non-members may join by including the cost of a membership with their seed order). </a:t>
            </a:r>
          </a:p>
          <a:p>
            <a:pPr marL="0" indent="0" eaLnBrk="1" hangingPunct="1">
              <a:buNone/>
            </a:pPr>
            <a:r>
              <a:rPr lang="en-US" altLang="en-US" sz="2000" dirty="0"/>
              <a:t>SIGNA has also helped sponsor several trips to collect species iris plants and seed.  One trip went to China in 1983.</a:t>
            </a:r>
          </a:p>
        </p:txBody>
      </p:sp>
      <p:pic>
        <p:nvPicPr>
          <p:cNvPr id="4" name="Picture 4" descr="I_Virginica">
            <a:extLst>
              <a:ext uri="{FF2B5EF4-FFF2-40B4-BE49-F238E27FC236}">
                <a16:creationId xmlns:a16="http://schemas.microsoft.com/office/drawing/2014/main" id="{35A30EAE-1936-47DC-9A14-378D600FF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6" y="2483555"/>
            <a:ext cx="3190875" cy="42672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8372" name="Picture 4" descr="http://www.signa.org/Neomarica-fluminen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9" y="-152401"/>
            <a:ext cx="3224742" cy="26023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8012" y="1868123"/>
            <a:ext cx="2998018" cy="553998"/>
          </a:xfrm>
          <a:prstGeom prst="rect">
            <a:avLst/>
          </a:prstGeom>
          <a:noFill/>
          <a:scene3d>
            <a:camera prst="orthographicFront"/>
            <a:lightRig rig="threePt" dir="t"/>
          </a:scene3d>
          <a:sp3d>
            <a:bevelT/>
          </a:sp3d>
        </p:spPr>
        <p:txBody>
          <a:bodyPr wrap="square" rtlCol="0">
            <a:spAutoFit/>
          </a:bodyPr>
          <a:lstStyle/>
          <a:p>
            <a:r>
              <a:rPr lang="en-US" sz="1600" b="1" dirty="0" err="1">
                <a:solidFill>
                  <a:schemeClr val="bg1"/>
                </a:solidFill>
              </a:rPr>
              <a:t>Neomerica</a:t>
            </a:r>
            <a:r>
              <a:rPr lang="en-US" sz="1600" b="1" dirty="0">
                <a:solidFill>
                  <a:schemeClr val="bg1"/>
                </a:solidFill>
              </a:rPr>
              <a:t> </a:t>
            </a:r>
            <a:r>
              <a:rPr lang="en-US" sz="1600" b="1" dirty="0" err="1">
                <a:solidFill>
                  <a:schemeClr val="bg1"/>
                </a:solidFill>
              </a:rPr>
              <a:t>Flumiensis</a:t>
            </a:r>
            <a:r>
              <a:rPr lang="en-US" sz="1600" b="1" dirty="0">
                <a:solidFill>
                  <a:schemeClr val="bg1"/>
                </a:solidFill>
              </a:rPr>
              <a:t> </a:t>
            </a:r>
          </a:p>
          <a:p>
            <a:r>
              <a:rPr lang="en-US" sz="1400" b="1" dirty="0">
                <a:solidFill>
                  <a:schemeClr val="bg1"/>
                </a:solidFill>
              </a:rPr>
              <a:t>Photo by Rodney Barton</a:t>
            </a:r>
          </a:p>
        </p:txBody>
      </p:sp>
    </p:spTree>
  </p:cSld>
  <p:clrMapOvr>
    <a:masterClrMapping/>
  </p:clrMapOvr>
  <p:transition advTm="17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14562638-86B8-4187-B120-CC669394582A}"/>
              </a:ext>
            </a:extLst>
          </p:cNvPr>
          <p:cNvSpPr>
            <a:spLocks noGrp="1" noChangeArrowheads="1"/>
          </p:cNvSpPr>
          <p:nvPr>
            <p:ph type="title"/>
          </p:nvPr>
        </p:nvSpPr>
        <p:spPr>
          <a:xfrm>
            <a:off x="3098800" y="5644"/>
            <a:ext cx="6019800" cy="701842"/>
          </a:xfrm>
        </p:spPr>
        <p:txBody>
          <a:bodyPr/>
          <a:lstStyle/>
          <a:p>
            <a:pPr eaLnBrk="1" hangingPunct="1"/>
            <a:r>
              <a:rPr lang="en-US" altLang="en-US" sz="4000" dirty="0"/>
              <a:t>Seed Exchange</a:t>
            </a:r>
          </a:p>
        </p:txBody>
      </p:sp>
      <p:pic>
        <p:nvPicPr>
          <p:cNvPr id="9" name="Content Placeholder 3">
            <a:extLst>
              <a:ext uri="{FF2B5EF4-FFF2-40B4-BE49-F238E27FC236}">
                <a16:creationId xmlns:a16="http://schemas.microsoft.com/office/drawing/2014/main" id="{B1C04852-864A-45CE-A4CA-FD9822F3313C}"/>
              </a:ext>
            </a:extLst>
          </p:cNvPr>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704570" y="990600"/>
            <a:ext cx="6210830" cy="5372368"/>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791200" y="6444734"/>
            <a:ext cx="2225289" cy="307777"/>
          </a:xfrm>
          <a:prstGeom prst="rect">
            <a:avLst/>
          </a:prstGeom>
          <a:noFill/>
        </p:spPr>
        <p:txBody>
          <a:bodyPr wrap="none" rtlCol="0">
            <a:spAutoFit/>
          </a:bodyPr>
          <a:lstStyle/>
          <a:p>
            <a:r>
              <a:rPr lang="en-US" sz="1400" dirty="0"/>
              <a:t>Photos by Rodney Barton</a:t>
            </a:r>
          </a:p>
        </p:txBody>
      </p:sp>
      <p:grpSp>
        <p:nvGrpSpPr>
          <p:cNvPr id="5" name="Group 4"/>
          <p:cNvGrpSpPr/>
          <p:nvPr/>
        </p:nvGrpSpPr>
        <p:grpSpPr>
          <a:xfrm>
            <a:off x="74696" y="-200025"/>
            <a:ext cx="2381250" cy="2381250"/>
            <a:chOff x="74696" y="-200025"/>
            <a:chExt cx="2381250" cy="2381250"/>
          </a:xfrm>
        </p:grpSpPr>
        <p:pic>
          <p:nvPicPr>
            <p:cNvPr id="11" name="Picture 9">
              <a:extLst>
                <a:ext uri="{FF2B5EF4-FFF2-40B4-BE49-F238E27FC236}">
                  <a16:creationId xmlns:a16="http://schemas.microsoft.com/office/drawing/2014/main" id="{9A672B7B-690A-41E5-9121-BD26710F4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6" y="-200025"/>
              <a:ext cx="2381250"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4" name="TextBox 13">
              <a:extLst>
                <a:ext uri="{FF2B5EF4-FFF2-40B4-BE49-F238E27FC236}">
                  <a16:creationId xmlns:a16="http://schemas.microsoft.com/office/drawing/2014/main" id="{BE1D2B6A-D823-49BC-8017-382BB70542C4}"/>
                </a:ext>
              </a:extLst>
            </p:cNvPr>
            <p:cNvSpPr txBox="1"/>
            <p:nvPr/>
          </p:nvSpPr>
          <p:spPr>
            <a:xfrm>
              <a:off x="302168" y="1817564"/>
              <a:ext cx="1926306" cy="338554"/>
            </a:xfrm>
            <a:prstGeom prst="rect">
              <a:avLst/>
            </a:prstGeom>
            <a:noFill/>
          </p:spPr>
          <p:txBody>
            <a:bodyPr wrap="square" rtlCol="0">
              <a:spAutoFit/>
            </a:bodyPr>
            <a:lstStyle/>
            <a:p>
              <a:r>
                <a:rPr lang="en-US" altLang="en-US" sz="1600" b="1" dirty="0" err="1">
                  <a:solidFill>
                    <a:schemeClr val="bg1"/>
                  </a:solidFill>
                </a:rPr>
                <a:t>Ferraria</a:t>
              </a:r>
              <a:r>
                <a:rPr lang="en-US" altLang="en-US" sz="1600" b="1" dirty="0">
                  <a:solidFill>
                    <a:schemeClr val="bg1"/>
                  </a:solidFill>
                </a:rPr>
                <a:t> </a:t>
              </a:r>
              <a:r>
                <a:rPr lang="en-US" altLang="en-US" sz="1600" b="1" dirty="0" err="1">
                  <a:solidFill>
                    <a:schemeClr val="bg1"/>
                  </a:solidFill>
                </a:rPr>
                <a:t>crispa</a:t>
              </a:r>
              <a:r>
                <a:rPr lang="en-US" altLang="en-US" sz="1600" b="1" dirty="0">
                  <a:solidFill>
                    <a:schemeClr val="bg1"/>
                  </a:solidFill>
                </a:rPr>
                <a:t> </a:t>
              </a:r>
              <a:endParaRPr lang="en-US" sz="1600" b="1" dirty="0">
                <a:solidFill>
                  <a:schemeClr val="bg1"/>
                </a:solidFill>
              </a:endParaRPr>
            </a:p>
          </p:txBody>
        </p:sp>
      </p:grpSp>
      <p:grpSp>
        <p:nvGrpSpPr>
          <p:cNvPr id="6" name="Group 5"/>
          <p:cNvGrpSpPr/>
          <p:nvPr/>
        </p:nvGrpSpPr>
        <p:grpSpPr>
          <a:xfrm>
            <a:off x="74696" y="2181225"/>
            <a:ext cx="2381250" cy="2381250"/>
            <a:chOff x="13108" y="2181225"/>
            <a:chExt cx="2381250" cy="2381250"/>
          </a:xfrm>
        </p:grpSpPr>
        <p:pic>
          <p:nvPicPr>
            <p:cNvPr id="12" name="Picture 11">
              <a:extLst>
                <a:ext uri="{FF2B5EF4-FFF2-40B4-BE49-F238E27FC236}">
                  <a16:creationId xmlns:a16="http://schemas.microsoft.com/office/drawing/2014/main" id="{8D2ED542-DAB6-4F84-935A-200E12293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8" y="2181225"/>
              <a:ext cx="2381250"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6" name="TextBox 15">
              <a:extLst>
                <a:ext uri="{FF2B5EF4-FFF2-40B4-BE49-F238E27FC236}">
                  <a16:creationId xmlns:a16="http://schemas.microsoft.com/office/drawing/2014/main" id="{E03DE1C0-2FE8-4065-B108-F51B0111BCF8}"/>
                </a:ext>
              </a:extLst>
            </p:cNvPr>
            <p:cNvSpPr txBox="1"/>
            <p:nvPr/>
          </p:nvSpPr>
          <p:spPr>
            <a:xfrm>
              <a:off x="13108" y="3960032"/>
              <a:ext cx="1926306" cy="584775"/>
            </a:xfrm>
            <a:prstGeom prst="rect">
              <a:avLst/>
            </a:prstGeom>
            <a:noFill/>
          </p:spPr>
          <p:txBody>
            <a:bodyPr wrap="square" rtlCol="0">
              <a:spAutoFit/>
            </a:bodyPr>
            <a:lstStyle/>
            <a:p>
              <a:pPr lvl="0" eaLnBrk="1" hangingPunct="1">
                <a:spcBef>
                  <a:spcPct val="30000"/>
                </a:spcBef>
                <a:defRPr/>
              </a:pPr>
              <a:r>
                <a:rPr lang="en-US" altLang="en-US" sz="1600" b="1" dirty="0" err="1">
                  <a:solidFill>
                    <a:schemeClr val="bg1"/>
                  </a:solidFill>
                </a:rPr>
                <a:t>Babiana</a:t>
              </a:r>
              <a:r>
                <a:rPr lang="en-US" altLang="en-US" sz="1600" b="1" dirty="0">
                  <a:solidFill>
                    <a:schemeClr val="bg1"/>
                  </a:solidFill>
                </a:rPr>
                <a:t> </a:t>
              </a:r>
              <a:r>
                <a:rPr lang="en-US" altLang="en-US" sz="1600" b="1" dirty="0" err="1">
                  <a:solidFill>
                    <a:schemeClr val="bg1"/>
                  </a:solidFill>
                </a:rPr>
                <a:t>Augustifolia</a:t>
              </a:r>
              <a:endParaRPr lang="en-US" altLang="en-US" sz="1600" b="1" dirty="0">
                <a:solidFill>
                  <a:schemeClr val="bg1"/>
                </a:solidFill>
              </a:endParaRPr>
            </a:p>
          </p:txBody>
        </p:sp>
      </p:grpSp>
      <p:grpSp>
        <p:nvGrpSpPr>
          <p:cNvPr id="8" name="Group 7"/>
          <p:cNvGrpSpPr/>
          <p:nvPr/>
        </p:nvGrpSpPr>
        <p:grpSpPr>
          <a:xfrm>
            <a:off x="74696" y="4456697"/>
            <a:ext cx="2381250" cy="2381250"/>
            <a:chOff x="74696" y="4456697"/>
            <a:chExt cx="2381250" cy="2381250"/>
          </a:xfrm>
        </p:grpSpPr>
        <p:pic>
          <p:nvPicPr>
            <p:cNvPr id="10" name="Picture 7">
              <a:extLst>
                <a:ext uri="{FF2B5EF4-FFF2-40B4-BE49-F238E27FC236}">
                  <a16:creationId xmlns:a16="http://schemas.microsoft.com/office/drawing/2014/main" id="{95265A13-EB04-421D-8C9F-30EA6D706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96" y="4456697"/>
              <a:ext cx="2381250"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18" name="TextBox 17">
              <a:extLst>
                <a:ext uri="{FF2B5EF4-FFF2-40B4-BE49-F238E27FC236}">
                  <a16:creationId xmlns:a16="http://schemas.microsoft.com/office/drawing/2014/main" id="{895A7F0B-EE3C-42F4-99A8-452B3DA16D96}"/>
                </a:ext>
              </a:extLst>
            </p:cNvPr>
            <p:cNvSpPr txBox="1"/>
            <p:nvPr/>
          </p:nvSpPr>
          <p:spPr>
            <a:xfrm>
              <a:off x="86950" y="6444734"/>
              <a:ext cx="2122850" cy="369332"/>
            </a:xfrm>
            <a:prstGeom prst="rect">
              <a:avLst/>
            </a:prstGeom>
            <a:noFill/>
          </p:spPr>
          <p:txBody>
            <a:bodyPr wrap="square" rtlCol="0">
              <a:spAutoFit/>
            </a:bodyPr>
            <a:lstStyle/>
            <a:p>
              <a:pPr lvl="0" eaLnBrk="1" hangingPunct="1">
                <a:spcBef>
                  <a:spcPct val="30000"/>
                </a:spcBef>
                <a:defRPr/>
              </a:pPr>
              <a:r>
                <a:rPr lang="en-US" altLang="en-US" sz="1600" b="1" dirty="0" err="1">
                  <a:solidFill>
                    <a:schemeClr val="bg1"/>
                  </a:solidFill>
                </a:rPr>
                <a:t>Neomarica</a:t>
              </a:r>
              <a:r>
                <a:rPr lang="en-US" altLang="en-US" b="1" dirty="0">
                  <a:solidFill>
                    <a:schemeClr val="bg1"/>
                  </a:solidFill>
                </a:rPr>
                <a:t> </a:t>
              </a:r>
              <a:r>
                <a:rPr lang="en-US" altLang="en-US" b="1" dirty="0" err="1">
                  <a:solidFill>
                    <a:schemeClr val="bg1"/>
                  </a:solidFill>
                </a:rPr>
                <a:t>eximia</a:t>
              </a:r>
              <a:r>
                <a:rPr lang="en-US" altLang="en-US" b="1" dirty="0">
                  <a:solidFill>
                    <a:schemeClr val="bg1"/>
                  </a:solidFill>
                </a:rPr>
                <a:t> </a:t>
              </a:r>
            </a:p>
          </p:txBody>
        </p:sp>
      </p:grpSp>
    </p:spTree>
    <p:extLst>
      <p:ext uri="{BB962C8B-B14F-4D97-AF65-F5344CB8AC3E}">
        <p14:creationId xmlns:p14="http://schemas.microsoft.com/office/powerpoint/2010/main" val="4083126179"/>
      </p:ext>
    </p:extLst>
  </p:cSld>
  <p:clrMapOvr>
    <a:masterClrMapping/>
  </p:clrMapOvr>
  <p:transition advTm="9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9" name="Picture 9" descr="Pacific Coast Iris">
            <a:extLst>
              <a:ext uri="{FF2B5EF4-FFF2-40B4-BE49-F238E27FC236}">
                <a16:creationId xmlns:a16="http://schemas.microsoft.com/office/drawing/2014/main" id="{A27FD89C-10DF-4586-BF88-680B95CEF81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3400" y="2286000"/>
            <a:ext cx="3294063" cy="3760788"/>
          </a:xfrm>
          <a:prstGeom prst="rect">
            <a:avLst/>
          </a:prstGeom>
          <a:noFill/>
          <a:ln w="38100">
            <a:noFill/>
            <a:miter lim="800000"/>
            <a:headEnd/>
            <a:tailEnd/>
          </a:ln>
          <a:effectLst>
            <a:outerShdw dist="107763" dir="2700000" algn="ctr" rotWithShape="0">
              <a:srgbClr val="808080">
                <a:alpha val="50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2771" name="Rectangle 2">
            <a:extLst>
              <a:ext uri="{FF2B5EF4-FFF2-40B4-BE49-F238E27FC236}">
                <a16:creationId xmlns:a16="http://schemas.microsoft.com/office/drawing/2014/main" id="{DD2C400E-2E35-4C02-B4B9-2A6D1FF12139}"/>
              </a:ext>
            </a:extLst>
          </p:cNvPr>
          <p:cNvSpPr>
            <a:spLocks noGrp="1" noChangeArrowheads="1"/>
          </p:cNvSpPr>
          <p:nvPr>
            <p:ph type="title"/>
          </p:nvPr>
        </p:nvSpPr>
        <p:spPr>
          <a:xfrm>
            <a:off x="2971800" y="0"/>
            <a:ext cx="6172200" cy="1143000"/>
          </a:xfrm>
        </p:spPr>
        <p:txBody>
          <a:bodyPr/>
          <a:lstStyle/>
          <a:p>
            <a:pPr eaLnBrk="1" hangingPunct="1"/>
            <a:r>
              <a:rPr lang="en-US" altLang="en-US" sz="4000" dirty="0"/>
              <a:t>How Does AIS Conserve Native Irises?</a:t>
            </a:r>
          </a:p>
        </p:txBody>
      </p:sp>
      <p:sp>
        <p:nvSpPr>
          <p:cNvPr id="32772" name="Rectangle 3">
            <a:extLst>
              <a:ext uri="{FF2B5EF4-FFF2-40B4-BE49-F238E27FC236}">
                <a16:creationId xmlns:a16="http://schemas.microsoft.com/office/drawing/2014/main" id="{0FC99A0A-B9C0-4913-A20B-519D514FBAC0}"/>
              </a:ext>
            </a:extLst>
          </p:cNvPr>
          <p:cNvSpPr>
            <a:spLocks noGrp="1" noChangeArrowheads="1"/>
          </p:cNvSpPr>
          <p:nvPr>
            <p:ph type="body" idx="1"/>
          </p:nvPr>
        </p:nvSpPr>
        <p:spPr>
          <a:xfrm>
            <a:off x="4191000" y="1219200"/>
            <a:ext cx="4953000" cy="5334000"/>
          </a:xfrm>
          <a:noFill/>
        </p:spPr>
        <p:txBody>
          <a:bodyPr/>
          <a:lstStyle/>
          <a:p>
            <a:pPr eaLnBrk="1" hangingPunct="1">
              <a:buFontTx/>
              <a:buNone/>
            </a:pPr>
            <a:r>
              <a:rPr lang="en-US" altLang="en-US" sz="2000" dirty="0"/>
              <a:t>    Through the volunteer efforts of the AIS Section Society for Pacific Coast Native Iris (SPCNI)</a:t>
            </a:r>
          </a:p>
          <a:p>
            <a:pPr eaLnBrk="1" hangingPunct="1"/>
            <a:r>
              <a:rPr lang="en-US" altLang="en-US" sz="2000" dirty="0"/>
              <a:t>Display gardens </a:t>
            </a:r>
          </a:p>
          <a:p>
            <a:pPr eaLnBrk="1" hangingPunct="1"/>
            <a:r>
              <a:rPr lang="en-US" altLang="en-US" sz="2000" dirty="0"/>
              <a:t>Preserving and encouraging dissemination of  wild-growing irises native to California, Oregon and Washington. </a:t>
            </a:r>
          </a:p>
          <a:p>
            <a:pPr eaLnBrk="1" hangingPunct="1"/>
            <a:r>
              <a:rPr lang="en-US" altLang="en-US" sz="2000" dirty="0"/>
              <a:t>Through the ALMANAC, with reports describing members' experiences as they discover wild iris populations, raise "</a:t>
            </a:r>
            <a:r>
              <a:rPr lang="en-US" altLang="en-US" sz="2000" dirty="0" err="1"/>
              <a:t>Pacificas</a:t>
            </a:r>
            <a:r>
              <a:rPr lang="en-US" altLang="en-US" sz="2000" dirty="0"/>
              <a:t>" in their gardens, or cross different varieties to produce new hybrids The Almanac provide sources of seed, seedlings and plants </a:t>
            </a:r>
          </a:p>
        </p:txBody>
      </p:sp>
      <p:pic>
        <p:nvPicPr>
          <p:cNvPr id="92167" name="Picture 7" descr="PAC_Professor Sigmund">
            <a:extLst>
              <a:ext uri="{FF2B5EF4-FFF2-40B4-BE49-F238E27FC236}">
                <a16:creationId xmlns:a16="http://schemas.microsoft.com/office/drawing/2014/main" id="{AA57F7A5-738B-4870-A4BD-52DBFA06162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rot="1362124">
            <a:off x="712786" y="2225180"/>
            <a:ext cx="2935288" cy="3913188"/>
          </a:xfrm>
          <a:prstGeom prst="rect">
            <a:avLst/>
          </a:prstGeom>
          <a:noFill/>
          <a:ln w="38100">
            <a:noFill/>
            <a:miter lim="800000"/>
            <a:headEnd/>
            <a:tailEnd/>
          </a:ln>
          <a:effectLst>
            <a:outerShdw dist="107763" dir="2700000" algn="ctr" rotWithShape="0">
              <a:srgbClr val="808080">
                <a:alpha val="50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8937" y="2175933"/>
            <a:ext cx="3886200" cy="3569018"/>
            <a:chOff x="28937" y="2175933"/>
            <a:chExt cx="3886200" cy="3569018"/>
          </a:xfrm>
        </p:grpSpPr>
        <p:pic>
          <p:nvPicPr>
            <p:cNvPr id="92168" name="Picture 8" descr="PAC_Professory Neil">
              <a:extLst>
                <a:ext uri="{FF2B5EF4-FFF2-40B4-BE49-F238E27FC236}">
                  <a16:creationId xmlns:a16="http://schemas.microsoft.com/office/drawing/2014/main" id="{7903D2A3-8DBF-4EBD-A158-C09C2F387A4C}"/>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20710050">
              <a:off x="28937" y="2175933"/>
              <a:ext cx="3886200" cy="3430588"/>
            </a:xfrm>
            <a:prstGeom prst="rect">
              <a:avLst/>
            </a:prstGeom>
            <a:noFill/>
            <a:ln w="38100">
              <a:noFill/>
              <a:miter lim="800000"/>
              <a:headEnd/>
              <a:tailEnd/>
            </a:ln>
            <a:effectLst>
              <a:outerShdw dist="107763" dir="2700000" algn="ctr" rotWithShape="0">
                <a:srgbClr val="808080">
                  <a:alpha val="50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751344">
              <a:off x="706160" y="5375619"/>
              <a:ext cx="1633781" cy="369332"/>
            </a:xfrm>
            <a:prstGeom prst="rect">
              <a:avLst/>
            </a:prstGeom>
            <a:noFill/>
          </p:spPr>
          <p:txBody>
            <a:bodyPr wrap="none" rtlCol="0">
              <a:spAutoFit/>
            </a:bodyPr>
            <a:lstStyle/>
            <a:p>
              <a:r>
                <a:rPr lang="en-US" dirty="0">
                  <a:solidFill>
                    <a:schemeClr val="bg1"/>
                  </a:solidFill>
                </a:rPr>
                <a:t>Professor Neil</a:t>
              </a:r>
            </a:p>
          </p:txBody>
        </p:sp>
      </p:grpSp>
    </p:spTree>
    <p:custDataLst>
      <p:tags r:id="rId1"/>
    </p:custDataLst>
  </p:cSld>
  <p:clrMapOvr>
    <a:masterClrMapping/>
  </p:clrMapOvr>
  <p:transition advTm="22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69"/>
                                        </p:tgtEl>
                                        <p:attrNameLst>
                                          <p:attrName>style.visibility</p:attrName>
                                        </p:attrNameLst>
                                      </p:cBhvr>
                                      <p:to>
                                        <p:strVal val="visible"/>
                                      </p:to>
                                    </p:set>
                                    <p:animEffect transition="in" filter="fade">
                                      <p:cBhvr>
                                        <p:cTn id="7" dur="3000"/>
                                        <p:tgtEl>
                                          <p:spTgt spid="921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772">
                                            <p:txEl>
                                              <p:pRg st="1" end="1"/>
                                            </p:txEl>
                                          </p:spTgt>
                                        </p:tgtEl>
                                        <p:attrNameLst>
                                          <p:attrName>style.visibility</p:attrName>
                                        </p:attrNameLst>
                                      </p:cBhvr>
                                      <p:to>
                                        <p:strVal val="visible"/>
                                      </p:to>
                                    </p:set>
                                    <p:animEffect transition="in" filter="fade">
                                      <p:cBhvr>
                                        <p:cTn id="10" dur="3000"/>
                                        <p:tgtEl>
                                          <p:spTgt spid="32772">
                                            <p:txEl>
                                              <p:pRg st="1" end="1"/>
                                            </p:txEl>
                                          </p:spTgt>
                                        </p:tgtEl>
                                      </p:cBhvr>
                                    </p:animEffect>
                                  </p:childTnLst>
                                </p:cTn>
                              </p:par>
                            </p:childTnLst>
                          </p:cTn>
                        </p:par>
                        <p:par>
                          <p:cTn id="11" fill="hold">
                            <p:stCondLst>
                              <p:cond delay="3000"/>
                            </p:stCondLst>
                            <p:childTnLst>
                              <p:par>
                                <p:cTn id="12" presetID="10" presetClass="entr" presetSubtype="0" fill="hold" grpId="0" nodeType="afterEffect">
                                  <p:stCondLst>
                                    <p:cond delay="0"/>
                                  </p:stCondLst>
                                  <p:childTnLst>
                                    <p:set>
                                      <p:cBhvr>
                                        <p:cTn id="13" dur="1" fill="hold">
                                          <p:stCondLst>
                                            <p:cond delay="0"/>
                                          </p:stCondLst>
                                        </p:cTn>
                                        <p:tgtEl>
                                          <p:spTgt spid="32772">
                                            <p:txEl>
                                              <p:pRg st="2" end="2"/>
                                            </p:txEl>
                                          </p:spTgt>
                                        </p:tgtEl>
                                        <p:attrNameLst>
                                          <p:attrName>style.visibility</p:attrName>
                                        </p:attrNameLst>
                                      </p:cBhvr>
                                      <p:to>
                                        <p:strVal val="visible"/>
                                      </p:to>
                                    </p:set>
                                    <p:animEffect transition="in" filter="fade">
                                      <p:cBhvr>
                                        <p:cTn id="14" dur="5000"/>
                                        <p:tgtEl>
                                          <p:spTgt spid="32772">
                                            <p:txEl>
                                              <p:pRg st="2" end="2"/>
                                            </p:txEl>
                                          </p:spTgt>
                                        </p:tgtEl>
                                      </p:cBhvr>
                                    </p:animEffect>
                                  </p:childTnLst>
                                </p:cTn>
                              </p:par>
                            </p:childTnLst>
                          </p:cTn>
                        </p:par>
                        <p:par>
                          <p:cTn id="15" fill="hold">
                            <p:stCondLst>
                              <p:cond delay="8000"/>
                            </p:stCondLst>
                            <p:childTnLst>
                              <p:par>
                                <p:cTn id="16" presetID="10" presetClass="entr" presetSubtype="0" fill="hold" nodeType="afterEffect">
                                  <p:stCondLst>
                                    <p:cond delay="0"/>
                                  </p:stCondLst>
                                  <p:childTnLst>
                                    <p:set>
                                      <p:cBhvr>
                                        <p:cTn id="17" dur="1" fill="hold">
                                          <p:stCondLst>
                                            <p:cond delay="0"/>
                                          </p:stCondLst>
                                        </p:cTn>
                                        <p:tgtEl>
                                          <p:spTgt spid="92167"/>
                                        </p:tgtEl>
                                        <p:attrNameLst>
                                          <p:attrName>style.visibility</p:attrName>
                                        </p:attrNameLst>
                                      </p:cBhvr>
                                      <p:to>
                                        <p:strVal val="visible"/>
                                      </p:to>
                                    </p:set>
                                    <p:animEffect transition="in" filter="fade">
                                      <p:cBhvr>
                                        <p:cTn id="18" dur="3000"/>
                                        <p:tgtEl>
                                          <p:spTgt spid="921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772">
                                            <p:txEl>
                                              <p:pRg st="3" end="3"/>
                                            </p:txEl>
                                          </p:spTgt>
                                        </p:tgtEl>
                                        <p:attrNameLst>
                                          <p:attrName>style.visibility</p:attrName>
                                        </p:attrNameLst>
                                      </p:cBhvr>
                                      <p:to>
                                        <p:strVal val="visible"/>
                                      </p:to>
                                    </p:set>
                                    <p:animEffect transition="in" filter="fade">
                                      <p:cBhvr>
                                        <p:cTn id="21" dur="5000"/>
                                        <p:tgtEl>
                                          <p:spTgt spid="32772">
                                            <p:txEl>
                                              <p:pRg st="3" end="3"/>
                                            </p:txEl>
                                          </p:spTgt>
                                        </p:tgtEl>
                                      </p:cBhvr>
                                    </p:animEffect>
                                  </p:childTnLst>
                                </p:cTn>
                              </p:par>
                            </p:childTnLst>
                          </p:cTn>
                        </p:par>
                        <p:par>
                          <p:cTn id="22" fill="hold">
                            <p:stCondLst>
                              <p:cond delay="13000"/>
                            </p:stCondLst>
                            <p:childTnLst>
                              <p:par>
                                <p:cTn id="23" presetID="10"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4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CAEB742-9797-485A-B87E-4C6DA3066F79}"/>
              </a:ext>
            </a:extLst>
          </p:cNvPr>
          <p:cNvSpPr>
            <a:spLocks noGrp="1" noChangeArrowheads="1"/>
          </p:cNvSpPr>
          <p:nvPr>
            <p:ph type="title"/>
          </p:nvPr>
        </p:nvSpPr>
        <p:spPr>
          <a:xfrm>
            <a:off x="2971800" y="0"/>
            <a:ext cx="5715000" cy="1143000"/>
          </a:xfrm>
        </p:spPr>
        <p:txBody>
          <a:bodyPr/>
          <a:lstStyle/>
          <a:p>
            <a:pPr eaLnBrk="1" hangingPunct="1"/>
            <a:r>
              <a:rPr lang="en-US" altLang="en-US" dirty="0"/>
              <a:t>SPCNI Activities</a:t>
            </a:r>
          </a:p>
        </p:txBody>
      </p:sp>
      <p:sp>
        <p:nvSpPr>
          <p:cNvPr id="34819" name="Rectangle 3">
            <a:extLst>
              <a:ext uri="{FF2B5EF4-FFF2-40B4-BE49-F238E27FC236}">
                <a16:creationId xmlns:a16="http://schemas.microsoft.com/office/drawing/2014/main" id="{7DC2DB33-5F34-498F-8C93-664F96886910}"/>
              </a:ext>
            </a:extLst>
          </p:cNvPr>
          <p:cNvSpPr>
            <a:spLocks noGrp="1" noChangeArrowheads="1"/>
          </p:cNvSpPr>
          <p:nvPr>
            <p:ph type="body" idx="1"/>
          </p:nvPr>
        </p:nvSpPr>
        <p:spPr>
          <a:xfrm>
            <a:off x="1752600" y="990600"/>
            <a:ext cx="7391400" cy="5867400"/>
          </a:xfrm>
        </p:spPr>
        <p:txBody>
          <a:bodyPr/>
          <a:lstStyle/>
          <a:p>
            <a:pPr eaLnBrk="1" hangingPunct="1">
              <a:lnSpc>
                <a:spcPct val="90000"/>
              </a:lnSpc>
            </a:pPr>
            <a:r>
              <a:rPr lang="en-US" altLang="en-US" sz="2000" dirty="0"/>
              <a:t>Evaluate introduced varieties and research wild species</a:t>
            </a:r>
          </a:p>
          <a:p>
            <a:pPr eaLnBrk="1" hangingPunct="1">
              <a:lnSpc>
                <a:spcPct val="90000"/>
              </a:lnSpc>
            </a:pPr>
            <a:r>
              <a:rPr lang="en-US" altLang="en-US" sz="2000" dirty="0"/>
              <a:t>Provide articles on growing iris from seed, planting mixes, fungus and disease control</a:t>
            </a:r>
          </a:p>
          <a:p>
            <a:pPr eaLnBrk="1" hangingPunct="1">
              <a:lnSpc>
                <a:spcPct val="90000"/>
              </a:lnSpc>
            </a:pPr>
            <a:r>
              <a:rPr lang="en-US" altLang="en-US" sz="2000" dirty="0"/>
              <a:t>Provide articles on transplanting, and hybridizing methods </a:t>
            </a:r>
          </a:p>
          <a:p>
            <a:pPr eaLnBrk="1" hangingPunct="1">
              <a:lnSpc>
                <a:spcPct val="90000"/>
              </a:lnSpc>
            </a:pPr>
            <a:r>
              <a:rPr lang="en-US" altLang="en-US" sz="2000" dirty="0"/>
              <a:t>Encourage commercial use of “</a:t>
            </a:r>
            <a:r>
              <a:rPr lang="en-US" altLang="en-US" sz="2000" dirty="0" err="1"/>
              <a:t>Pacificas</a:t>
            </a:r>
            <a:r>
              <a:rPr lang="en-US" altLang="en-US" sz="2000" dirty="0"/>
              <a:t>” by providing tips in landscape design</a:t>
            </a:r>
          </a:p>
          <a:p>
            <a:pPr eaLnBrk="1" hangingPunct="1">
              <a:lnSpc>
                <a:spcPct val="90000"/>
              </a:lnSpc>
            </a:pPr>
            <a:r>
              <a:rPr lang="en-US" altLang="en-US" sz="2000" dirty="0"/>
              <a:t>Provide growing tips for eastern states and other countries </a:t>
            </a:r>
          </a:p>
          <a:p>
            <a:pPr eaLnBrk="1" hangingPunct="1">
              <a:lnSpc>
                <a:spcPct val="90000"/>
              </a:lnSpc>
            </a:pPr>
            <a:r>
              <a:rPr lang="en-US" altLang="en-US" sz="2000" dirty="0"/>
              <a:t>Sponsor guided field trips to see wild “</a:t>
            </a:r>
            <a:r>
              <a:rPr lang="en-US" altLang="en-US" sz="2000" dirty="0" err="1"/>
              <a:t>Pacificas</a:t>
            </a:r>
            <a:r>
              <a:rPr lang="en-US" altLang="en-US" sz="2000" dirty="0"/>
              <a:t>” iris, and to gardens that use the various species in landscaping projects. </a:t>
            </a:r>
          </a:p>
          <a:p>
            <a:pPr eaLnBrk="1" hangingPunct="1">
              <a:lnSpc>
                <a:spcPct val="90000"/>
              </a:lnSpc>
            </a:pPr>
            <a:r>
              <a:rPr lang="en-US" altLang="en-US" sz="2000" dirty="0"/>
              <a:t>Exchange plants and seeds of species and hybrids  </a:t>
            </a:r>
          </a:p>
          <a:p>
            <a:pPr eaLnBrk="1" hangingPunct="1">
              <a:lnSpc>
                <a:spcPct val="90000"/>
              </a:lnSpc>
            </a:pPr>
            <a:endParaRPr lang="en-US" altLang="en-US" sz="1600"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5600" y="4965259"/>
            <a:ext cx="3733800" cy="183629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14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0" y="0"/>
            <a:ext cx="6096000" cy="1600200"/>
          </a:xfrm>
        </p:spPr>
        <p:txBody>
          <a:bodyPr/>
          <a:lstStyle/>
          <a:p>
            <a:pPr eaLnBrk="1" hangingPunct="1"/>
            <a:r>
              <a:rPr lang="en-US" altLang="en-US" sz="4000" dirty="0"/>
              <a:t>How Does AIS Conserve Native Irises?</a:t>
            </a:r>
          </a:p>
        </p:txBody>
      </p:sp>
      <p:sp>
        <p:nvSpPr>
          <p:cNvPr id="48132" name="Rectangle 3"/>
          <p:cNvSpPr>
            <a:spLocks noGrp="1" noChangeArrowheads="1"/>
          </p:cNvSpPr>
          <p:nvPr>
            <p:ph type="body" idx="1"/>
          </p:nvPr>
        </p:nvSpPr>
        <p:spPr>
          <a:xfrm>
            <a:off x="3276600" y="1828800"/>
            <a:ext cx="5867400" cy="4724400"/>
          </a:xfrm>
        </p:spPr>
        <p:txBody>
          <a:bodyPr/>
          <a:lstStyle/>
          <a:p>
            <a:pPr eaLnBrk="1" hangingPunct="1">
              <a:buFontTx/>
              <a:buNone/>
              <a:defRPr/>
            </a:pPr>
            <a:r>
              <a:rPr lang="en-US" altLang="en-US" sz="2000" dirty="0"/>
              <a:t>    Through the volunteer efforts of the Society for Louisiana Irises (SLI).  The founders of SLI came together in 1941 with the intention of preserving and promoting interest in Louisiana irises since the wetland habitat was threatened. </a:t>
            </a:r>
          </a:p>
          <a:p>
            <a:pPr eaLnBrk="1" hangingPunct="1">
              <a:defRPr/>
            </a:pPr>
            <a:r>
              <a:rPr lang="en-US" altLang="en-US" sz="2000" dirty="0"/>
              <a:t>Promote the use of Louisiana irises both in the garden and the landscape and the preservation of the native species in their natural habitat. </a:t>
            </a:r>
          </a:p>
          <a:p>
            <a:pPr eaLnBrk="1" hangingPunct="1">
              <a:defRPr/>
            </a:pPr>
            <a:r>
              <a:rPr lang="en-US" altLang="en-US" sz="2000" dirty="0"/>
              <a:t>Support scientific research, including those pertaining to the solution of diseases related to, but not necessarily exclusive to the Louisiana iris</a:t>
            </a:r>
          </a:p>
          <a:p>
            <a:pPr eaLnBrk="1" hangingPunct="1">
              <a:defRPr/>
            </a:pPr>
            <a:r>
              <a:rPr lang="en-US" altLang="en-US" sz="2000" dirty="0"/>
              <a:t>Display gardens </a:t>
            </a:r>
          </a:p>
          <a:p>
            <a:pPr eaLnBrk="1" hangingPunct="1">
              <a:defRPr/>
            </a:pPr>
            <a:endParaRPr lang="en-US" altLang="en-US" sz="2000" dirty="0"/>
          </a:p>
          <a:p>
            <a:pPr eaLnBrk="1" hangingPunct="1">
              <a:defRPr/>
            </a:pPr>
            <a:endParaRPr lang="en-US" altLang="en-US" sz="2000" dirty="0"/>
          </a:p>
          <a:p>
            <a:pPr eaLnBrk="1" hangingPunct="1">
              <a:defRPr/>
            </a:pPr>
            <a:endParaRPr lang="en-US" altLang="en-US" sz="2000" dirty="0"/>
          </a:p>
          <a:p>
            <a:pPr eaLnBrk="1" hangingPunct="1">
              <a:defRPr/>
            </a:pPr>
            <a:r>
              <a:rPr lang="en-US" altLang="en-US" sz="2000" dirty="0">
                <a:hlinkClick r:id="rId4"/>
              </a:rPr>
              <a:t>http://www.louisianas.org/</a:t>
            </a:r>
            <a:endParaRPr lang="en-US" altLang="en-US" sz="2000" dirty="0"/>
          </a:p>
          <a:p>
            <a:pPr marL="0" indent="0" eaLnBrk="1" hangingPunct="1">
              <a:buFontTx/>
              <a:buNone/>
              <a:defRPr/>
            </a:pPr>
            <a:endParaRPr lang="en-US" altLang="en-US" sz="2000" dirty="0"/>
          </a:p>
          <a:p>
            <a:pPr eaLnBrk="1" hangingPunct="1">
              <a:defRPr/>
            </a:pPr>
            <a:endParaRPr lang="en-US" altLang="en-US" sz="2000" dirty="0"/>
          </a:p>
        </p:txBody>
      </p:sp>
      <p:pic>
        <p:nvPicPr>
          <p:cNvPr id="7270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 y="3962400"/>
            <a:ext cx="3308350" cy="287337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A pink flower on a plant&#10;&#10;Description automatically generated">
            <a:extLst>
              <a:ext uri="{FF2B5EF4-FFF2-40B4-BE49-F238E27FC236}">
                <a16:creationId xmlns:a16="http://schemas.microsoft.com/office/drawing/2014/main" id="{1AEC008C-76BD-4507-A5A9-0F8499B6856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6403" y="-152400"/>
            <a:ext cx="3308350" cy="4116136"/>
          </a:xfrm>
          <a:prstGeom prst="rect">
            <a:avLst/>
          </a:prstGeom>
          <a:ln w="38100">
            <a:noFill/>
          </a:ln>
          <a:scene3d>
            <a:camera prst="orthographicFront"/>
            <a:lightRig rig="threePt" dir="t"/>
          </a:scene3d>
          <a:sp3d>
            <a:bevelT/>
          </a:sp3d>
        </p:spPr>
      </p:pic>
    </p:spTree>
    <p:custDataLst>
      <p:tags r:id="rId1"/>
    </p:custDataLst>
  </p:cSld>
  <p:clrMapOvr>
    <a:masterClrMapping/>
  </p:clrMapOvr>
  <p:transition advTm="14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0" y="0"/>
            <a:ext cx="6096000" cy="1600200"/>
          </a:xfrm>
        </p:spPr>
        <p:txBody>
          <a:bodyPr/>
          <a:lstStyle/>
          <a:p>
            <a:pPr eaLnBrk="1" hangingPunct="1"/>
            <a:r>
              <a:rPr lang="en-US" altLang="en-US" sz="4000" dirty="0" err="1"/>
              <a:t>Louisianas</a:t>
            </a:r>
            <a:r>
              <a:rPr lang="en-US" altLang="en-US" sz="4000" dirty="0"/>
              <a:t> Species Preservation Project</a:t>
            </a:r>
          </a:p>
        </p:txBody>
      </p:sp>
      <p:sp>
        <p:nvSpPr>
          <p:cNvPr id="48132" name="Rectangle 3"/>
          <p:cNvSpPr>
            <a:spLocks noGrp="1" noChangeArrowheads="1"/>
          </p:cNvSpPr>
          <p:nvPr>
            <p:ph type="body" idx="1"/>
          </p:nvPr>
        </p:nvSpPr>
        <p:spPr>
          <a:xfrm>
            <a:off x="3334753" y="1447800"/>
            <a:ext cx="5867400" cy="4724400"/>
          </a:xfrm>
        </p:spPr>
        <p:txBody>
          <a:bodyPr/>
          <a:lstStyle/>
          <a:p>
            <a:pPr marL="0" indent="0" eaLnBrk="1" hangingPunct="1">
              <a:buNone/>
              <a:defRPr/>
            </a:pPr>
            <a:r>
              <a:rPr lang="en-US" altLang="en-US" sz="2000" dirty="0"/>
              <a:t>Through the volunteer efforts of the Society for Louisiana Irises (SLI), many native species from Louisiana to Florida to Texas to even Ohio are being collected.  Over 100 varieties are now being safe-guarded as their natural habitat diminishes.   Many </a:t>
            </a:r>
            <a:r>
              <a:rPr lang="en-US" altLang="en-US" sz="2000" dirty="0" err="1"/>
              <a:t>Louisianas</a:t>
            </a:r>
            <a:r>
              <a:rPr lang="en-US" altLang="en-US" sz="2000" dirty="0"/>
              <a:t> we collected just before their habitat were bull-dozed!</a:t>
            </a:r>
          </a:p>
          <a:p>
            <a:pPr marL="0" indent="0" eaLnBrk="1" hangingPunct="1">
              <a:buNone/>
              <a:defRPr/>
            </a:pPr>
            <a:r>
              <a:rPr lang="en-US" altLang="en-US" sz="2000" dirty="0"/>
              <a:t>Part of the preservation project is to establish and maintain colonies on lands protected from development.</a:t>
            </a:r>
          </a:p>
          <a:p>
            <a:pPr marL="0" indent="0" eaLnBrk="1" hangingPunct="1">
              <a:buNone/>
              <a:defRPr/>
            </a:pPr>
            <a:r>
              <a:rPr lang="en-US" altLang="en-US" sz="2000" dirty="0"/>
              <a:t>Their ultimate goal is to have the diversity of the species available for public viewing in every state where they once grew.  </a:t>
            </a:r>
          </a:p>
          <a:p>
            <a:pPr marL="0" indent="0" eaLnBrk="1" hangingPunct="1">
              <a:buNone/>
              <a:defRPr/>
            </a:pPr>
            <a:endParaRPr lang="en-US" altLang="en-US" sz="2000" dirty="0"/>
          </a:p>
          <a:p>
            <a:pPr marL="0" indent="0" eaLnBrk="1" hangingPunct="1">
              <a:buNone/>
              <a:defRPr/>
            </a:pPr>
            <a:endParaRPr lang="en-US" altLang="en-US" sz="2000" dirty="0"/>
          </a:p>
          <a:p>
            <a:pPr marL="0" indent="0" eaLnBrk="1" hangingPunct="1">
              <a:buNone/>
              <a:defRPr/>
            </a:pPr>
            <a:endParaRPr lang="en-US" altLang="en-US" sz="2000" dirty="0"/>
          </a:p>
          <a:p>
            <a:pPr marL="0" indent="0" eaLnBrk="1" hangingPunct="1">
              <a:buNone/>
              <a:defRPr/>
            </a:pPr>
            <a:r>
              <a:rPr lang="en-US" altLang="en-US" sz="2000" dirty="0"/>
              <a:t>http://www.louisianas.org/</a:t>
            </a:r>
          </a:p>
          <a:p>
            <a:pPr marL="0" indent="0" eaLnBrk="1" hangingPunct="1">
              <a:buNone/>
              <a:defRPr/>
            </a:pPr>
            <a:endParaRPr lang="en-US" altLang="en-US" sz="2000" dirty="0"/>
          </a:p>
        </p:txBody>
      </p:sp>
      <p:pic>
        <p:nvPicPr>
          <p:cNvPr id="727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 y="3962400"/>
            <a:ext cx="3308350" cy="287337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A pink flower on a plant&#10;&#10;Description automatically generated">
            <a:extLst>
              <a:ext uri="{FF2B5EF4-FFF2-40B4-BE49-F238E27FC236}">
                <a16:creationId xmlns:a16="http://schemas.microsoft.com/office/drawing/2014/main" id="{1AEC008C-76BD-4507-A5A9-0F8499B6856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6403" y="-152400"/>
            <a:ext cx="3308350" cy="4116136"/>
          </a:xfrm>
          <a:prstGeom prst="rect">
            <a:avLst/>
          </a:prstGeom>
          <a:ln w="38100">
            <a:noFill/>
          </a:ln>
          <a:scene3d>
            <a:camera prst="orthographicFront"/>
            <a:lightRig rig="threePt" dir="t"/>
          </a:scene3d>
          <a:sp3d>
            <a:bevelT/>
          </a:sp3d>
        </p:spPr>
      </p:pic>
    </p:spTree>
    <p:custDataLst>
      <p:tags r:id="rId1"/>
    </p:custDataLst>
    <p:extLst>
      <p:ext uri="{BB962C8B-B14F-4D97-AF65-F5344CB8AC3E}">
        <p14:creationId xmlns:p14="http://schemas.microsoft.com/office/powerpoint/2010/main" val="2262039398"/>
      </p:ext>
    </p:extLst>
  </p:cSld>
  <p:clrMapOvr>
    <a:masterClrMapping/>
  </p:clrMapOvr>
  <p:transition advTm="14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field&#10;&#10;Description automatically generated">
            <a:extLst>
              <a:ext uri="{FF2B5EF4-FFF2-40B4-BE49-F238E27FC236}">
                <a16:creationId xmlns:a16="http://schemas.microsoft.com/office/drawing/2014/main" id="{C4CC8DE1-2CE4-4EBA-985C-7E406EC336F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8600" y="1777837"/>
            <a:ext cx="6172200" cy="4629150"/>
          </a:xfrm>
          <a:prstGeom prst="rect">
            <a:avLst/>
          </a:prstGeom>
          <a:ln w="38100">
            <a:noFill/>
          </a:ln>
          <a:scene3d>
            <a:camera prst="orthographicFront"/>
            <a:lightRig rig="threePt" dir="t"/>
          </a:scene3d>
          <a:sp3d>
            <a:bevelT/>
          </a:sp3d>
        </p:spPr>
      </p:pic>
      <p:sp>
        <p:nvSpPr>
          <p:cNvPr id="74754" name="Title 1"/>
          <p:cNvSpPr>
            <a:spLocks noGrp="1"/>
          </p:cNvSpPr>
          <p:nvPr>
            <p:ph type="title"/>
          </p:nvPr>
        </p:nvSpPr>
        <p:spPr/>
        <p:txBody>
          <a:bodyPr/>
          <a:lstStyle/>
          <a:p>
            <a:r>
              <a:rPr lang="en-US" altLang="en-US"/>
              <a:t>Louisiana’s Display Garden</a:t>
            </a:r>
          </a:p>
        </p:txBody>
      </p:sp>
      <p:pic>
        <p:nvPicPr>
          <p:cNvPr id="74755"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rot="457175">
            <a:off x="1854687" y="1982785"/>
            <a:ext cx="6096000" cy="4572000"/>
          </a:xfrm>
          <a:ln w="38100">
            <a:noFill/>
          </a:ln>
          <a:scene3d>
            <a:camera prst="orthographicFront"/>
            <a:lightRig rig="threePt" dir="t"/>
          </a:scene3d>
          <a:sp3d>
            <a:bevelT w="165100" prst="coolSlant"/>
          </a:sp3d>
        </p:spPr>
      </p:pic>
      <p:pic>
        <p:nvPicPr>
          <p:cNvPr id="5" name="Picture 4" descr="A body of water surrounded by trees&#10;&#10;Description automatically generated">
            <a:extLst>
              <a:ext uri="{FF2B5EF4-FFF2-40B4-BE49-F238E27FC236}">
                <a16:creationId xmlns:a16="http://schemas.microsoft.com/office/drawing/2014/main" id="{A10D80B3-A6FB-48A9-9625-57AA3A63CA6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810509">
            <a:off x="559587" y="1507905"/>
            <a:ext cx="6553200" cy="4914900"/>
          </a:xfrm>
          <a:prstGeom prst="rect">
            <a:avLst/>
          </a:prstGeom>
          <a:ln w="38100">
            <a:noFill/>
          </a:ln>
          <a:scene3d>
            <a:camera prst="orthographicFront"/>
            <a:lightRig rig="threePt" dir="t"/>
          </a:scene3d>
          <a:sp3d>
            <a:bevelT w="165100" prst="coolSlant"/>
          </a:sp3d>
        </p:spPr>
      </p:pic>
      <p:pic>
        <p:nvPicPr>
          <p:cNvPr id="9" name="Picture 8" descr="A tree in a forest&#10;&#10;Description automatically generated">
            <a:extLst>
              <a:ext uri="{FF2B5EF4-FFF2-40B4-BE49-F238E27FC236}">
                <a16:creationId xmlns:a16="http://schemas.microsoft.com/office/drawing/2014/main" id="{A2D4F240-42EF-40A2-9CC3-B2DC4F1A399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201217">
            <a:off x="1932135" y="1651749"/>
            <a:ext cx="6934200" cy="5200650"/>
          </a:xfrm>
          <a:prstGeom prst="rect">
            <a:avLst/>
          </a:prstGeom>
          <a:ln w="38100">
            <a:noFill/>
          </a:ln>
          <a:scene3d>
            <a:camera prst="orthographicFront"/>
            <a:lightRig rig="threePt" dir="t"/>
          </a:scene3d>
          <a:sp3d>
            <a:bevelT w="165100" prst="coolSlant"/>
          </a:sp3d>
        </p:spPr>
      </p:pic>
      <p:pic>
        <p:nvPicPr>
          <p:cNvPr id="11" name="Picture 10" descr="A group of people standing in a garden&#10;&#10;Description automatically generated">
            <a:extLst>
              <a:ext uri="{FF2B5EF4-FFF2-40B4-BE49-F238E27FC236}">
                <a16:creationId xmlns:a16="http://schemas.microsoft.com/office/drawing/2014/main" id="{40496693-932B-45AA-9082-542E06A11E8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22615" y="1858983"/>
            <a:ext cx="6613468" cy="4960101"/>
          </a:xfrm>
          <a:prstGeom prst="rect">
            <a:avLst/>
          </a:prstGeom>
          <a:ln w="38100">
            <a:noFill/>
          </a:ln>
          <a:scene3d>
            <a:camera prst="orthographicFront"/>
            <a:lightRig rig="threePt" dir="t"/>
          </a:scene3d>
          <a:sp3d>
            <a:bevelT w="165100" prst="coolSlant"/>
          </a:sp3d>
        </p:spPr>
      </p:pic>
    </p:spTree>
  </p:cSld>
  <p:clrMapOvr>
    <a:masterClrMapping/>
  </p:clrMapOvr>
  <p:transition advTm="2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4000"/>
                                        <p:tgtEl>
                                          <p:spTgt spid="3"/>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74755"/>
                                        </p:tgtEl>
                                        <p:attrNameLst>
                                          <p:attrName>style.visibility</p:attrName>
                                        </p:attrNameLst>
                                      </p:cBhvr>
                                      <p:to>
                                        <p:strVal val="visible"/>
                                      </p:to>
                                    </p:set>
                                    <p:animEffect transition="in" filter="fade">
                                      <p:cBhvr>
                                        <p:cTn id="11" dur="4000"/>
                                        <p:tgtEl>
                                          <p:spTgt spid="74755"/>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4000"/>
                                        <p:tgtEl>
                                          <p:spTgt spid="5"/>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cTn>
                              </p:par>
                            </p:childTnLst>
                          </p:cTn>
                        </p:par>
                        <p:par>
                          <p:cTn id="20" fill="hold">
                            <p:stCondLst>
                              <p:cond delay="1600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a:t>How does the AIS Provide Information About Irises?</a:t>
            </a:r>
          </a:p>
        </p:txBody>
      </p:sp>
      <p:pic>
        <p:nvPicPr>
          <p:cNvPr id="778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743200"/>
            <a:ext cx="5897563" cy="4114800"/>
          </a:xfrm>
          <a:scene3d>
            <a:camera prst="orthographicFront"/>
            <a:lightRig rig="threePt" dir="t"/>
          </a:scene3d>
          <a:sp3d>
            <a:bevelT/>
          </a:sp3d>
        </p:spPr>
      </p:pic>
      <p:sp>
        <p:nvSpPr>
          <p:cNvPr id="5" name="Rectangle 3"/>
          <p:cNvSpPr txBox="1">
            <a:spLocks noChangeArrowheads="1"/>
          </p:cNvSpPr>
          <p:nvPr/>
        </p:nvSpPr>
        <p:spPr bwMode="auto">
          <a:xfrm>
            <a:off x="1066800" y="1524000"/>
            <a:ext cx="777240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har char="•"/>
              <a:defRPr sz="2400" b="1" kern="1200">
                <a:solidFill>
                  <a:srgbClr val="993300"/>
                </a:solidFill>
                <a:latin typeface="+mn-lt"/>
                <a:ea typeface="+mn-ea"/>
                <a:cs typeface="+mn-cs"/>
              </a:defRPr>
            </a:lvl1pPr>
            <a:lvl2pPr marL="742950" indent="-285750" algn="l" rtl="0" fontAlgn="base">
              <a:spcBef>
                <a:spcPct val="20000"/>
              </a:spcBef>
              <a:spcAft>
                <a:spcPct val="0"/>
              </a:spcAft>
              <a:buChar char="–"/>
              <a:defRPr sz="2400" kern="1200">
                <a:solidFill>
                  <a:srgbClr val="009900"/>
                </a:solidFill>
                <a:latin typeface="+mn-lt"/>
                <a:ea typeface="+mn-ea"/>
                <a:cs typeface="+mn-cs"/>
              </a:defRPr>
            </a:lvl2pPr>
            <a:lvl3pPr marL="1143000" indent="-228600" algn="l" rtl="0" fontAlgn="base">
              <a:spcBef>
                <a:spcPct val="20000"/>
              </a:spcBef>
              <a:spcAft>
                <a:spcPct val="0"/>
              </a:spcAft>
              <a:buChar char="•"/>
              <a:defRPr sz="2400" kern="1200">
                <a:solidFill>
                  <a:srgbClr val="009900"/>
                </a:solidFill>
                <a:latin typeface="+mn-lt"/>
                <a:ea typeface="+mn-ea"/>
                <a:cs typeface="+mn-cs"/>
              </a:defRPr>
            </a:lvl3pPr>
            <a:lvl4pPr marL="1600200" indent="-228600" algn="l" rtl="0" fontAlgn="base">
              <a:spcBef>
                <a:spcPct val="20000"/>
              </a:spcBef>
              <a:spcAft>
                <a:spcPct val="0"/>
              </a:spcAft>
              <a:buChar char="–"/>
              <a:defRPr sz="2000" kern="1200">
                <a:solidFill>
                  <a:srgbClr val="009900"/>
                </a:solidFill>
                <a:latin typeface="+mn-lt"/>
                <a:ea typeface="+mn-ea"/>
                <a:cs typeface="+mn-cs"/>
              </a:defRPr>
            </a:lvl4pPr>
            <a:lvl5pPr marL="2057400" indent="-228600" algn="l" rtl="0" fontAlgn="base">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defRPr/>
            </a:pPr>
            <a:r>
              <a:rPr lang="en-US" b="0" dirty="0">
                <a:hlinkClick r:id="rId3"/>
              </a:rPr>
              <a:t>http://wiki.irises.org/</a:t>
            </a:r>
            <a:endParaRPr lang="en-US" b="0" dirty="0"/>
          </a:p>
          <a:p>
            <a:pPr marL="0" indent="0" eaLnBrk="1" hangingPunct="1">
              <a:buFontTx/>
              <a:buNone/>
              <a:defRPr/>
            </a:pPr>
            <a:r>
              <a:rPr lang="en-US" b="0" dirty="0"/>
              <a:t>The AIS Iris on-line Encyclopedia provides information and pictures of all registered irises.</a:t>
            </a:r>
          </a:p>
          <a:p>
            <a:pPr eaLnBrk="1" hangingPunct="1">
              <a:defRPr/>
            </a:pPr>
            <a:endParaRPr lang="en-US" altLang="en-US" dirty="0"/>
          </a:p>
          <a:p>
            <a:pPr eaLnBrk="1" hangingPunct="1">
              <a:buFontTx/>
              <a:buNone/>
              <a:defRPr/>
            </a:pPr>
            <a:r>
              <a:rPr lang="en-US" altLang="en-US" dirty="0"/>
              <a:t>    </a:t>
            </a:r>
          </a:p>
          <a:p>
            <a:pPr eaLnBrk="1" hangingPunct="1">
              <a:buFontTx/>
              <a:buNone/>
              <a:defRPr/>
            </a:pPr>
            <a:r>
              <a:rPr lang="en-US" altLang="en-US" dirty="0"/>
              <a:t>    </a:t>
            </a:r>
          </a:p>
          <a:p>
            <a:pPr eaLnBrk="1" hangingPunct="1">
              <a:defRPr/>
            </a:pPr>
            <a:endParaRPr lang="en-US" altLang="en-US" dirty="0"/>
          </a:p>
        </p:txBody>
      </p:sp>
    </p:spTree>
  </p:cSld>
  <p:clrMapOvr>
    <a:masterClrMapping/>
  </p:clrMapOvr>
  <p:transition advTm="4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3A18A0E-BF02-48B8-BAEB-786350D6D628}"/>
              </a:ext>
            </a:extLst>
          </p:cNvPr>
          <p:cNvSpPr>
            <a:spLocks noGrp="1" noChangeArrowheads="1"/>
          </p:cNvSpPr>
          <p:nvPr>
            <p:ph type="title"/>
          </p:nvPr>
        </p:nvSpPr>
        <p:spPr>
          <a:xfrm>
            <a:off x="2971800" y="76200"/>
            <a:ext cx="5715000" cy="1143000"/>
          </a:xfrm>
        </p:spPr>
        <p:txBody>
          <a:bodyPr/>
          <a:lstStyle/>
          <a:p>
            <a:pPr eaLnBrk="1" hangingPunct="1"/>
            <a:r>
              <a:rPr lang="en-US" altLang="en-US" sz="4000" dirty="0"/>
              <a:t>How does the AIS promote the iris?</a:t>
            </a:r>
          </a:p>
        </p:txBody>
      </p:sp>
      <p:sp>
        <p:nvSpPr>
          <p:cNvPr id="67587" name="Rectangle 3">
            <a:extLst>
              <a:ext uri="{FF2B5EF4-FFF2-40B4-BE49-F238E27FC236}">
                <a16:creationId xmlns:a16="http://schemas.microsoft.com/office/drawing/2014/main" id="{D8A22672-7549-43DD-87E6-B2FEF4BDE60A}"/>
              </a:ext>
            </a:extLst>
          </p:cNvPr>
          <p:cNvSpPr>
            <a:spLocks noGrp="1" noChangeArrowheads="1"/>
          </p:cNvSpPr>
          <p:nvPr>
            <p:ph type="body" idx="1"/>
          </p:nvPr>
        </p:nvSpPr>
        <p:spPr>
          <a:xfrm>
            <a:off x="1219200" y="1219200"/>
            <a:ext cx="7924800" cy="5410200"/>
          </a:xfrm>
        </p:spPr>
        <p:txBody>
          <a:bodyPr/>
          <a:lstStyle/>
          <a:p>
            <a:pPr eaLnBrk="1" hangingPunct="1"/>
            <a:r>
              <a:rPr lang="en-US" altLang="en-US" sz="2000" dirty="0"/>
              <a:t>National Conventions, regional and local meetings (open to the public)</a:t>
            </a:r>
          </a:p>
          <a:p>
            <a:pPr eaLnBrk="1" hangingPunct="1"/>
            <a:r>
              <a:rPr lang="en-US" altLang="en-US" sz="2000" dirty="0"/>
              <a:t>Conventions for specific classification of iris</a:t>
            </a:r>
          </a:p>
          <a:p>
            <a:pPr eaLnBrk="1" hangingPunct="1"/>
            <a:r>
              <a:rPr lang="en-US" altLang="en-US" sz="2000" dirty="0"/>
              <a:t>Twitter, Facebook, Instagram</a:t>
            </a:r>
          </a:p>
          <a:p>
            <a:pPr eaLnBrk="1" hangingPunct="1"/>
            <a:r>
              <a:rPr lang="en-US" altLang="en-US" sz="2000" dirty="0"/>
              <a:t>Encourage E-mail lists, robins and on-line interactive discussion groups devoted to the iris.</a:t>
            </a:r>
          </a:p>
          <a:p>
            <a:pPr eaLnBrk="1" hangingPunct="1"/>
            <a:r>
              <a:rPr lang="en-US" sz="2000" dirty="0">
                <a:hlinkClick r:id="rId3"/>
              </a:rPr>
              <a:t>http://www.irises.org/resources/links/</a:t>
            </a:r>
            <a:endParaRPr lang="en-US" altLang="en-US" sz="2000" dirty="0"/>
          </a:p>
          <a:p>
            <a:pPr eaLnBrk="1" hangingPunct="1">
              <a:buFontTx/>
              <a:buNone/>
            </a:pPr>
            <a:r>
              <a:rPr lang="en-US" altLang="en-US" sz="2000" dirty="0"/>
              <a:t>      </a:t>
            </a:r>
          </a:p>
          <a:p>
            <a:pPr eaLnBrk="1" hangingPunct="1">
              <a:buFontTx/>
              <a:buNone/>
            </a:pPr>
            <a:endParaRPr lang="en-US" altLang="en-US" sz="2000" dirty="0"/>
          </a:p>
          <a:p>
            <a:pPr eaLnBrk="1" hangingPunct="1">
              <a:buFontTx/>
              <a:buNone/>
            </a:pPr>
            <a:endParaRPr lang="en-US" altLang="en-US" sz="2000" dirty="0"/>
          </a:p>
          <a:p>
            <a:pPr eaLnBrk="1" hangingPunct="1"/>
            <a:endParaRPr lang="en-US" altLang="en-US" sz="2000" dirty="0"/>
          </a:p>
        </p:txBody>
      </p:sp>
      <p:pic>
        <p:nvPicPr>
          <p:cNvPr id="67588" name="Picture 4" descr="MVIS Meeting 2006_03_19a">
            <a:extLst>
              <a:ext uri="{FF2B5EF4-FFF2-40B4-BE49-F238E27FC236}">
                <a16:creationId xmlns:a16="http://schemas.microsoft.com/office/drawing/2014/main" id="{F76F73E3-AD81-4032-8AAE-A776BAA320E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90600" y="3886200"/>
            <a:ext cx="3962400" cy="29718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7589" name="Picture 5" descr="IMG_3696">
            <a:extLst>
              <a:ext uri="{FF2B5EF4-FFF2-40B4-BE49-F238E27FC236}">
                <a16:creationId xmlns:a16="http://schemas.microsoft.com/office/drawing/2014/main" id="{BAEADCB1-2016-4587-9802-12DDF61428E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05400" y="3886200"/>
            <a:ext cx="3962400" cy="29718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Click="0"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2000"/>
                                        <p:tgtEl>
                                          <p:spTgt spid="6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7588"/>
                                        </p:tgtEl>
                                        <p:attrNameLst>
                                          <p:attrName>style.visibility</p:attrName>
                                        </p:attrNameLst>
                                      </p:cBhvr>
                                      <p:to>
                                        <p:strVal val="visible"/>
                                      </p:to>
                                    </p:set>
                                    <p:animEffect transition="in" filter="fade">
                                      <p:cBhvr>
                                        <p:cTn id="12" dur="2000"/>
                                        <p:tgtEl>
                                          <p:spTgt spid="67588"/>
                                        </p:tgtEl>
                                      </p:cBhvr>
                                    </p:animEffect>
                                  </p:childTnLst>
                                </p:cTn>
                              </p:par>
                              <p:par>
                                <p:cTn id="13" presetID="10" presetClass="entr" presetSubtype="0" fill="hold" nodeType="withEffect">
                                  <p:stCondLst>
                                    <p:cond delay="0"/>
                                  </p:stCondLst>
                                  <p:childTnLst>
                                    <p:set>
                                      <p:cBhvr>
                                        <p:cTn id="14" dur="1" fill="hold">
                                          <p:stCondLst>
                                            <p:cond delay="0"/>
                                          </p:stCondLst>
                                        </p:cTn>
                                        <p:tgtEl>
                                          <p:spTgt spid="67589"/>
                                        </p:tgtEl>
                                        <p:attrNameLst>
                                          <p:attrName>style.visibility</p:attrName>
                                        </p:attrNameLst>
                                      </p:cBhvr>
                                      <p:to>
                                        <p:strVal val="visible"/>
                                      </p:to>
                                    </p:set>
                                    <p:animEffect transition="in" filter="fade">
                                      <p:cBhvr>
                                        <p:cTn id="15" dur="2000"/>
                                        <p:tgtEl>
                                          <p:spTgt spid="6758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7587">
                                            <p:txEl>
                                              <p:pRg st="1" end="1"/>
                                            </p:txEl>
                                          </p:spTgt>
                                        </p:tgtEl>
                                        <p:attrNameLst>
                                          <p:attrName>style.visibility</p:attrName>
                                        </p:attrNameLst>
                                      </p:cBhvr>
                                      <p:to>
                                        <p:strVal val="visible"/>
                                      </p:to>
                                    </p:set>
                                    <p:animEffect transition="in" filter="fade">
                                      <p:cBhvr>
                                        <p:cTn id="20" dur="2000"/>
                                        <p:tgtEl>
                                          <p:spTgt spid="6758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587">
                                            <p:txEl>
                                              <p:pRg st="2" end="2"/>
                                            </p:txEl>
                                          </p:spTgt>
                                        </p:tgtEl>
                                        <p:attrNameLst>
                                          <p:attrName>style.visibility</p:attrName>
                                        </p:attrNameLst>
                                      </p:cBhvr>
                                      <p:to>
                                        <p:strVal val="visible"/>
                                      </p:to>
                                    </p:set>
                                    <p:animEffect transition="in" filter="fade">
                                      <p:cBhvr>
                                        <p:cTn id="25" dur="2000"/>
                                        <p:tgtEl>
                                          <p:spTgt spid="67587">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67587">
                                            <p:txEl>
                                              <p:pRg st="3" end="3"/>
                                            </p:txEl>
                                          </p:spTgt>
                                        </p:tgtEl>
                                        <p:attrNameLst>
                                          <p:attrName>style.visibility</p:attrName>
                                        </p:attrNameLst>
                                      </p:cBhvr>
                                      <p:to>
                                        <p:strVal val="visible"/>
                                      </p:to>
                                    </p:set>
                                    <p:animEffect transition="in" filter="fade">
                                      <p:cBhvr>
                                        <p:cTn id="30" dur="2000"/>
                                        <p:tgtEl>
                                          <p:spTgt spid="675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7587">
                                            <p:txEl>
                                              <p:pRg st="4" end="4"/>
                                            </p:txEl>
                                          </p:spTgt>
                                        </p:tgtEl>
                                        <p:attrNameLst>
                                          <p:attrName>style.visibility</p:attrName>
                                        </p:attrNameLst>
                                      </p:cBhvr>
                                      <p:to>
                                        <p:strVal val="visible"/>
                                      </p:to>
                                    </p:set>
                                    <p:animEffect transition="in" filter="fade">
                                      <p:cBhvr>
                                        <p:cTn id="35" dur="2000"/>
                                        <p:tgtEl>
                                          <p:spTgt spid="67587">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67587">
                                            <p:txEl>
                                              <p:pRg st="5" end="5"/>
                                            </p:txEl>
                                          </p:spTgt>
                                        </p:tgtEl>
                                        <p:attrNameLst>
                                          <p:attrName>style.visibility</p:attrName>
                                        </p:attrNameLst>
                                      </p:cBhvr>
                                      <p:to>
                                        <p:strVal val="visible"/>
                                      </p:to>
                                    </p:set>
                                    <p:animEffect transition="in" filter="fade">
                                      <p:cBhvr>
                                        <p:cTn id="40" dur="2000"/>
                                        <p:tgtEl>
                                          <p:spTgt spid="67587">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67587">
                                            <p:txEl>
                                              <p:pRg st="5" end="5"/>
                                            </p:txEl>
                                          </p:spTgt>
                                        </p:tgtEl>
                                        <p:attrNameLst>
                                          <p:attrName>style.visibility</p:attrName>
                                        </p:attrNameLst>
                                      </p:cBhvr>
                                      <p:to>
                                        <p:strVal val="visible"/>
                                      </p:to>
                                    </p:set>
                                    <p:animEffect transition="in" filter="fade">
                                      <p:cBhvr>
                                        <p:cTn id="45" dur="5000"/>
                                        <p:tgtEl>
                                          <p:spTgt spid="675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865A179-2A45-4A82-BE9A-389B69364723}"/>
              </a:ext>
            </a:extLst>
          </p:cNvPr>
          <p:cNvSpPr>
            <a:spLocks noGrp="1" noChangeArrowheads="1"/>
          </p:cNvSpPr>
          <p:nvPr>
            <p:ph type="title"/>
          </p:nvPr>
        </p:nvSpPr>
        <p:spPr/>
        <p:txBody>
          <a:bodyPr/>
          <a:lstStyle/>
          <a:p>
            <a:pPr eaLnBrk="1" hangingPunct="1"/>
            <a:r>
              <a:rPr lang="en-US" altLang="en-US"/>
              <a:t>Local Iris Societies</a:t>
            </a:r>
          </a:p>
        </p:txBody>
      </p:sp>
      <p:sp>
        <p:nvSpPr>
          <p:cNvPr id="48131" name="Rectangle 3">
            <a:extLst>
              <a:ext uri="{FF2B5EF4-FFF2-40B4-BE49-F238E27FC236}">
                <a16:creationId xmlns:a16="http://schemas.microsoft.com/office/drawing/2014/main" id="{433A8813-15E6-4A5F-BDA7-A8C2F5894108}"/>
              </a:ext>
            </a:extLst>
          </p:cNvPr>
          <p:cNvSpPr>
            <a:spLocks noGrp="1" noChangeArrowheads="1"/>
          </p:cNvSpPr>
          <p:nvPr>
            <p:ph type="body" idx="1"/>
          </p:nvPr>
        </p:nvSpPr>
        <p:spPr>
          <a:xfrm>
            <a:off x="4572000" y="2133600"/>
            <a:ext cx="4267200" cy="4191000"/>
          </a:xfrm>
        </p:spPr>
        <p:txBody>
          <a:bodyPr/>
          <a:lstStyle/>
          <a:p>
            <a:pPr eaLnBrk="1" hangingPunct="1"/>
            <a:r>
              <a:rPr lang="en-US" altLang="en-US" dirty="0"/>
              <a:t>Each regional affiliate is the parent organization of local iris societies.</a:t>
            </a:r>
          </a:p>
          <a:p>
            <a:pPr eaLnBrk="1" hangingPunct="1"/>
            <a:r>
              <a:rPr lang="en-US" altLang="en-US" dirty="0"/>
              <a:t>Many local clubs exist in most states.</a:t>
            </a:r>
          </a:p>
          <a:p>
            <a:pPr eaLnBrk="1" hangingPunct="1"/>
            <a:r>
              <a:rPr lang="en-US" altLang="en-US" dirty="0"/>
              <a:t>You don’t have to participate in the AIS to belong to a local club.</a:t>
            </a:r>
          </a:p>
          <a:p>
            <a:pPr eaLnBrk="1" hangingPunct="1"/>
            <a:endParaRPr lang="en-US" altLang="en-US" dirty="0"/>
          </a:p>
          <a:p>
            <a:pPr marL="0" indent="0" eaLnBrk="1" hangingPunct="1">
              <a:buNone/>
            </a:pPr>
            <a:r>
              <a:rPr lang="en-US" sz="1800" dirty="0">
                <a:hlinkClick r:id="rId3"/>
              </a:rPr>
              <a:t>http://www.irises.org/about-ais/regions-affiliated-societies/</a:t>
            </a:r>
            <a:endParaRPr lang="en-US" altLang="en-US" sz="1800" dirty="0"/>
          </a:p>
        </p:txBody>
      </p:sp>
      <p:sp>
        <p:nvSpPr>
          <p:cNvPr id="6149" name="Text Box 5">
            <a:extLst>
              <a:ext uri="{FF2B5EF4-FFF2-40B4-BE49-F238E27FC236}">
                <a16:creationId xmlns:a16="http://schemas.microsoft.com/office/drawing/2014/main" id="{4EB68145-C2CB-4901-BD34-5E1FF08281E7}"/>
              </a:ext>
            </a:extLst>
          </p:cNvPr>
          <p:cNvSpPr txBox="1">
            <a:spLocks noChangeArrowheads="1"/>
          </p:cNvSpPr>
          <p:nvPr/>
        </p:nvSpPr>
        <p:spPr bwMode="blackWhite">
          <a:xfrm>
            <a:off x="1447800" y="1524000"/>
            <a:ext cx="2673350" cy="366713"/>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Region 23 - New Mexico</a:t>
            </a:r>
          </a:p>
        </p:txBody>
      </p:sp>
      <p:pic>
        <p:nvPicPr>
          <p:cNvPr id="3" name="Picture 2" descr="A close up of a map&#10;&#10;Description automatically generated">
            <a:extLst>
              <a:ext uri="{FF2B5EF4-FFF2-40B4-BE49-F238E27FC236}">
                <a16:creationId xmlns:a16="http://schemas.microsoft.com/office/drawing/2014/main" id="{9DC20B8A-69E2-418B-BB44-6750AB29D59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2400" y="2159376"/>
            <a:ext cx="4419600" cy="416522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advTm="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3000"/>
                                        <p:tgtEl>
                                          <p:spTgt spid="48131">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animEffect transition="in" filter="fade">
                                      <p:cBhvr>
                                        <p:cTn id="11" dur="3000"/>
                                        <p:tgtEl>
                                          <p:spTgt spid="48131">
                                            <p:txEl>
                                              <p:pRg st="1" end="1"/>
                                            </p:txEl>
                                          </p:spTgt>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animEffect transition="in" filter="fade">
                                      <p:cBhvr>
                                        <p:cTn id="15" dur="3000"/>
                                        <p:tgtEl>
                                          <p:spTgt spid="48131">
                                            <p:txEl>
                                              <p:pRg st="2" end="2"/>
                                            </p:txEl>
                                          </p:spTgt>
                                        </p:tgtEl>
                                      </p:cBhvr>
                                    </p:animEffect>
                                  </p:childTnLst>
                                </p:cTn>
                              </p:par>
                            </p:childTnLst>
                          </p:cTn>
                        </p:par>
                        <p:par>
                          <p:cTn id="16" fill="hold">
                            <p:stCondLst>
                              <p:cond delay="9000"/>
                            </p:stCondLst>
                            <p:childTnLst>
                              <p:par>
                                <p:cTn id="17" presetID="10" presetClass="entr" presetSubtype="0" fill="hold" nodeType="afterEffect">
                                  <p:stCondLst>
                                    <p:cond delay="0"/>
                                  </p:stCondLst>
                                  <p:childTnLst>
                                    <p:set>
                                      <p:cBhvr>
                                        <p:cTn id="18" dur="1" fill="hold">
                                          <p:stCondLst>
                                            <p:cond delay="0"/>
                                          </p:stCondLst>
                                        </p:cTn>
                                        <p:tgtEl>
                                          <p:spTgt spid="48131">
                                            <p:txEl>
                                              <p:pRg st="4" end="4"/>
                                            </p:txEl>
                                          </p:spTgt>
                                        </p:tgtEl>
                                        <p:attrNameLst>
                                          <p:attrName>style.visibility</p:attrName>
                                        </p:attrNameLst>
                                      </p:cBhvr>
                                      <p:to>
                                        <p:strVal val="visible"/>
                                      </p:to>
                                    </p:set>
                                    <p:animEffect transition="in" filter="fade">
                                      <p:cBhvr>
                                        <p:cTn id="19" dur="30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2CC4ABC-2745-4081-B4E8-48D791202C1B}"/>
              </a:ext>
            </a:extLst>
          </p:cNvPr>
          <p:cNvSpPr>
            <a:spLocks noGrp="1" noChangeArrowheads="1"/>
          </p:cNvSpPr>
          <p:nvPr>
            <p:ph type="title"/>
          </p:nvPr>
        </p:nvSpPr>
        <p:spPr>
          <a:xfrm>
            <a:off x="2971800" y="0"/>
            <a:ext cx="5715000" cy="1143000"/>
          </a:xfrm>
        </p:spPr>
        <p:txBody>
          <a:bodyPr/>
          <a:lstStyle/>
          <a:p>
            <a:pPr eaLnBrk="1" hangingPunct="1"/>
            <a:r>
              <a:rPr lang="en-US" altLang="en-US" sz="4000"/>
              <a:t>How does the AIS educate the public?</a:t>
            </a:r>
          </a:p>
        </p:txBody>
      </p:sp>
      <p:sp>
        <p:nvSpPr>
          <p:cNvPr id="68611" name="Rectangle 3">
            <a:extLst>
              <a:ext uri="{FF2B5EF4-FFF2-40B4-BE49-F238E27FC236}">
                <a16:creationId xmlns:a16="http://schemas.microsoft.com/office/drawing/2014/main" id="{59439D59-3FB3-43FA-A452-5B2DC5F07018}"/>
              </a:ext>
            </a:extLst>
          </p:cNvPr>
          <p:cNvSpPr>
            <a:spLocks noGrp="1" noChangeArrowheads="1"/>
          </p:cNvSpPr>
          <p:nvPr>
            <p:ph type="body" idx="1"/>
          </p:nvPr>
        </p:nvSpPr>
        <p:spPr>
          <a:xfrm>
            <a:off x="838200" y="1447800"/>
            <a:ext cx="8305800" cy="5257800"/>
          </a:xfrm>
        </p:spPr>
        <p:txBody>
          <a:bodyPr/>
          <a:lstStyle/>
          <a:p>
            <a:pPr eaLnBrk="1" hangingPunct="1"/>
            <a:r>
              <a:rPr lang="en-US" altLang="en-US" dirty="0"/>
              <a:t>Exhibitions, i.e. shows (judged by accredited judges)</a:t>
            </a:r>
          </a:p>
          <a:p>
            <a:pPr eaLnBrk="1" hangingPunct="1"/>
            <a:r>
              <a:rPr lang="en-US" altLang="en-US" dirty="0"/>
              <a:t>AIS web site ( </a:t>
            </a:r>
            <a:r>
              <a:rPr lang="en-US" altLang="en-US" dirty="0">
                <a:hlinkClick r:id="rId3"/>
              </a:rPr>
              <a:t>www.irises.org</a:t>
            </a:r>
            <a:r>
              <a:rPr lang="en-US" altLang="en-US" dirty="0"/>
              <a:t> )</a:t>
            </a:r>
          </a:p>
          <a:p>
            <a:pPr eaLnBrk="1" hangingPunct="1"/>
            <a:r>
              <a:rPr lang="en-US" altLang="en-US" dirty="0"/>
              <a:t>Presentations available for free to AIS members</a:t>
            </a:r>
          </a:p>
          <a:p>
            <a:pPr eaLnBrk="1" hangingPunct="1">
              <a:buFontTx/>
              <a:buNone/>
            </a:pPr>
            <a:r>
              <a:rPr lang="en-US" altLang="en-US" dirty="0"/>
              <a:t>    (</a:t>
            </a:r>
            <a:r>
              <a:rPr lang="en-US" dirty="0">
                <a:hlinkClick r:id="rId4"/>
              </a:rPr>
              <a:t>http://www.irises.org/members/presentations/</a:t>
            </a:r>
            <a:r>
              <a:rPr lang="en-US" altLang="en-US" dirty="0"/>
              <a:t>)</a:t>
            </a:r>
          </a:p>
          <a:p>
            <a:pPr eaLnBrk="1" hangingPunct="1"/>
            <a:r>
              <a:rPr lang="en-US" altLang="en-US" dirty="0"/>
              <a:t>Youth and school programs</a:t>
            </a:r>
          </a:p>
          <a:p>
            <a:pPr eaLnBrk="1" hangingPunct="1"/>
            <a:r>
              <a:rPr lang="en-US" altLang="en-US" dirty="0"/>
              <a:t>Educational Materials</a:t>
            </a:r>
          </a:p>
          <a:p>
            <a:pPr eaLnBrk="1" hangingPunct="1">
              <a:buFontTx/>
              <a:buNone/>
            </a:pPr>
            <a:r>
              <a:rPr lang="en-US" altLang="en-US" dirty="0"/>
              <a:t>    </a:t>
            </a:r>
          </a:p>
          <a:p>
            <a:pPr eaLnBrk="1" hangingPunct="1">
              <a:buFontTx/>
              <a:buNone/>
            </a:pPr>
            <a:r>
              <a:rPr lang="en-US" altLang="en-US" dirty="0"/>
              <a:t>    </a:t>
            </a:r>
          </a:p>
          <a:p>
            <a:pPr eaLnBrk="1" hangingPunct="1"/>
            <a:endParaRPr lang="en-US" altLang="en-US" dirty="0"/>
          </a:p>
        </p:txBody>
      </p:sp>
      <p:pic>
        <p:nvPicPr>
          <p:cNvPr id="68613" name="Picture 5" descr="MVIS 2006 Show-Best of TBs">
            <a:extLst>
              <a:ext uri="{FF2B5EF4-FFF2-40B4-BE49-F238E27FC236}">
                <a16:creationId xmlns:a16="http://schemas.microsoft.com/office/drawing/2014/main" id="{0579D1A6-D413-4915-9084-089C0B0A8B8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91200" y="3657600"/>
            <a:ext cx="2895600" cy="27305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8615" name="Picture 7" descr="MVIS 2006 Show-Judging English Box">
            <a:extLst>
              <a:ext uri="{FF2B5EF4-FFF2-40B4-BE49-F238E27FC236}">
                <a16:creationId xmlns:a16="http://schemas.microsoft.com/office/drawing/2014/main" id="{42D3C02B-89E2-4567-827D-B6777D2D1E6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66800" y="4171950"/>
            <a:ext cx="3581400" cy="26860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20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8615"/>
                                        </p:tgtEl>
                                        <p:attrNameLst>
                                          <p:attrName>style.visibility</p:attrName>
                                        </p:attrNameLst>
                                      </p:cBhvr>
                                      <p:to>
                                        <p:strVal val="visible"/>
                                      </p:to>
                                    </p:set>
                                    <p:animEffect transition="in" filter="fade">
                                      <p:cBhvr>
                                        <p:cTn id="12" dur="2000"/>
                                        <p:tgtEl>
                                          <p:spTgt spid="68615"/>
                                        </p:tgtEl>
                                      </p:cBhvr>
                                    </p:animEffect>
                                  </p:childTnLst>
                                </p:cTn>
                              </p:par>
                              <p:par>
                                <p:cTn id="13" presetID="10" presetClass="entr" presetSubtype="0" fill="hold" nodeType="withEffect">
                                  <p:stCondLst>
                                    <p:cond delay="0"/>
                                  </p:stCondLst>
                                  <p:childTnLst>
                                    <p:set>
                                      <p:cBhvr>
                                        <p:cTn id="14" dur="1" fill="hold">
                                          <p:stCondLst>
                                            <p:cond delay="0"/>
                                          </p:stCondLst>
                                        </p:cTn>
                                        <p:tgtEl>
                                          <p:spTgt spid="68613"/>
                                        </p:tgtEl>
                                        <p:attrNameLst>
                                          <p:attrName>style.visibility</p:attrName>
                                        </p:attrNameLst>
                                      </p:cBhvr>
                                      <p:to>
                                        <p:strVal val="visible"/>
                                      </p:to>
                                    </p:set>
                                    <p:animEffect transition="in" filter="fade">
                                      <p:cBhvr>
                                        <p:cTn id="15" dur="2000"/>
                                        <p:tgtEl>
                                          <p:spTgt spid="686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8611">
                                            <p:txEl>
                                              <p:pRg st="1" end="1"/>
                                            </p:txEl>
                                          </p:spTgt>
                                        </p:tgtEl>
                                        <p:attrNameLst>
                                          <p:attrName>style.visibility</p:attrName>
                                        </p:attrNameLst>
                                      </p:cBhvr>
                                      <p:to>
                                        <p:strVal val="visible"/>
                                      </p:to>
                                    </p:set>
                                    <p:animEffect transition="in" filter="fade">
                                      <p:cBhvr>
                                        <p:cTn id="20" dur="2000"/>
                                        <p:tgtEl>
                                          <p:spTgt spid="6861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68611">
                                            <p:txEl>
                                              <p:pRg st="2" end="2"/>
                                            </p:txEl>
                                          </p:spTgt>
                                        </p:tgtEl>
                                        <p:attrNameLst>
                                          <p:attrName>style.visibility</p:attrName>
                                        </p:attrNameLst>
                                      </p:cBhvr>
                                      <p:to>
                                        <p:strVal val="visible"/>
                                      </p:to>
                                    </p:set>
                                    <p:animEffect transition="in" filter="fade">
                                      <p:cBhvr>
                                        <p:cTn id="25" dur="2000"/>
                                        <p:tgtEl>
                                          <p:spTgt spid="686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8611">
                                            <p:txEl>
                                              <p:pRg st="3" end="3"/>
                                            </p:txEl>
                                          </p:spTgt>
                                        </p:tgtEl>
                                        <p:attrNameLst>
                                          <p:attrName>style.visibility</p:attrName>
                                        </p:attrNameLst>
                                      </p:cBhvr>
                                      <p:to>
                                        <p:strVal val="visible"/>
                                      </p:to>
                                    </p:set>
                                    <p:animEffect transition="in" filter="fade">
                                      <p:cBhvr>
                                        <p:cTn id="28" dur="2000"/>
                                        <p:tgtEl>
                                          <p:spTgt spid="6861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8611">
                                            <p:txEl>
                                              <p:pRg st="4" end="4"/>
                                            </p:txEl>
                                          </p:spTgt>
                                        </p:tgtEl>
                                        <p:attrNameLst>
                                          <p:attrName>style.visibility</p:attrName>
                                        </p:attrNameLst>
                                      </p:cBhvr>
                                      <p:to>
                                        <p:strVal val="visible"/>
                                      </p:to>
                                    </p:set>
                                    <p:animEffect transition="in" filter="fade">
                                      <p:cBhvr>
                                        <p:cTn id="33" dur="2000"/>
                                        <p:tgtEl>
                                          <p:spTgt spid="68611">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68611">
                                            <p:txEl>
                                              <p:pRg st="5" end="5"/>
                                            </p:txEl>
                                          </p:spTgt>
                                        </p:tgtEl>
                                        <p:attrNameLst>
                                          <p:attrName>style.visibility</p:attrName>
                                        </p:attrNameLst>
                                      </p:cBhvr>
                                      <p:to>
                                        <p:strVal val="visible"/>
                                      </p:to>
                                    </p:set>
                                    <p:animEffect transition="in" filter="fade">
                                      <p:cBhvr>
                                        <p:cTn id="38" dur="2000"/>
                                        <p:tgtEl>
                                          <p:spTgt spid="68611">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68611">
                                            <p:txEl>
                                              <p:pRg st="6" end="6"/>
                                            </p:txEl>
                                          </p:spTgt>
                                        </p:tgtEl>
                                        <p:attrNameLst>
                                          <p:attrName>style.visibility</p:attrName>
                                        </p:attrNameLst>
                                      </p:cBhvr>
                                      <p:to>
                                        <p:strVal val="visible"/>
                                      </p:to>
                                    </p:set>
                                    <p:animEffect transition="in" filter="fade">
                                      <p:cBhvr>
                                        <p:cTn id="43" dur="5000"/>
                                        <p:tgtEl>
                                          <p:spTgt spid="68611">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68611">
                                            <p:txEl>
                                              <p:pRg st="7" end="7"/>
                                            </p:txEl>
                                          </p:spTgt>
                                        </p:tgtEl>
                                        <p:attrNameLst>
                                          <p:attrName>style.visibility</p:attrName>
                                        </p:attrNameLst>
                                      </p:cBhvr>
                                      <p:to>
                                        <p:strVal val="visible"/>
                                      </p:to>
                                    </p:set>
                                    <p:animEffect transition="in" filter="fade">
                                      <p:cBhvr>
                                        <p:cTn id="48" dur="2000"/>
                                        <p:tgtEl>
                                          <p:spTgt spid="686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2971800" y="25400"/>
            <a:ext cx="5715000" cy="1143000"/>
          </a:xfrm>
        </p:spPr>
        <p:txBody>
          <a:bodyPr/>
          <a:lstStyle/>
          <a:p>
            <a:r>
              <a:rPr lang="en-US" altLang="en-US"/>
              <a:t>How does the AIS educate the public?</a:t>
            </a:r>
          </a:p>
        </p:txBody>
      </p:sp>
      <p:sp>
        <p:nvSpPr>
          <p:cNvPr id="80899" name="Content Placeholder 2"/>
          <p:cNvSpPr>
            <a:spLocks noGrp="1"/>
          </p:cNvSpPr>
          <p:nvPr>
            <p:ph idx="1"/>
          </p:nvPr>
        </p:nvSpPr>
        <p:spPr>
          <a:xfrm>
            <a:off x="3733800" y="1331913"/>
            <a:ext cx="4953000" cy="2057400"/>
          </a:xfrm>
        </p:spPr>
        <p:txBody>
          <a:bodyPr/>
          <a:lstStyle/>
          <a:p>
            <a:pPr marL="0" indent="0">
              <a:buNone/>
            </a:pPr>
            <a:r>
              <a:rPr lang="en-US" altLang="en-US" dirty="0"/>
              <a:t>By showing that irises can grow in many climates, in many types of soils.  By showing what types of irises can grow where.</a:t>
            </a:r>
          </a:p>
        </p:txBody>
      </p:sp>
      <p:pic>
        <p:nvPicPr>
          <p:cNvPr id="8090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0"/>
            <a:ext cx="3657600" cy="27432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0901" name="TextBox 4"/>
          <p:cNvSpPr txBox="1">
            <a:spLocks noChangeArrowheads="1"/>
          </p:cNvSpPr>
          <p:nvPr/>
        </p:nvSpPr>
        <p:spPr bwMode="auto">
          <a:xfrm>
            <a:off x="4743450" y="3236913"/>
            <a:ext cx="447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dirty="0">
                <a:solidFill>
                  <a:srgbClr val="990000"/>
                </a:solidFill>
              </a:rPr>
              <a:t>Victoria, Canada, moist loamy soil.  Grow bearded irises, Siberians and Japanese irises.  Can grow Arilbreds with difficulty</a:t>
            </a:r>
          </a:p>
        </p:txBody>
      </p:sp>
      <p:pic>
        <p:nvPicPr>
          <p:cNvPr id="8090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4013" y="4114800"/>
            <a:ext cx="3709987" cy="2782888"/>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0903" name="TextBox 6"/>
          <p:cNvSpPr txBox="1">
            <a:spLocks noChangeArrowheads="1"/>
          </p:cNvSpPr>
          <p:nvPr/>
        </p:nvSpPr>
        <p:spPr bwMode="auto">
          <a:xfrm>
            <a:off x="847725" y="2360613"/>
            <a:ext cx="3048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dirty="0">
                <a:solidFill>
                  <a:srgbClr val="990000"/>
                </a:solidFill>
              </a:rPr>
              <a:t>Las Cruces, NM, desert conditions, alkaline soils.  Grow bearded irises including Arilbreds.  Cannot grow Siberians or Japanese Irises.</a:t>
            </a:r>
          </a:p>
        </p:txBody>
      </p:sp>
    </p:spTree>
  </p:cSld>
  <p:clrMapOvr>
    <a:masterClrMapping/>
  </p:clrMapOvr>
  <mc:AlternateContent xmlns:mc="http://schemas.openxmlformats.org/markup-compatibility/2006" xmlns:p14="http://schemas.microsoft.com/office/powerpoint/2010/main">
    <mc:Choice Requires="p14">
      <p:transition p14:dur="100" advTm="12000">
        <p:cut/>
      </p:transition>
    </mc:Choice>
    <mc:Fallback xmlns="">
      <p:transition advTm="12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fade">
                                      <p:cBhvr>
                                        <p:cTn id="7" dur="2000"/>
                                        <p:tgtEl>
                                          <p:spTgt spid="80899">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80903"/>
                                        </p:tgtEl>
                                        <p:attrNameLst>
                                          <p:attrName>style.visibility</p:attrName>
                                        </p:attrNameLst>
                                      </p:cBhvr>
                                      <p:to>
                                        <p:strVal val="visible"/>
                                      </p:to>
                                    </p:set>
                                    <p:animEffect transition="in" filter="fade">
                                      <p:cBhvr>
                                        <p:cTn id="11" dur="3000"/>
                                        <p:tgtEl>
                                          <p:spTgt spid="80903"/>
                                        </p:tgtEl>
                                      </p:cBhvr>
                                    </p:animEffect>
                                  </p:childTnLst>
                                </p:cTn>
                              </p:par>
                              <p:par>
                                <p:cTn id="12" presetID="10" presetClass="entr" presetSubtype="0" fill="hold" nodeType="withEffect">
                                  <p:stCondLst>
                                    <p:cond delay="500"/>
                                  </p:stCondLst>
                                  <p:childTnLst>
                                    <p:set>
                                      <p:cBhvr>
                                        <p:cTn id="13" dur="1" fill="hold">
                                          <p:stCondLst>
                                            <p:cond delay="0"/>
                                          </p:stCondLst>
                                        </p:cTn>
                                        <p:tgtEl>
                                          <p:spTgt spid="80900"/>
                                        </p:tgtEl>
                                        <p:attrNameLst>
                                          <p:attrName>style.visibility</p:attrName>
                                        </p:attrNameLst>
                                      </p:cBhvr>
                                      <p:to>
                                        <p:strVal val="visible"/>
                                      </p:to>
                                    </p:set>
                                    <p:animEffect transition="in" filter="fade">
                                      <p:cBhvr>
                                        <p:cTn id="14" dur="3000"/>
                                        <p:tgtEl>
                                          <p:spTgt spid="80900"/>
                                        </p:tgtEl>
                                      </p:cBhvr>
                                    </p:animEffect>
                                  </p:childTnLst>
                                </p:cTn>
                              </p:par>
                            </p:childTnLst>
                          </p:cTn>
                        </p:par>
                        <p:par>
                          <p:cTn id="15" fill="hold">
                            <p:stCondLst>
                              <p:cond delay="6500"/>
                            </p:stCondLst>
                            <p:childTnLst>
                              <p:par>
                                <p:cTn id="16" presetID="10" presetClass="entr" presetSubtype="0" fill="hold" grpId="0" nodeType="afterEffect">
                                  <p:stCondLst>
                                    <p:cond delay="1000"/>
                                  </p:stCondLst>
                                  <p:childTnLst>
                                    <p:set>
                                      <p:cBhvr>
                                        <p:cTn id="17" dur="1" fill="hold">
                                          <p:stCondLst>
                                            <p:cond delay="0"/>
                                          </p:stCondLst>
                                        </p:cTn>
                                        <p:tgtEl>
                                          <p:spTgt spid="80901"/>
                                        </p:tgtEl>
                                        <p:attrNameLst>
                                          <p:attrName>style.visibility</p:attrName>
                                        </p:attrNameLst>
                                      </p:cBhvr>
                                      <p:to>
                                        <p:strVal val="visible"/>
                                      </p:to>
                                    </p:set>
                                    <p:animEffect transition="in" filter="fade">
                                      <p:cBhvr>
                                        <p:cTn id="18" dur="4100"/>
                                        <p:tgtEl>
                                          <p:spTgt spid="80901"/>
                                        </p:tgtEl>
                                      </p:cBhvr>
                                    </p:animEffect>
                                  </p:childTnLst>
                                </p:cTn>
                              </p:par>
                              <p:par>
                                <p:cTn id="19" presetID="10" presetClass="entr" presetSubtype="0" fill="hold" nodeType="withEffect">
                                  <p:stCondLst>
                                    <p:cond delay="1100"/>
                                  </p:stCondLst>
                                  <p:childTnLst>
                                    <p:set>
                                      <p:cBhvr>
                                        <p:cTn id="20" dur="1" fill="hold">
                                          <p:stCondLst>
                                            <p:cond delay="0"/>
                                          </p:stCondLst>
                                        </p:cTn>
                                        <p:tgtEl>
                                          <p:spTgt spid="80902"/>
                                        </p:tgtEl>
                                        <p:attrNameLst>
                                          <p:attrName>style.visibility</p:attrName>
                                        </p:attrNameLst>
                                      </p:cBhvr>
                                      <p:to>
                                        <p:strVal val="visible"/>
                                      </p:to>
                                    </p:set>
                                    <p:animEffect transition="in" filter="fade">
                                      <p:cBhvr>
                                        <p:cTn id="21" dur="40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P spid="80901" grpId="0"/>
      <p:bldP spid="8090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3200400" y="274638"/>
            <a:ext cx="5867400" cy="1143000"/>
          </a:xfrm>
        </p:spPr>
        <p:txBody>
          <a:bodyPr/>
          <a:lstStyle/>
          <a:p>
            <a:r>
              <a:rPr lang="en-US" altLang="en-US"/>
              <a:t>How does AIS educate youth?</a:t>
            </a:r>
          </a:p>
        </p:txBody>
      </p:sp>
      <p:sp>
        <p:nvSpPr>
          <p:cNvPr id="81923" name="Content Placeholder 2"/>
          <p:cNvSpPr>
            <a:spLocks noGrp="1"/>
          </p:cNvSpPr>
          <p:nvPr>
            <p:ph idx="1"/>
          </p:nvPr>
        </p:nvSpPr>
        <p:spPr>
          <a:xfrm>
            <a:off x="2819400" y="1862138"/>
            <a:ext cx="5880100" cy="4525962"/>
          </a:xfrm>
        </p:spPr>
        <p:txBody>
          <a:bodyPr/>
          <a:lstStyle/>
          <a:p>
            <a:r>
              <a:rPr lang="en-US" altLang="en-US" dirty="0"/>
              <a:t>Through youth artistic programs, essays and coloring contests</a:t>
            </a:r>
          </a:p>
          <a:p>
            <a:r>
              <a:rPr lang="en-US" altLang="en-US" dirty="0"/>
              <a:t>Through local clubs providing rhizomes to schools and teaching students how to grow irises</a:t>
            </a:r>
          </a:p>
          <a:p>
            <a:r>
              <a:rPr lang="en-US" altLang="en-US" dirty="0"/>
              <a:t>Through activities to help learning about iris culture </a:t>
            </a:r>
          </a:p>
          <a:p>
            <a:r>
              <a:rPr lang="en-US" altLang="en-US" dirty="0"/>
              <a:t>Providing AIS membership to the youth at reduced prices</a:t>
            </a:r>
          </a:p>
          <a:p>
            <a:r>
              <a:rPr lang="en-US" altLang="en-US" dirty="0"/>
              <a:t>Through the website </a:t>
            </a:r>
            <a:r>
              <a:rPr lang="en-US" altLang="en-US" dirty="0">
                <a:hlinkClick r:id="rId3"/>
              </a:rPr>
              <a:t>http://www.aisyouth.com/</a:t>
            </a:r>
            <a:endParaRPr lang="en-US" altLang="en-US" dirty="0"/>
          </a:p>
          <a:p>
            <a:endParaRPr lang="en-US" altLang="en-US" dirty="0"/>
          </a:p>
        </p:txBody>
      </p:sp>
      <p:pic>
        <p:nvPicPr>
          <p:cNvPr id="8192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0" y="2084388"/>
            <a:ext cx="2438400" cy="408305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971800" y="304800"/>
            <a:ext cx="5715000" cy="1143000"/>
          </a:xfrm>
        </p:spPr>
        <p:txBody>
          <a:bodyPr/>
          <a:lstStyle/>
          <a:p>
            <a:pPr eaLnBrk="1" hangingPunct="1"/>
            <a:r>
              <a:rPr lang="en-US" altLang="en-US" sz="4000"/>
              <a:t>How does the AIS educate the public?</a:t>
            </a:r>
          </a:p>
        </p:txBody>
      </p:sp>
      <p:sp>
        <p:nvSpPr>
          <p:cNvPr id="68611" name="Rectangle 3"/>
          <p:cNvSpPr>
            <a:spLocks noGrp="1" noChangeArrowheads="1"/>
          </p:cNvSpPr>
          <p:nvPr>
            <p:ph type="body" idx="1"/>
          </p:nvPr>
        </p:nvSpPr>
        <p:spPr>
          <a:xfrm>
            <a:off x="1828800" y="1485900"/>
            <a:ext cx="7010400" cy="3238500"/>
          </a:xfrm>
        </p:spPr>
        <p:txBody>
          <a:bodyPr/>
          <a:lstStyle/>
          <a:p>
            <a:pPr marL="0" indent="0" eaLnBrk="1" hangingPunct="1">
              <a:buFontTx/>
              <a:buNone/>
              <a:defRPr/>
            </a:pPr>
            <a:r>
              <a:rPr lang="en-US" b="0" dirty="0">
                <a:hlinkClick r:id="rId4"/>
              </a:rPr>
              <a:t>http://wiki.irises.org/Hist/ArticlesOnHistoricIris</a:t>
            </a:r>
            <a:endParaRPr lang="en-US" b="0" dirty="0"/>
          </a:p>
          <a:p>
            <a:pPr eaLnBrk="1" hangingPunct="1">
              <a:defRPr/>
            </a:pPr>
            <a:r>
              <a:rPr lang="en-US" b="0" dirty="0"/>
              <a:t>For the reference, research, and education of horticultural, scientific, and general audiences, the AIS Hager/DuBois Memorial Iris Library collects and makes available published literature, archives, and visual records pertaining to the genus Iris.  It includes Articles, Books, Catalogs, Presentations, and Videos.  It both online and physical.</a:t>
            </a:r>
          </a:p>
          <a:p>
            <a:pPr eaLnBrk="1" hangingPunct="1">
              <a:defRPr/>
            </a:pPr>
            <a:endParaRPr lang="en-US" altLang="en-US" dirty="0"/>
          </a:p>
          <a:p>
            <a:pPr eaLnBrk="1" hangingPunct="1">
              <a:buFontTx/>
              <a:buNone/>
              <a:defRPr/>
            </a:pPr>
            <a:r>
              <a:rPr lang="en-US" altLang="en-US" dirty="0"/>
              <a:t>    </a:t>
            </a:r>
          </a:p>
          <a:p>
            <a:pPr eaLnBrk="1" hangingPunct="1">
              <a:buFontTx/>
              <a:buNone/>
              <a:defRPr/>
            </a:pPr>
            <a:r>
              <a:rPr lang="en-US" altLang="en-US" dirty="0"/>
              <a:t>    </a:t>
            </a:r>
          </a:p>
          <a:p>
            <a:pPr eaLnBrk="1" hangingPunct="1">
              <a:defRPr/>
            </a:pPr>
            <a:endParaRPr lang="en-US" altLang="en-US" dirty="0"/>
          </a:p>
        </p:txBody>
      </p:sp>
      <p:pic>
        <p:nvPicPr>
          <p:cNvPr id="83972" name="Picture 2" descr="http://wiki.irises.org/pub/Main/InfoQR_CodesGeneral/Iris_Encycloped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943100"/>
            <a:ext cx="1295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descr="http://wiki.irises.org/pub/Hist/ArticlesOnHistoricIris/Iris_Libra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013325"/>
            <a:ext cx="4191000" cy="184467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971800" y="0"/>
            <a:ext cx="5715000" cy="1143000"/>
          </a:xfrm>
        </p:spPr>
        <p:txBody>
          <a:bodyPr/>
          <a:lstStyle/>
          <a:p>
            <a:pPr eaLnBrk="1" hangingPunct="1"/>
            <a:r>
              <a:rPr lang="en-US" altLang="en-US" sz="4000" dirty="0"/>
              <a:t>Facebook</a:t>
            </a:r>
          </a:p>
        </p:txBody>
      </p:sp>
      <p:sp>
        <p:nvSpPr>
          <p:cNvPr id="68611" name="Rectangle 3"/>
          <p:cNvSpPr>
            <a:spLocks noGrp="1" noChangeArrowheads="1"/>
          </p:cNvSpPr>
          <p:nvPr>
            <p:ph type="body" idx="1"/>
          </p:nvPr>
        </p:nvSpPr>
        <p:spPr>
          <a:xfrm>
            <a:off x="5105400" y="1066800"/>
            <a:ext cx="3733800" cy="3238500"/>
          </a:xfrm>
        </p:spPr>
        <p:txBody>
          <a:bodyPr/>
          <a:lstStyle/>
          <a:p>
            <a:pPr marL="0" indent="0" eaLnBrk="1" hangingPunct="1">
              <a:buNone/>
              <a:defRPr/>
            </a:pPr>
            <a:r>
              <a:rPr lang="en-US" altLang="en-US" sz="2000" dirty="0"/>
              <a:t>The AIS, it’s sections, cooperating societies and many regions and local clubs have Facebook pages.  These pages discuss upcoming events, show photos of the latest seedlings and introductions and give hybridizers an opportunity to gather opinions about their latest creations from the iris community.</a:t>
            </a:r>
          </a:p>
        </p:txBody>
      </p:sp>
      <p:pic>
        <p:nvPicPr>
          <p:cNvPr id="593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676400"/>
            <a:ext cx="504439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49108823"/>
      </p:ext>
    </p:extLst>
  </p:cSld>
  <p:clrMapOvr>
    <a:masterClrMapping/>
  </p:clrMapOvr>
  <p:transition advTm="8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b="0"/>
              <a:t>AIS Hager/DuBois Memorial Iris Library</a:t>
            </a:r>
            <a:endParaRPr lang="en-US" altLang="en-US"/>
          </a:p>
        </p:txBody>
      </p:sp>
      <p:pic>
        <p:nvPicPr>
          <p:cNvPr id="860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905000"/>
            <a:ext cx="6477000" cy="4953000"/>
          </a:xfrm>
          <a:scene3d>
            <a:camera prst="orthographicFront"/>
            <a:lightRig rig="threePt" dir="t"/>
          </a:scene3d>
          <a:sp3d>
            <a:bevelT/>
          </a:sp3d>
        </p:spPr>
      </p:pic>
    </p:spTree>
  </p:cSld>
  <p:clrMapOvr>
    <a:masterClrMapping/>
  </p:clrMapOvr>
  <p:transition advTm="4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b="0"/>
              <a:t>AIS Hager/DuBois Memorial Iris Library</a:t>
            </a:r>
            <a:endParaRPr lang="en-US" altLang="en-US"/>
          </a:p>
        </p:txBody>
      </p:sp>
      <p:pic>
        <p:nvPicPr>
          <p:cNvPr id="870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973263"/>
            <a:ext cx="6019800" cy="4884737"/>
          </a:xfrm>
          <a:scene3d>
            <a:camera prst="orthographicFront"/>
            <a:lightRig rig="threePt" dir="t"/>
          </a:scene3d>
          <a:sp3d>
            <a:bevelT/>
          </a:sp3d>
        </p:spPr>
      </p:pic>
      <p:pic>
        <p:nvPicPr>
          <p:cNvPr id="870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4648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a:t>AIS Research</a:t>
            </a:r>
          </a:p>
        </p:txBody>
      </p:sp>
      <p:sp>
        <p:nvSpPr>
          <p:cNvPr id="88067" name="Rectangle 3"/>
          <p:cNvSpPr>
            <a:spLocks noGrp="1" noChangeArrowheads="1"/>
          </p:cNvSpPr>
          <p:nvPr>
            <p:ph type="body" idx="1"/>
          </p:nvPr>
        </p:nvSpPr>
        <p:spPr>
          <a:xfrm>
            <a:off x="990600" y="1417638"/>
            <a:ext cx="7239000" cy="4419600"/>
          </a:xfrm>
        </p:spPr>
        <p:txBody>
          <a:bodyPr/>
          <a:lstStyle/>
          <a:p>
            <a:pPr eaLnBrk="1" hangingPunct="1">
              <a:buFontTx/>
              <a:buNone/>
            </a:pPr>
            <a:r>
              <a:rPr lang="en-US" altLang="en-US" sz="2800"/>
              <a:t>Encourages or supports Iris research on:</a:t>
            </a:r>
          </a:p>
          <a:p>
            <a:pPr eaLnBrk="1" hangingPunct="1"/>
            <a:r>
              <a:rPr lang="en-US" altLang="en-US"/>
              <a:t>Native or species irises</a:t>
            </a:r>
          </a:p>
          <a:p>
            <a:pPr eaLnBrk="1" hangingPunct="1"/>
            <a:r>
              <a:rPr lang="en-US" altLang="en-US"/>
              <a:t>Iris taxonomy</a:t>
            </a:r>
          </a:p>
          <a:p>
            <a:pPr eaLnBrk="1" hangingPunct="1"/>
            <a:r>
              <a:rPr lang="en-US" altLang="en-US"/>
              <a:t>Genetic markers</a:t>
            </a:r>
          </a:p>
          <a:p>
            <a:pPr eaLnBrk="1" hangingPunct="1"/>
            <a:r>
              <a:rPr lang="en-US" altLang="en-US"/>
              <a:t>Iris diseases and insects</a:t>
            </a:r>
          </a:p>
          <a:p>
            <a:pPr eaLnBrk="1" hangingPunct="1"/>
            <a:r>
              <a:rPr lang="en-US" altLang="en-US"/>
              <a:t>Fertility Tests</a:t>
            </a:r>
          </a:p>
          <a:p>
            <a:pPr eaLnBrk="1" hangingPunct="1"/>
            <a:r>
              <a:rPr lang="en-US" altLang="en-US"/>
              <a:t>History of early cultivars</a:t>
            </a:r>
          </a:p>
          <a:p>
            <a:pPr eaLnBrk="1" hangingPunct="1">
              <a:buFontTx/>
              <a:buNone/>
            </a:pPr>
            <a:r>
              <a:rPr lang="en-US" altLang="en-US"/>
              <a:t> </a:t>
            </a:r>
          </a:p>
        </p:txBody>
      </p:sp>
      <p:sp>
        <p:nvSpPr>
          <p:cNvPr id="88068" name="TextBox 6"/>
          <p:cNvSpPr txBox="1">
            <a:spLocks noChangeArrowheads="1"/>
          </p:cNvSpPr>
          <p:nvPr/>
        </p:nvSpPr>
        <p:spPr bwMode="auto">
          <a:xfrm>
            <a:off x="6172200" y="438785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a:solidFill>
                  <a:srgbClr val="990000"/>
                </a:solidFill>
              </a:rPr>
              <a:t>Kansas State Research Garden</a:t>
            </a:r>
          </a:p>
        </p:txBody>
      </p:sp>
      <p:pic>
        <p:nvPicPr>
          <p:cNvPr id="88069"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410200" y="1981200"/>
            <a:ext cx="3505200" cy="229076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971800" y="0"/>
            <a:ext cx="5715000" cy="1143000"/>
          </a:xfrm>
        </p:spPr>
        <p:txBody>
          <a:bodyPr/>
          <a:lstStyle/>
          <a:p>
            <a:pPr eaLnBrk="1" hangingPunct="1"/>
            <a:r>
              <a:rPr lang="en-US" altLang="en-US" sz="4000"/>
              <a:t>AIS Membership</a:t>
            </a:r>
            <a:br>
              <a:rPr lang="en-US" altLang="en-US" sz="4000"/>
            </a:br>
            <a:r>
              <a:rPr lang="en-US" altLang="en-US" sz="4000"/>
              <a:t>Benefits</a:t>
            </a:r>
          </a:p>
        </p:txBody>
      </p:sp>
      <p:sp>
        <p:nvSpPr>
          <p:cNvPr id="90115" name="Rectangle 3"/>
          <p:cNvSpPr>
            <a:spLocks noGrp="1" noChangeArrowheads="1"/>
          </p:cNvSpPr>
          <p:nvPr>
            <p:ph type="body" idx="1"/>
          </p:nvPr>
        </p:nvSpPr>
        <p:spPr>
          <a:xfrm>
            <a:off x="1447800" y="1219200"/>
            <a:ext cx="7696200" cy="4525963"/>
          </a:xfrm>
        </p:spPr>
        <p:txBody>
          <a:bodyPr/>
          <a:lstStyle/>
          <a:p>
            <a:pPr eaLnBrk="1" hangingPunct="1"/>
            <a:r>
              <a:rPr lang="en-US" altLang="en-US" dirty="0"/>
              <a:t>A subscription to the AIS Bulletin (4/year) </a:t>
            </a:r>
          </a:p>
          <a:p>
            <a:pPr eaLnBrk="1" hangingPunct="1"/>
            <a:r>
              <a:rPr lang="en-US" altLang="en-US" dirty="0"/>
              <a:t>News and Notes (on-line AIS news magazine)</a:t>
            </a:r>
          </a:p>
          <a:p>
            <a:pPr eaLnBrk="1" hangingPunct="1"/>
            <a:r>
              <a:rPr lang="en-US" altLang="en-US" dirty="0"/>
              <a:t>You can choose to participate in the annual AIS National Convention. </a:t>
            </a:r>
          </a:p>
          <a:p>
            <a:pPr eaLnBrk="1" hangingPunct="1"/>
            <a:r>
              <a:rPr lang="en-US" altLang="en-US" dirty="0"/>
              <a:t>Be a part of Iris popularity polls (don’t have to be a judge).  It is also open to </a:t>
            </a:r>
            <a:r>
              <a:rPr lang="en-US" altLang="en-US"/>
              <a:t>the public</a:t>
            </a:r>
            <a:endParaRPr lang="en-US" altLang="en-US" dirty="0"/>
          </a:p>
          <a:p>
            <a:pPr eaLnBrk="1" hangingPunct="1"/>
            <a:r>
              <a:rPr lang="en-US" altLang="en-US" dirty="0"/>
              <a:t>Contacts with the community devoted to the iris.</a:t>
            </a:r>
          </a:p>
          <a:p>
            <a:pPr eaLnBrk="1" hangingPunct="1"/>
            <a:r>
              <a:rPr lang="en-US" altLang="en-US" dirty="0"/>
              <a:t>Some commercial growers will even pay your AIS membership fee if you buy so many irises</a:t>
            </a:r>
          </a:p>
          <a:p>
            <a:pPr eaLnBrk="1" hangingPunct="1"/>
            <a:endParaRPr lang="en-US" altLang="en-US" dirty="0"/>
          </a:p>
        </p:txBody>
      </p:sp>
      <p:pic>
        <p:nvPicPr>
          <p:cNvPr id="901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913313"/>
            <a:ext cx="7315200" cy="18161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971800" y="0"/>
            <a:ext cx="5715000" cy="1143000"/>
          </a:xfrm>
        </p:spPr>
        <p:txBody>
          <a:bodyPr/>
          <a:lstStyle/>
          <a:p>
            <a:pPr eaLnBrk="1" hangingPunct="1"/>
            <a:r>
              <a:rPr lang="en-US" altLang="en-US" sz="4000"/>
              <a:t>AIS Membership</a:t>
            </a:r>
            <a:br>
              <a:rPr lang="en-US" altLang="en-US" sz="4000"/>
            </a:br>
            <a:r>
              <a:rPr lang="en-US" altLang="en-US" sz="4000"/>
              <a:t>Benefits</a:t>
            </a:r>
          </a:p>
        </p:txBody>
      </p:sp>
      <p:sp>
        <p:nvSpPr>
          <p:cNvPr id="90115" name="Rectangle 3"/>
          <p:cNvSpPr>
            <a:spLocks noGrp="1" noChangeArrowheads="1"/>
          </p:cNvSpPr>
          <p:nvPr>
            <p:ph type="body" idx="1"/>
          </p:nvPr>
        </p:nvSpPr>
        <p:spPr>
          <a:xfrm>
            <a:off x="1447800" y="1219200"/>
            <a:ext cx="7696200" cy="4525963"/>
          </a:xfrm>
        </p:spPr>
        <p:txBody>
          <a:bodyPr/>
          <a:lstStyle/>
          <a:p>
            <a:pPr eaLnBrk="1" hangingPunct="1"/>
            <a:r>
              <a:rPr lang="en-US" altLang="en-US" dirty="0"/>
              <a:t>A subscription to the AIS Bulletin (4/year) </a:t>
            </a:r>
          </a:p>
          <a:p>
            <a:pPr eaLnBrk="1" hangingPunct="1"/>
            <a:r>
              <a:rPr lang="en-US" altLang="en-US" dirty="0"/>
              <a:t>News and Notes (on-line AIS news magazine)</a:t>
            </a:r>
          </a:p>
          <a:p>
            <a:pPr eaLnBrk="1" hangingPunct="1"/>
            <a:r>
              <a:rPr lang="en-US" altLang="en-US" dirty="0"/>
              <a:t>You can choose to participate in the annual AIS National Convention. </a:t>
            </a:r>
          </a:p>
          <a:p>
            <a:pPr eaLnBrk="1" hangingPunct="1"/>
            <a:r>
              <a:rPr lang="en-US" altLang="en-US" dirty="0"/>
              <a:t>Be a part of Iris popularity polls (don’t have to be a judge).  It is also open to </a:t>
            </a:r>
            <a:r>
              <a:rPr lang="en-US" altLang="en-US"/>
              <a:t>the public</a:t>
            </a:r>
            <a:endParaRPr lang="en-US" altLang="en-US" dirty="0"/>
          </a:p>
          <a:p>
            <a:pPr eaLnBrk="1" hangingPunct="1"/>
            <a:r>
              <a:rPr lang="en-US" altLang="en-US" dirty="0"/>
              <a:t>Contacts with the community devoted to the iris.</a:t>
            </a:r>
          </a:p>
          <a:p>
            <a:pPr eaLnBrk="1" hangingPunct="1"/>
            <a:r>
              <a:rPr lang="en-US" altLang="en-US" dirty="0"/>
              <a:t>Some commercial growers will even pay your AIS membership fee if you buy so many irises</a:t>
            </a:r>
          </a:p>
          <a:p>
            <a:pPr eaLnBrk="1" hangingPunct="1"/>
            <a:endParaRPr lang="en-US" altLang="en-US" dirty="0"/>
          </a:p>
        </p:txBody>
      </p:sp>
      <p:pic>
        <p:nvPicPr>
          <p:cNvPr id="901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913313"/>
            <a:ext cx="7315200" cy="18161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457700" y="274638"/>
            <a:ext cx="4686300" cy="1143000"/>
          </a:xfrm>
        </p:spPr>
        <p:txBody>
          <a:bodyPr/>
          <a:lstStyle/>
          <a:p>
            <a:pPr eaLnBrk="1" hangingPunct="1"/>
            <a:r>
              <a:rPr lang="en-US" altLang="en-US" sz="4000" dirty="0"/>
              <a:t>AIS Sections and Cooperating Societies</a:t>
            </a:r>
          </a:p>
        </p:txBody>
      </p:sp>
      <p:sp>
        <p:nvSpPr>
          <p:cNvPr id="23555" name="Rectangle 3"/>
          <p:cNvSpPr>
            <a:spLocks noGrp="1" noChangeArrowheads="1"/>
          </p:cNvSpPr>
          <p:nvPr>
            <p:ph type="body" idx="1"/>
          </p:nvPr>
        </p:nvSpPr>
        <p:spPr>
          <a:xfrm>
            <a:off x="4648200" y="1676400"/>
            <a:ext cx="4495800" cy="5137150"/>
          </a:xfrm>
        </p:spPr>
        <p:txBody>
          <a:bodyPr/>
          <a:lstStyle/>
          <a:p>
            <a:pPr eaLnBrk="1" hangingPunct="1"/>
            <a:r>
              <a:rPr lang="en-US" altLang="en-US" sz="2000" dirty="0"/>
              <a:t>AIS Sections and AIS Cooperating Societies are special interest groups that deal with information on specific classifications of iris.</a:t>
            </a:r>
          </a:p>
          <a:p>
            <a:pPr eaLnBrk="1" hangingPunct="1"/>
            <a:r>
              <a:rPr lang="en-US" altLang="en-US" sz="2000" dirty="0"/>
              <a:t>Benefits include informative newsletters with a focus on specific types of irises. </a:t>
            </a:r>
          </a:p>
          <a:p>
            <a:pPr eaLnBrk="1" hangingPunct="1"/>
            <a:r>
              <a:rPr lang="en-US" altLang="en-US" sz="2000" dirty="0"/>
              <a:t>Many of these groups also hold events such as mini-conventions on an annual or semi-annual basis.</a:t>
            </a:r>
          </a:p>
          <a:p>
            <a:pPr eaLnBrk="1" hangingPunct="1"/>
            <a:r>
              <a:rPr lang="en-US" altLang="en-US" sz="2000" dirty="0"/>
              <a:t> Membership in these groups is in addition to AIS membership. </a:t>
            </a:r>
          </a:p>
          <a:p>
            <a:pPr eaLnBrk="1" hangingPunct="1"/>
            <a:r>
              <a:rPr lang="en-US" altLang="en-US" sz="2000" dirty="0"/>
              <a:t>Be sure to check out their Facebook pages and websites!</a:t>
            </a: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3822700"/>
            <a:ext cx="4533900" cy="302101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355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52400"/>
            <a:ext cx="4449762" cy="333851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3558" name="TextBox 3"/>
          <p:cNvSpPr txBox="1">
            <a:spLocks noChangeArrowheads="1"/>
          </p:cNvSpPr>
          <p:nvPr/>
        </p:nvSpPr>
        <p:spPr bwMode="auto">
          <a:xfrm>
            <a:off x="838200" y="2590800"/>
            <a:ext cx="2590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rgbClr val="993300"/>
                </a:solidFill>
                <a:latin typeface="Arial" panose="020B0604020202020204" pitchFamily="34" charset="0"/>
                <a:cs typeface="Arial" panose="020B0604020202020204" pitchFamily="34" charset="0"/>
              </a:defRPr>
            </a:lvl1pPr>
            <a:lvl2pPr marL="742950" indent="-285750">
              <a:spcBef>
                <a:spcPct val="20000"/>
              </a:spcBef>
              <a:buChar char="–"/>
              <a:defRPr sz="2400">
                <a:solidFill>
                  <a:srgbClr val="009900"/>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009900"/>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009900"/>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009900"/>
                </a:solidFill>
                <a:latin typeface="Arial" panose="020B0604020202020204" pitchFamily="34" charset="0"/>
                <a:cs typeface="Arial" panose="020B0604020202020204" pitchFamily="34" charset="0"/>
              </a:defRPr>
            </a:lvl9pPr>
          </a:lstStyle>
          <a:p>
            <a:pPr>
              <a:spcBef>
                <a:spcPct val="0"/>
              </a:spcBef>
              <a:buFontTx/>
              <a:buNone/>
            </a:pPr>
            <a:r>
              <a:rPr lang="en-US" altLang="en-US" sz="1800" b="0" dirty="0">
                <a:solidFill>
                  <a:schemeClr val="tx1"/>
                </a:solidFill>
              </a:rPr>
              <a:t>Mystic Lake Irises, Ontario, California</a:t>
            </a:r>
          </a:p>
        </p:txBody>
      </p:sp>
      <p:sp>
        <p:nvSpPr>
          <p:cNvPr id="7" name="TextBox 6"/>
          <p:cNvSpPr txBox="1"/>
          <p:nvPr/>
        </p:nvSpPr>
        <p:spPr>
          <a:xfrm>
            <a:off x="457200" y="3930650"/>
            <a:ext cx="3581400" cy="368300"/>
          </a:xfrm>
          <a:prstGeom prst="rect">
            <a:avLst/>
          </a:prstGeom>
          <a:noFill/>
        </p:spPr>
        <p:txBody>
          <a:bodyPr>
            <a:spAutoFit/>
          </a:bodyPr>
          <a:lstStyle/>
          <a:p>
            <a:pPr>
              <a:defRPr/>
            </a:pPr>
            <a:r>
              <a:rPr lang="en-US" dirty="0" err="1">
                <a:solidFill>
                  <a:schemeClr val="bg1">
                    <a:lumMod val="95000"/>
                  </a:schemeClr>
                </a:solidFill>
              </a:rPr>
              <a:t>Hildenbrandt</a:t>
            </a:r>
            <a:r>
              <a:rPr lang="en-US" dirty="0">
                <a:solidFill>
                  <a:schemeClr val="bg1">
                    <a:lumMod val="95000"/>
                  </a:schemeClr>
                </a:solidFill>
              </a:rPr>
              <a:t> Iris Gardens, NJ</a:t>
            </a:r>
          </a:p>
        </p:txBody>
      </p:sp>
    </p:spTree>
  </p:cSld>
  <p:clrMapOvr>
    <a:masterClrMapping/>
  </p:clrMapOvr>
  <p:transition advTm="8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9EF32DF-E95C-42BC-AFA8-FE40522FD220}"/>
              </a:ext>
            </a:extLst>
          </p:cNvPr>
          <p:cNvSpPr>
            <a:spLocks noGrp="1" noChangeArrowheads="1"/>
          </p:cNvSpPr>
          <p:nvPr>
            <p:ph type="title"/>
          </p:nvPr>
        </p:nvSpPr>
        <p:spPr>
          <a:xfrm>
            <a:off x="2971800" y="228600"/>
            <a:ext cx="5715000" cy="1143000"/>
          </a:xfrm>
        </p:spPr>
        <p:txBody>
          <a:bodyPr/>
          <a:lstStyle/>
          <a:p>
            <a:pPr eaLnBrk="1" hangingPunct="1"/>
            <a:r>
              <a:rPr lang="en-US" altLang="en-US"/>
              <a:t>Bulletin</a:t>
            </a:r>
          </a:p>
        </p:txBody>
      </p:sp>
      <p:sp>
        <p:nvSpPr>
          <p:cNvPr id="40963" name="Rectangle 3">
            <a:extLst>
              <a:ext uri="{FF2B5EF4-FFF2-40B4-BE49-F238E27FC236}">
                <a16:creationId xmlns:a16="http://schemas.microsoft.com/office/drawing/2014/main" id="{59C082A1-71DB-453D-BC85-C02E6BEA0EA1}"/>
              </a:ext>
            </a:extLst>
          </p:cNvPr>
          <p:cNvSpPr>
            <a:spLocks noGrp="1" noChangeArrowheads="1"/>
          </p:cNvSpPr>
          <p:nvPr>
            <p:ph type="body" idx="1"/>
          </p:nvPr>
        </p:nvSpPr>
        <p:spPr>
          <a:xfrm>
            <a:off x="4648200" y="1409700"/>
            <a:ext cx="4495800" cy="4953000"/>
          </a:xfrm>
        </p:spPr>
        <p:txBody>
          <a:bodyPr/>
          <a:lstStyle/>
          <a:p>
            <a:pPr eaLnBrk="1" hangingPunct="1"/>
            <a:r>
              <a:rPr lang="en-US" altLang="en-US" dirty="0"/>
              <a:t>Color-illustrated</a:t>
            </a:r>
          </a:p>
          <a:p>
            <a:pPr eaLnBrk="1" hangingPunct="1"/>
            <a:r>
              <a:rPr lang="en-US" altLang="en-US" dirty="0"/>
              <a:t>Articles on iris culture and hybridizers</a:t>
            </a:r>
          </a:p>
          <a:p>
            <a:pPr eaLnBrk="1" hangingPunct="1"/>
            <a:r>
              <a:rPr lang="en-US" altLang="en-US" dirty="0"/>
              <a:t>Discussion on the merits of various cultivars</a:t>
            </a:r>
          </a:p>
          <a:p>
            <a:pPr eaLnBrk="1" hangingPunct="1"/>
            <a:r>
              <a:rPr lang="en-US" altLang="en-US" dirty="0"/>
              <a:t>Reports on the activities of the AIS, its sections and the regional affiliates</a:t>
            </a:r>
          </a:p>
          <a:p>
            <a:pPr eaLnBrk="1" hangingPunct="1"/>
            <a:r>
              <a:rPr lang="en-US" altLang="en-US" dirty="0"/>
              <a:t>Directory of commercial growers.</a:t>
            </a:r>
          </a:p>
          <a:p>
            <a:pPr eaLnBrk="1" hangingPunct="1"/>
            <a:r>
              <a:rPr lang="en-US" altLang="en-US" dirty="0"/>
              <a:t>Articles of a historic nature.</a:t>
            </a:r>
          </a:p>
        </p:txBody>
      </p:sp>
      <p:pic>
        <p:nvPicPr>
          <p:cNvPr id="2" name="Picture 1">
            <a:extLst>
              <a:ext uri="{FF2B5EF4-FFF2-40B4-BE49-F238E27FC236}">
                <a16:creationId xmlns:a16="http://schemas.microsoft.com/office/drawing/2014/main" id="{92235B98-40F0-47FA-8512-74A6EAE4FAE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62000" y="1881104"/>
            <a:ext cx="3433139" cy="4214896"/>
          </a:xfrm>
          <a:prstGeom prst="rect">
            <a:avLst/>
          </a:prstGeom>
          <a:ln w="38100">
            <a:noFill/>
          </a:ln>
          <a:scene3d>
            <a:camera prst="orthographicFront"/>
            <a:lightRig rig="threePt" dir="t"/>
          </a:scene3d>
          <a:sp3d>
            <a:bevelT/>
          </a:sp3d>
        </p:spPr>
      </p:pic>
      <p:pic>
        <p:nvPicPr>
          <p:cNvPr id="3" name="Picture 2">
            <a:extLst>
              <a:ext uri="{FF2B5EF4-FFF2-40B4-BE49-F238E27FC236}">
                <a16:creationId xmlns:a16="http://schemas.microsoft.com/office/drawing/2014/main" id="{0259A4BF-BFF1-4BB2-A765-12CFF6AF93A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304537">
            <a:off x="761999" y="1796362"/>
            <a:ext cx="3433138" cy="4255877"/>
          </a:xfrm>
          <a:prstGeom prst="rect">
            <a:avLst/>
          </a:prstGeom>
          <a:ln w="38100">
            <a:noFill/>
          </a:ln>
          <a:scene3d>
            <a:camera prst="orthographicFront"/>
            <a:lightRig rig="threePt" dir="t"/>
          </a:scene3d>
          <a:sp3d>
            <a:bevelT/>
          </a:sp3d>
        </p:spPr>
      </p:pic>
      <p:pic>
        <p:nvPicPr>
          <p:cNvPr id="4" name="Picture 3">
            <a:extLst>
              <a:ext uri="{FF2B5EF4-FFF2-40B4-BE49-F238E27FC236}">
                <a16:creationId xmlns:a16="http://schemas.microsoft.com/office/drawing/2014/main" id="{F5C48862-E3B8-467B-A97F-38808AF048A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2825392">
            <a:off x="831300" y="1814940"/>
            <a:ext cx="3433138" cy="4182129"/>
          </a:xfrm>
          <a:prstGeom prst="rect">
            <a:avLst/>
          </a:prstGeom>
          <a:ln w="38100">
            <a:noFill/>
          </a:ln>
          <a:scene3d>
            <a:camera prst="orthographicFront"/>
            <a:lightRig rig="threePt" dir="t"/>
          </a:scene3d>
          <a:sp3d>
            <a:bevelT/>
          </a:sp3d>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 and Notes</a:t>
            </a:r>
          </a:p>
        </p:txBody>
      </p:sp>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1752600" y="2819400"/>
            <a:ext cx="5161722" cy="3886200"/>
          </a:xfrm>
          <a:prstGeom prst="rect">
            <a:avLst/>
          </a:prstGeom>
        </p:spPr>
      </p:pic>
      <p:sp>
        <p:nvSpPr>
          <p:cNvPr id="5" name="TextBox 4"/>
          <p:cNvSpPr txBox="1"/>
          <p:nvPr/>
        </p:nvSpPr>
        <p:spPr>
          <a:xfrm>
            <a:off x="1600200" y="1718571"/>
            <a:ext cx="6934200" cy="1200329"/>
          </a:xfrm>
          <a:prstGeom prst="rect">
            <a:avLst/>
          </a:prstGeom>
          <a:noFill/>
        </p:spPr>
        <p:txBody>
          <a:bodyPr wrap="square" rtlCol="0">
            <a:spAutoFit/>
          </a:bodyPr>
          <a:lstStyle/>
          <a:p>
            <a:r>
              <a:rPr lang="en-US" sz="2400" b="1" dirty="0">
                <a:solidFill>
                  <a:srgbClr val="993300"/>
                </a:solidFill>
                <a:latin typeface="+mn-lt"/>
                <a:cs typeface="+mn-cs"/>
              </a:rPr>
              <a:t>On-line news magazine provided to members that contains the latest happenings from the AIS</a:t>
            </a:r>
          </a:p>
        </p:txBody>
      </p:sp>
    </p:spTree>
    <p:extLst>
      <p:ext uri="{BB962C8B-B14F-4D97-AF65-F5344CB8AC3E}">
        <p14:creationId xmlns:p14="http://schemas.microsoft.com/office/powerpoint/2010/main" val="3598796325"/>
      </p:ext>
    </p:extLst>
  </p:cSld>
  <p:clrMapOvr>
    <a:masterClrMapping/>
  </p:clrMapOvr>
  <p:transition advTm="5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uckets Schreiners Intro_a">
            <a:extLst>
              <a:ext uri="{FF2B5EF4-FFF2-40B4-BE49-F238E27FC236}">
                <a16:creationId xmlns:a16="http://schemas.microsoft.com/office/drawing/2014/main" id="{973DB1FD-3C2B-4B5A-9B4D-D5A49193E765}"/>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3463925"/>
            <a:ext cx="4876800" cy="3394075"/>
          </a:xfrm>
          <a:prstGeom prst="rect">
            <a:avLst/>
          </a:prstGeom>
          <a:noFill/>
          <a:ln w="28575">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1987" name="Rectangle 3">
            <a:extLst>
              <a:ext uri="{FF2B5EF4-FFF2-40B4-BE49-F238E27FC236}">
                <a16:creationId xmlns:a16="http://schemas.microsoft.com/office/drawing/2014/main" id="{99116BE2-D605-41CC-ABBF-3541339E5D5E}"/>
              </a:ext>
            </a:extLst>
          </p:cNvPr>
          <p:cNvSpPr>
            <a:spLocks noGrp="1" noChangeArrowheads="1"/>
          </p:cNvSpPr>
          <p:nvPr>
            <p:ph type="title"/>
          </p:nvPr>
        </p:nvSpPr>
        <p:spPr>
          <a:xfrm>
            <a:off x="5181600" y="-26988"/>
            <a:ext cx="3810000" cy="1322388"/>
          </a:xfrm>
        </p:spPr>
        <p:txBody>
          <a:bodyPr/>
          <a:lstStyle/>
          <a:p>
            <a:pPr eaLnBrk="1" hangingPunct="1">
              <a:lnSpc>
                <a:spcPct val="80000"/>
              </a:lnSpc>
            </a:pPr>
            <a:r>
              <a:rPr lang="en-US" altLang="en-US"/>
              <a:t>AIS National</a:t>
            </a:r>
            <a:br>
              <a:rPr lang="en-US" altLang="en-US"/>
            </a:br>
            <a:r>
              <a:rPr lang="en-US" altLang="en-US"/>
              <a:t>Convention</a:t>
            </a:r>
          </a:p>
        </p:txBody>
      </p:sp>
      <p:sp>
        <p:nvSpPr>
          <p:cNvPr id="41988" name="Rectangle 4">
            <a:extLst>
              <a:ext uri="{FF2B5EF4-FFF2-40B4-BE49-F238E27FC236}">
                <a16:creationId xmlns:a16="http://schemas.microsoft.com/office/drawing/2014/main" id="{567466FD-7916-4265-849F-63B3103843D1}"/>
              </a:ext>
            </a:extLst>
          </p:cNvPr>
          <p:cNvSpPr>
            <a:spLocks noGrp="1" noChangeArrowheads="1"/>
          </p:cNvSpPr>
          <p:nvPr>
            <p:ph type="body" idx="1"/>
          </p:nvPr>
        </p:nvSpPr>
        <p:spPr>
          <a:xfrm>
            <a:off x="4572000" y="1066800"/>
            <a:ext cx="4572000" cy="3962400"/>
          </a:xfrm>
        </p:spPr>
        <p:txBody>
          <a:bodyPr/>
          <a:lstStyle/>
          <a:p>
            <a:pPr eaLnBrk="1" hangingPunct="1">
              <a:buFontTx/>
              <a:buNone/>
            </a:pPr>
            <a:r>
              <a:rPr lang="en-US" altLang="en-US"/>
              <a:t>    The convention is held in a different city each year.  Hybridizers all over the country the world come to talk about the latest Iris happenings.  Close to 1000 iris fans attended the 2006 convention in Portland, OR.</a:t>
            </a:r>
          </a:p>
        </p:txBody>
      </p:sp>
      <p:pic>
        <p:nvPicPr>
          <p:cNvPr id="41989" name="Picture 5" descr="IMG_3693">
            <a:extLst>
              <a:ext uri="{FF2B5EF4-FFF2-40B4-BE49-F238E27FC236}">
                <a16:creationId xmlns:a16="http://schemas.microsoft.com/office/drawing/2014/main" id="{D5417A0C-B540-46CC-A58F-26171BA462C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8600"/>
            <a:ext cx="4872038" cy="365442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990" name="Picture 6" descr="IMG_3711">
            <a:extLst>
              <a:ext uri="{FF2B5EF4-FFF2-40B4-BE49-F238E27FC236}">
                <a16:creationId xmlns:a16="http://schemas.microsoft.com/office/drawing/2014/main" id="{6E973596-DB2B-4BEA-8F55-2D7A03EB371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87988" y="4114800"/>
            <a:ext cx="3656012" cy="27432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991" name="Picture 7" descr="IMG_3713">
            <a:extLst>
              <a:ext uri="{FF2B5EF4-FFF2-40B4-BE49-F238E27FC236}">
                <a16:creationId xmlns:a16="http://schemas.microsoft.com/office/drawing/2014/main" id="{8632C31E-7A1E-4D5F-9997-530C0930063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429000" y="4114800"/>
            <a:ext cx="2057400" cy="27432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992" name="Picture 8" descr="IMG_3707">
            <a:extLst>
              <a:ext uri="{FF2B5EF4-FFF2-40B4-BE49-F238E27FC236}">
                <a16:creationId xmlns:a16="http://schemas.microsoft.com/office/drawing/2014/main" id="{2517BADF-1B9C-443B-B839-3B02CE05DD4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38400" y="2209800"/>
            <a:ext cx="2439988" cy="1830388"/>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advTm="9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BE4E97A-BD15-478D-A3D7-82C2C675FC76}"/>
              </a:ext>
            </a:extLst>
          </p:cNvPr>
          <p:cNvSpPr>
            <a:spLocks noGrp="1" noChangeArrowheads="1"/>
          </p:cNvSpPr>
          <p:nvPr>
            <p:ph type="title"/>
          </p:nvPr>
        </p:nvSpPr>
        <p:spPr>
          <a:xfrm>
            <a:off x="2971800" y="0"/>
            <a:ext cx="5715000" cy="1143000"/>
          </a:xfrm>
        </p:spPr>
        <p:txBody>
          <a:bodyPr/>
          <a:lstStyle/>
          <a:p>
            <a:pPr eaLnBrk="1" hangingPunct="1"/>
            <a:r>
              <a:rPr lang="en-US" altLang="en-US" sz="4000"/>
              <a:t>Convention Events</a:t>
            </a:r>
          </a:p>
        </p:txBody>
      </p:sp>
      <p:sp>
        <p:nvSpPr>
          <p:cNvPr id="29699" name="Rectangle 3">
            <a:extLst>
              <a:ext uri="{FF2B5EF4-FFF2-40B4-BE49-F238E27FC236}">
                <a16:creationId xmlns:a16="http://schemas.microsoft.com/office/drawing/2014/main" id="{6F73EDD9-EDA0-4ACC-AFFD-F00A78905520}"/>
              </a:ext>
            </a:extLst>
          </p:cNvPr>
          <p:cNvSpPr>
            <a:spLocks noGrp="1" noChangeArrowheads="1"/>
          </p:cNvSpPr>
          <p:nvPr>
            <p:ph type="body" idx="1"/>
          </p:nvPr>
        </p:nvSpPr>
        <p:spPr>
          <a:xfrm>
            <a:off x="2971800" y="1219200"/>
            <a:ext cx="6172200" cy="5638800"/>
          </a:xfrm>
        </p:spPr>
        <p:txBody>
          <a:bodyPr/>
          <a:lstStyle/>
          <a:p>
            <a:pPr eaLnBrk="1" hangingPunct="1">
              <a:buFontTx/>
              <a:buNone/>
            </a:pPr>
            <a:r>
              <a:rPr lang="en-US" altLang="en-US"/>
              <a:t>    The national convention is the main event for the American Iris Society. </a:t>
            </a:r>
          </a:p>
          <a:p>
            <a:pPr eaLnBrk="1" hangingPunct="1">
              <a:buFontTx/>
              <a:buNone/>
            </a:pPr>
            <a:endParaRPr lang="en-US" altLang="en-US"/>
          </a:p>
          <a:p>
            <a:pPr eaLnBrk="1" hangingPunct="1">
              <a:buFontTx/>
              <a:buNone/>
            </a:pPr>
            <a:r>
              <a:rPr lang="en-US" altLang="en-US"/>
              <a:t> The activities include:</a:t>
            </a:r>
          </a:p>
          <a:p>
            <a:pPr eaLnBrk="1" hangingPunct="1"/>
            <a:r>
              <a:rPr lang="en-US" altLang="en-US"/>
              <a:t>Bus tours of convention gardens</a:t>
            </a:r>
          </a:p>
          <a:p>
            <a:pPr eaLnBrk="1" hangingPunct="1"/>
            <a:r>
              <a:rPr lang="en-US" altLang="en-US"/>
              <a:t>Judges training</a:t>
            </a:r>
          </a:p>
          <a:p>
            <a:pPr eaLnBrk="1" hangingPunct="1"/>
            <a:r>
              <a:rPr lang="en-US" altLang="en-US"/>
              <a:t>Meetings for Regional Vice Presidents (RVPs), AIS Sections and Board</a:t>
            </a:r>
          </a:p>
          <a:p>
            <a:pPr eaLnBrk="1" hangingPunct="1"/>
            <a:r>
              <a:rPr lang="en-US" altLang="en-US"/>
              <a:t>Gift shop of hand-crafted iris paraphernalia </a:t>
            </a:r>
          </a:p>
        </p:txBody>
      </p:sp>
      <p:pic>
        <p:nvPicPr>
          <p:cNvPr id="29700" name="Picture 4" descr="Buses">
            <a:extLst>
              <a:ext uri="{FF2B5EF4-FFF2-40B4-BE49-F238E27FC236}">
                <a16:creationId xmlns:a16="http://schemas.microsoft.com/office/drawing/2014/main" id="{D8220CE0-0CC2-479F-8F8D-AD5E88E8688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52400"/>
            <a:ext cx="2819400" cy="21145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9702" name="Picture 6" descr="IMG_3701">
            <a:extLst>
              <a:ext uri="{FF2B5EF4-FFF2-40B4-BE49-F238E27FC236}">
                <a16:creationId xmlns:a16="http://schemas.microsoft.com/office/drawing/2014/main" id="{2262989A-AF6B-4A2D-8F33-7C97BD4B64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600200"/>
            <a:ext cx="2819400" cy="20383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9703" name="Picture 7" descr="IMG_3713">
            <a:extLst>
              <a:ext uri="{FF2B5EF4-FFF2-40B4-BE49-F238E27FC236}">
                <a16:creationId xmlns:a16="http://schemas.microsoft.com/office/drawing/2014/main" id="{0CBD3522-1656-45AA-8140-3F08FD51477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579813"/>
            <a:ext cx="2816225" cy="3297237"/>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699">
                                            <p:txEl>
                                              <p:pRg st="3" end="3"/>
                                            </p:txEl>
                                          </p:spTgt>
                                        </p:tgtEl>
                                        <p:attrNameLst>
                                          <p:attrName>style.visibility</p:attrName>
                                        </p:attrNameLst>
                                      </p:cBhvr>
                                      <p:to>
                                        <p:strVal val="visible"/>
                                      </p:to>
                                    </p:set>
                                    <p:animEffect transition="in" filter="fade">
                                      <p:cBhvr>
                                        <p:cTn id="7" dur="3000"/>
                                        <p:tgtEl>
                                          <p:spTgt spid="29699">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700"/>
                                        </p:tgtEl>
                                        <p:attrNameLst>
                                          <p:attrName>style.visibility</p:attrName>
                                        </p:attrNameLst>
                                      </p:cBhvr>
                                      <p:to>
                                        <p:strVal val="visible"/>
                                      </p:to>
                                    </p:set>
                                    <p:animEffect transition="in" filter="fade">
                                      <p:cBhvr>
                                        <p:cTn id="10" dur="2000"/>
                                        <p:tgtEl>
                                          <p:spTgt spid="29700"/>
                                        </p:tgtEl>
                                      </p:cBhvr>
                                    </p:animEffect>
                                  </p:childTnLst>
                                </p:cTn>
                              </p:par>
                            </p:childTnLst>
                          </p:cTn>
                        </p:par>
                        <p:par>
                          <p:cTn id="11" fill="hold" nodeType="afterGroup">
                            <p:stCondLst>
                              <p:cond delay="3000"/>
                            </p:stCondLst>
                            <p:childTnLst>
                              <p:par>
                                <p:cTn id="12" presetID="10" presetClass="entr" presetSubtype="0" fill="hold" nodeType="afterEffect">
                                  <p:stCondLst>
                                    <p:cond delay="400"/>
                                  </p:stCondLst>
                                  <p:childTnLst>
                                    <p:set>
                                      <p:cBhvr>
                                        <p:cTn id="13" dur="1" fill="hold">
                                          <p:stCondLst>
                                            <p:cond delay="0"/>
                                          </p:stCondLst>
                                        </p:cTn>
                                        <p:tgtEl>
                                          <p:spTgt spid="29699">
                                            <p:txEl>
                                              <p:pRg st="4" end="4"/>
                                            </p:txEl>
                                          </p:spTgt>
                                        </p:tgtEl>
                                        <p:attrNameLst>
                                          <p:attrName>style.visibility</p:attrName>
                                        </p:attrNameLst>
                                      </p:cBhvr>
                                      <p:to>
                                        <p:strVal val="visible"/>
                                      </p:to>
                                    </p:set>
                                    <p:animEffect transition="in" filter="fade">
                                      <p:cBhvr>
                                        <p:cTn id="14" dur="2600"/>
                                        <p:tgtEl>
                                          <p:spTgt spid="29699">
                                            <p:txEl>
                                              <p:pRg st="4" end="4"/>
                                            </p:txEl>
                                          </p:spTgt>
                                        </p:tgtEl>
                                      </p:cBhvr>
                                    </p:animEffect>
                                  </p:childTnLst>
                                </p:cTn>
                              </p:par>
                              <p:par>
                                <p:cTn id="15" presetID="10" presetClass="entr" presetSubtype="0" fill="hold" nodeType="withEffect">
                                  <p:stCondLst>
                                    <p:cond delay="400"/>
                                  </p:stCondLst>
                                  <p:childTnLst>
                                    <p:set>
                                      <p:cBhvr>
                                        <p:cTn id="16" dur="1" fill="hold">
                                          <p:stCondLst>
                                            <p:cond delay="0"/>
                                          </p:stCondLst>
                                        </p:cTn>
                                        <p:tgtEl>
                                          <p:spTgt spid="29702"/>
                                        </p:tgtEl>
                                        <p:attrNameLst>
                                          <p:attrName>style.visibility</p:attrName>
                                        </p:attrNameLst>
                                      </p:cBhvr>
                                      <p:to>
                                        <p:strVal val="visible"/>
                                      </p:to>
                                    </p:set>
                                    <p:animEffect transition="in" filter="fade">
                                      <p:cBhvr>
                                        <p:cTn id="17" dur="2600"/>
                                        <p:tgtEl>
                                          <p:spTgt spid="29702"/>
                                        </p:tgtEl>
                                      </p:cBhvr>
                                    </p:animEffect>
                                  </p:childTnLst>
                                </p:cTn>
                              </p:par>
                            </p:childTnLst>
                          </p:cTn>
                        </p:par>
                        <p:par>
                          <p:cTn id="18" fill="hold" nodeType="afterGroup">
                            <p:stCondLst>
                              <p:cond delay="6000"/>
                            </p:stCondLst>
                            <p:childTnLst>
                              <p:par>
                                <p:cTn id="19" presetID="10" presetClass="entr" presetSubtype="0" fill="hold" nodeType="afterEffect">
                                  <p:stCondLst>
                                    <p:cond delay="900"/>
                                  </p:stCondLst>
                                  <p:childTnLst>
                                    <p:set>
                                      <p:cBhvr>
                                        <p:cTn id="20" dur="1" fill="hold">
                                          <p:stCondLst>
                                            <p:cond delay="0"/>
                                          </p:stCondLst>
                                        </p:cTn>
                                        <p:tgtEl>
                                          <p:spTgt spid="29699">
                                            <p:txEl>
                                              <p:pRg st="5" end="5"/>
                                            </p:txEl>
                                          </p:spTgt>
                                        </p:tgtEl>
                                        <p:attrNameLst>
                                          <p:attrName>style.visibility</p:attrName>
                                        </p:attrNameLst>
                                      </p:cBhvr>
                                      <p:to>
                                        <p:strVal val="visible"/>
                                      </p:to>
                                    </p:set>
                                    <p:animEffect transition="in" filter="fade">
                                      <p:cBhvr>
                                        <p:cTn id="21" dur="2000"/>
                                        <p:tgtEl>
                                          <p:spTgt spid="29699">
                                            <p:txEl>
                                              <p:pRg st="5" end="5"/>
                                            </p:txEl>
                                          </p:spTgt>
                                        </p:tgtEl>
                                      </p:cBhvr>
                                    </p:animEffect>
                                  </p:childTnLst>
                                </p:cTn>
                              </p:par>
                            </p:childTnLst>
                          </p:cTn>
                        </p:par>
                        <p:par>
                          <p:cTn id="22" fill="hold" nodeType="afterGroup">
                            <p:stCondLst>
                              <p:cond delay="8900"/>
                            </p:stCondLst>
                            <p:childTnLst>
                              <p:par>
                                <p:cTn id="23" presetID="10" presetClass="entr" presetSubtype="0" fill="hold" nodeType="afterEffect">
                                  <p:stCondLst>
                                    <p:cond delay="600"/>
                                  </p:stCondLst>
                                  <p:childTnLst>
                                    <p:set>
                                      <p:cBhvr>
                                        <p:cTn id="24" dur="1" fill="hold">
                                          <p:stCondLst>
                                            <p:cond delay="0"/>
                                          </p:stCondLst>
                                        </p:cTn>
                                        <p:tgtEl>
                                          <p:spTgt spid="29699">
                                            <p:txEl>
                                              <p:pRg st="6" end="6"/>
                                            </p:txEl>
                                          </p:spTgt>
                                        </p:tgtEl>
                                        <p:attrNameLst>
                                          <p:attrName>style.visibility</p:attrName>
                                        </p:attrNameLst>
                                      </p:cBhvr>
                                      <p:to>
                                        <p:strVal val="visible"/>
                                      </p:to>
                                    </p:set>
                                    <p:animEffect transition="in" filter="fade">
                                      <p:cBhvr>
                                        <p:cTn id="25" dur="3200"/>
                                        <p:tgtEl>
                                          <p:spTgt spid="29699">
                                            <p:txEl>
                                              <p:pRg st="6" end="6"/>
                                            </p:txEl>
                                          </p:spTgt>
                                        </p:tgtEl>
                                      </p:cBhvr>
                                    </p:animEffect>
                                  </p:childTnLst>
                                </p:cTn>
                              </p:par>
                              <p:par>
                                <p:cTn id="26" presetID="10" presetClass="entr" presetSubtype="0" fill="hold" nodeType="withEffect">
                                  <p:stCondLst>
                                    <p:cond delay="600"/>
                                  </p:stCondLst>
                                  <p:childTnLst>
                                    <p:set>
                                      <p:cBhvr>
                                        <p:cTn id="27" dur="1" fill="hold">
                                          <p:stCondLst>
                                            <p:cond delay="0"/>
                                          </p:stCondLst>
                                        </p:cTn>
                                        <p:tgtEl>
                                          <p:spTgt spid="29703"/>
                                        </p:tgtEl>
                                        <p:attrNameLst>
                                          <p:attrName>style.visibility</p:attrName>
                                        </p:attrNameLst>
                                      </p:cBhvr>
                                      <p:to>
                                        <p:strVal val="visible"/>
                                      </p:to>
                                    </p:set>
                                    <p:animEffect transition="in" filter="fade">
                                      <p:cBhvr>
                                        <p:cTn id="28" dur="20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0" name="Picture 14" descr="vase-e">
            <a:extLst>
              <a:ext uri="{FF2B5EF4-FFF2-40B4-BE49-F238E27FC236}">
                <a16:creationId xmlns:a16="http://schemas.microsoft.com/office/drawing/2014/main" id="{CA815300-4067-44B6-956E-0F4D39506E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994150"/>
            <a:ext cx="2239963" cy="28638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4035" name="Rectangle 2">
            <a:extLst>
              <a:ext uri="{FF2B5EF4-FFF2-40B4-BE49-F238E27FC236}">
                <a16:creationId xmlns:a16="http://schemas.microsoft.com/office/drawing/2014/main" id="{9F3DBFBB-CC86-40C8-A473-69AA4FF7D56F}"/>
              </a:ext>
            </a:extLst>
          </p:cNvPr>
          <p:cNvSpPr>
            <a:spLocks noGrp="1" noChangeArrowheads="1"/>
          </p:cNvSpPr>
          <p:nvPr>
            <p:ph type="title"/>
          </p:nvPr>
        </p:nvSpPr>
        <p:spPr>
          <a:xfrm>
            <a:off x="2971800" y="-152400"/>
            <a:ext cx="5715000" cy="838200"/>
          </a:xfrm>
        </p:spPr>
        <p:txBody>
          <a:bodyPr/>
          <a:lstStyle/>
          <a:p>
            <a:pPr eaLnBrk="1" hangingPunct="1"/>
            <a:r>
              <a:rPr lang="en-US" altLang="en-US" sz="4000"/>
              <a:t>Events (cont)</a:t>
            </a:r>
          </a:p>
        </p:txBody>
      </p:sp>
      <p:sp>
        <p:nvSpPr>
          <p:cNvPr id="39939" name="Rectangle 3">
            <a:extLst>
              <a:ext uri="{FF2B5EF4-FFF2-40B4-BE49-F238E27FC236}">
                <a16:creationId xmlns:a16="http://schemas.microsoft.com/office/drawing/2014/main" id="{A2CC4302-6F74-49DA-9F32-0656DEEC3740}"/>
              </a:ext>
            </a:extLst>
          </p:cNvPr>
          <p:cNvSpPr>
            <a:spLocks noGrp="1" noChangeArrowheads="1"/>
          </p:cNvSpPr>
          <p:nvPr>
            <p:ph type="body" idx="1"/>
          </p:nvPr>
        </p:nvSpPr>
        <p:spPr>
          <a:xfrm>
            <a:off x="2971800" y="685800"/>
            <a:ext cx="6172200" cy="5638800"/>
          </a:xfrm>
        </p:spPr>
        <p:txBody>
          <a:bodyPr/>
          <a:lstStyle/>
          <a:p>
            <a:pPr eaLnBrk="1" hangingPunct="1"/>
            <a:r>
              <a:rPr lang="en-US" altLang="en-US"/>
              <a:t>Briefings by the world’s most influential iris hybridizers </a:t>
            </a:r>
          </a:p>
          <a:p>
            <a:pPr eaLnBrk="1" hangingPunct="1"/>
            <a:r>
              <a:rPr lang="en-US" altLang="en-US"/>
              <a:t>Socializing with iris fanciers from all over the world</a:t>
            </a:r>
          </a:p>
          <a:p>
            <a:pPr eaLnBrk="1" hangingPunct="1"/>
            <a:r>
              <a:rPr lang="en-US" altLang="en-US"/>
              <a:t>Banquets</a:t>
            </a:r>
          </a:p>
          <a:p>
            <a:pPr eaLnBrk="1" hangingPunct="1"/>
            <a:r>
              <a:rPr lang="en-US" altLang="en-US"/>
              <a:t>Awards dinner </a:t>
            </a:r>
          </a:p>
          <a:p>
            <a:pPr eaLnBrk="1" hangingPunct="1"/>
            <a:r>
              <a:rPr lang="en-US" altLang="en-US"/>
              <a:t>Sharing/Learning knowledge </a:t>
            </a:r>
          </a:p>
          <a:p>
            <a:pPr eaLnBrk="1" hangingPunct="1"/>
            <a:endParaRPr lang="en-US" altLang="en-US"/>
          </a:p>
        </p:txBody>
      </p:sp>
      <p:pic>
        <p:nvPicPr>
          <p:cNvPr id="39943" name="Picture 7" descr="NM Contigent">
            <a:extLst>
              <a:ext uri="{FF2B5EF4-FFF2-40B4-BE49-F238E27FC236}">
                <a16:creationId xmlns:a16="http://schemas.microsoft.com/office/drawing/2014/main" id="{9A62397D-7FAA-4075-B742-EA6C7783D1A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28600"/>
            <a:ext cx="2816225" cy="20574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9944" name="Picture 8" descr="Las Cruces Contigent">
            <a:extLst>
              <a:ext uri="{FF2B5EF4-FFF2-40B4-BE49-F238E27FC236}">
                <a16:creationId xmlns:a16="http://schemas.microsoft.com/office/drawing/2014/main" id="{D07962A9-CFE2-442C-8C85-DC13AEF326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1828800"/>
            <a:ext cx="2816225" cy="2112963"/>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9946" name="Picture 10" descr="1Slide2">
            <a:extLst>
              <a:ext uri="{FF2B5EF4-FFF2-40B4-BE49-F238E27FC236}">
                <a16:creationId xmlns:a16="http://schemas.microsoft.com/office/drawing/2014/main" id="{3020CFFF-423F-45D7-8375-626AD5009F1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524000" y="4000500"/>
            <a:ext cx="3810000" cy="28575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9951" name="Picture 15" descr="1Slide4">
            <a:extLst>
              <a:ext uri="{FF2B5EF4-FFF2-40B4-BE49-F238E27FC236}">
                <a16:creationId xmlns:a16="http://schemas.microsoft.com/office/drawing/2014/main" id="{E6A8B31A-9F8E-415F-ACF5-5C967379DB5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32413" y="3998913"/>
            <a:ext cx="3811587" cy="2859087"/>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20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100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fade">
                                      <p:cBhvr>
                                        <p:cTn id="12" dur="2000"/>
                                        <p:tgtEl>
                                          <p:spTgt spid="39939">
                                            <p:txEl>
                                              <p:pRg st="1" end="1"/>
                                            </p:txEl>
                                          </p:spTgt>
                                        </p:tgtEl>
                                      </p:cBhvr>
                                    </p:animEffect>
                                  </p:childTnLst>
                                </p:cTn>
                              </p:par>
                              <p:par>
                                <p:cTn id="13" presetID="10" presetClass="entr" presetSubtype="0" fill="hold" nodeType="withEffect">
                                  <p:stCondLst>
                                    <p:cond delay="1000"/>
                                  </p:stCondLst>
                                  <p:childTnLst>
                                    <p:set>
                                      <p:cBhvr>
                                        <p:cTn id="14" dur="1" fill="hold">
                                          <p:stCondLst>
                                            <p:cond delay="0"/>
                                          </p:stCondLst>
                                        </p:cTn>
                                        <p:tgtEl>
                                          <p:spTgt spid="39943"/>
                                        </p:tgtEl>
                                        <p:attrNameLst>
                                          <p:attrName>style.visibility</p:attrName>
                                        </p:attrNameLst>
                                      </p:cBhvr>
                                      <p:to>
                                        <p:strVal val="visible"/>
                                      </p:to>
                                    </p:set>
                                    <p:animEffect transition="in" filter="fade">
                                      <p:cBhvr>
                                        <p:cTn id="15" dur="1300"/>
                                        <p:tgtEl>
                                          <p:spTgt spid="399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500"/>
                                  </p:stCondLst>
                                  <p:childTnLst>
                                    <p:set>
                                      <p:cBhvr>
                                        <p:cTn id="19" dur="1" fill="hold">
                                          <p:stCondLst>
                                            <p:cond delay="0"/>
                                          </p:stCondLst>
                                        </p:cTn>
                                        <p:tgtEl>
                                          <p:spTgt spid="39939">
                                            <p:txEl>
                                              <p:pRg st="2" end="2"/>
                                            </p:txEl>
                                          </p:spTgt>
                                        </p:tgtEl>
                                        <p:attrNameLst>
                                          <p:attrName>style.visibility</p:attrName>
                                        </p:attrNameLst>
                                      </p:cBhvr>
                                      <p:to>
                                        <p:strVal val="visible"/>
                                      </p:to>
                                    </p:set>
                                    <p:animEffect transition="in" filter="fade">
                                      <p:cBhvr>
                                        <p:cTn id="20" dur="2000"/>
                                        <p:tgtEl>
                                          <p:spTgt spid="39939">
                                            <p:txEl>
                                              <p:pRg st="2" end="2"/>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39944"/>
                                        </p:tgtEl>
                                        <p:attrNameLst>
                                          <p:attrName>style.visibility</p:attrName>
                                        </p:attrNameLst>
                                      </p:cBhvr>
                                      <p:to>
                                        <p:strVal val="visible"/>
                                      </p:to>
                                    </p:set>
                                    <p:animEffect transition="in" filter="fade">
                                      <p:cBhvr>
                                        <p:cTn id="23" dur="2000"/>
                                        <p:tgtEl>
                                          <p:spTgt spid="399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Effect transition="in" filter="fade">
                                      <p:cBhvr>
                                        <p:cTn id="28" dur="2500"/>
                                        <p:tgtEl>
                                          <p:spTgt spid="3993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9946"/>
                                        </p:tgtEl>
                                        <p:attrNameLst>
                                          <p:attrName>style.visibility</p:attrName>
                                        </p:attrNameLst>
                                      </p:cBhvr>
                                      <p:to>
                                        <p:strVal val="visible"/>
                                      </p:to>
                                    </p:set>
                                    <p:animEffect transition="in" filter="fade">
                                      <p:cBhvr>
                                        <p:cTn id="31" dur="1500"/>
                                        <p:tgtEl>
                                          <p:spTgt spid="39946"/>
                                        </p:tgtEl>
                                      </p:cBhvr>
                                    </p:animEffect>
                                  </p:childTnLst>
                                </p:cTn>
                              </p:par>
                              <p:par>
                                <p:cTn id="32" presetID="10" presetClass="entr" presetSubtype="0" fill="hold" nodeType="withEffect">
                                  <p:stCondLst>
                                    <p:cond delay="0"/>
                                  </p:stCondLst>
                                  <p:childTnLst>
                                    <p:set>
                                      <p:cBhvr>
                                        <p:cTn id="33" dur="1" fill="hold">
                                          <p:stCondLst>
                                            <p:cond delay="0"/>
                                          </p:stCondLst>
                                        </p:cTn>
                                        <p:tgtEl>
                                          <p:spTgt spid="39951"/>
                                        </p:tgtEl>
                                        <p:attrNameLst>
                                          <p:attrName>style.visibility</p:attrName>
                                        </p:attrNameLst>
                                      </p:cBhvr>
                                      <p:to>
                                        <p:strVal val="visible"/>
                                      </p:to>
                                    </p:set>
                                    <p:animEffect transition="in" filter="fade">
                                      <p:cBhvr>
                                        <p:cTn id="34" dur="1500"/>
                                        <p:tgtEl>
                                          <p:spTgt spid="3995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9939">
                                            <p:txEl>
                                              <p:pRg st="4" end="4"/>
                                            </p:txEl>
                                          </p:spTgt>
                                        </p:tgtEl>
                                        <p:attrNameLst>
                                          <p:attrName>style.visibility</p:attrName>
                                        </p:attrNameLst>
                                      </p:cBhvr>
                                      <p:to>
                                        <p:strVal val="visible"/>
                                      </p:to>
                                    </p:set>
                                    <p:animEffect transition="in" filter="fade">
                                      <p:cBhvr>
                                        <p:cTn id="39" dur="2000"/>
                                        <p:tgtEl>
                                          <p:spTgt spid="39939">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9950"/>
                                        </p:tgtEl>
                                        <p:attrNameLst>
                                          <p:attrName>style.visibility</p:attrName>
                                        </p:attrNameLst>
                                      </p:cBhvr>
                                      <p:to>
                                        <p:strVal val="visible"/>
                                      </p:to>
                                    </p:set>
                                    <p:animEffect transition="in" filter="fade">
                                      <p:cBhvr>
                                        <p:cTn id="42" dur="1500"/>
                                        <p:tgtEl>
                                          <p:spTgt spid="39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0312BDB-A802-498B-94AB-6B7DD7897923}"/>
              </a:ext>
            </a:extLst>
          </p:cNvPr>
          <p:cNvSpPr>
            <a:spLocks noGrp="1" noChangeArrowheads="1"/>
          </p:cNvSpPr>
          <p:nvPr>
            <p:ph type="title"/>
          </p:nvPr>
        </p:nvSpPr>
        <p:spPr>
          <a:xfrm>
            <a:off x="4724400" y="0"/>
            <a:ext cx="4191000" cy="1322388"/>
          </a:xfrm>
        </p:spPr>
        <p:txBody>
          <a:bodyPr/>
          <a:lstStyle/>
          <a:p>
            <a:pPr eaLnBrk="1" hangingPunct="1"/>
            <a:r>
              <a:rPr lang="en-US" altLang="en-US" sz="4000"/>
              <a:t>Iris </a:t>
            </a:r>
            <a:br>
              <a:rPr lang="en-US" altLang="en-US" sz="4000"/>
            </a:br>
            <a:r>
              <a:rPr lang="en-US" altLang="en-US" sz="4000"/>
              <a:t>Nurseries</a:t>
            </a:r>
          </a:p>
        </p:txBody>
      </p:sp>
      <p:sp>
        <p:nvSpPr>
          <p:cNvPr id="45059" name="Rectangle 3">
            <a:extLst>
              <a:ext uri="{FF2B5EF4-FFF2-40B4-BE49-F238E27FC236}">
                <a16:creationId xmlns:a16="http://schemas.microsoft.com/office/drawing/2014/main" id="{AEBF977B-442F-497B-BDC4-8AA549C77B9B}"/>
              </a:ext>
            </a:extLst>
          </p:cNvPr>
          <p:cNvSpPr>
            <a:spLocks noGrp="1" noChangeArrowheads="1"/>
          </p:cNvSpPr>
          <p:nvPr>
            <p:ph type="body" idx="1"/>
          </p:nvPr>
        </p:nvSpPr>
        <p:spPr>
          <a:xfrm>
            <a:off x="4724400" y="1524000"/>
            <a:ext cx="4419600" cy="1219200"/>
          </a:xfrm>
        </p:spPr>
        <p:txBody>
          <a:bodyPr/>
          <a:lstStyle/>
          <a:p>
            <a:pPr eaLnBrk="1" hangingPunct="1">
              <a:buFontTx/>
              <a:buNone/>
            </a:pPr>
            <a:r>
              <a:rPr lang="en-US" altLang="en-US"/>
              <a:t>    You can visit the Convention city’s local iris nurseries.</a:t>
            </a:r>
          </a:p>
        </p:txBody>
      </p:sp>
      <p:pic>
        <p:nvPicPr>
          <p:cNvPr id="45060" name="Picture 4" descr="Schreiner's Fields_a">
            <a:extLst>
              <a:ext uri="{FF2B5EF4-FFF2-40B4-BE49-F238E27FC236}">
                <a16:creationId xmlns:a16="http://schemas.microsoft.com/office/drawing/2014/main" id="{F3ECC7E4-F312-45CB-9768-6A4EEA63807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
            <a:ext cx="4872038" cy="365442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5061" name="Text Box 5">
            <a:extLst>
              <a:ext uri="{FF2B5EF4-FFF2-40B4-BE49-F238E27FC236}">
                <a16:creationId xmlns:a16="http://schemas.microsoft.com/office/drawing/2014/main" id="{E5F4B743-2B95-4828-A1C3-4DCB4ADA9B3D}"/>
              </a:ext>
            </a:extLst>
          </p:cNvPr>
          <p:cNvSpPr txBox="1">
            <a:spLocks noChangeArrowheads="1"/>
          </p:cNvSpPr>
          <p:nvPr/>
        </p:nvSpPr>
        <p:spPr bwMode="auto">
          <a:xfrm rot="-1049913">
            <a:off x="152400" y="152400"/>
            <a:ext cx="2006600" cy="671513"/>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800" b="1">
                <a:solidFill>
                  <a:schemeClr val="bg1"/>
                </a:solidFill>
                <a:latin typeface="Monotype Corsiva" panose="03010101010201010101" pitchFamily="66" charset="0"/>
              </a:rPr>
              <a:t>Schreiner’s</a:t>
            </a:r>
          </a:p>
        </p:txBody>
      </p:sp>
      <p:pic>
        <p:nvPicPr>
          <p:cNvPr id="45062" name="Picture 6" descr="Aitken Gardens_b">
            <a:extLst>
              <a:ext uri="{FF2B5EF4-FFF2-40B4-BE49-F238E27FC236}">
                <a16:creationId xmlns:a16="http://schemas.microsoft.com/office/drawing/2014/main" id="{59C0A5B7-4657-4A71-898F-293BFD766ED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68500" y="3198813"/>
            <a:ext cx="7175500" cy="3659187"/>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5063" name="Picture 7" descr="Aitken Sign">
            <a:extLst>
              <a:ext uri="{FF2B5EF4-FFF2-40B4-BE49-F238E27FC236}">
                <a16:creationId xmlns:a16="http://schemas.microsoft.com/office/drawing/2014/main" id="{9D4EF4A6-BD78-4EB8-8AB5-C9648F12E70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4200" y="3352800"/>
            <a:ext cx="2209800" cy="7620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5064" name="Picture 8" descr="Cooleys Field">
            <a:extLst>
              <a:ext uri="{FF2B5EF4-FFF2-40B4-BE49-F238E27FC236}">
                <a16:creationId xmlns:a16="http://schemas.microsoft.com/office/drawing/2014/main" id="{DD943D81-A877-47D7-B48B-68B96F1E80E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3203575"/>
            <a:ext cx="4872038" cy="3654425"/>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5065" name="Picture 9" descr="Cooleys Sign">
            <a:extLst>
              <a:ext uri="{FF2B5EF4-FFF2-40B4-BE49-F238E27FC236}">
                <a16:creationId xmlns:a16="http://schemas.microsoft.com/office/drawing/2014/main" id="{D5E8F237-F6BA-4247-AD2E-C25676D928E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5535613"/>
            <a:ext cx="1828800" cy="1322387"/>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advTm="7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2191EF6-8E5E-4223-B647-C2DB1C165377}"/>
              </a:ext>
            </a:extLst>
          </p:cNvPr>
          <p:cNvSpPr>
            <a:spLocks noGrp="1" noChangeArrowheads="1"/>
          </p:cNvSpPr>
          <p:nvPr>
            <p:ph type="title"/>
          </p:nvPr>
        </p:nvSpPr>
        <p:spPr>
          <a:xfrm>
            <a:off x="4419600" y="-76200"/>
            <a:ext cx="4724400" cy="1676400"/>
          </a:xfrm>
        </p:spPr>
        <p:txBody>
          <a:bodyPr/>
          <a:lstStyle/>
          <a:p>
            <a:pPr eaLnBrk="1" hangingPunct="1"/>
            <a:r>
              <a:rPr lang="en-US" altLang="en-US" sz="4000"/>
              <a:t>AIS National Convention</a:t>
            </a:r>
            <a:br>
              <a:rPr lang="en-US" altLang="en-US" sz="4000"/>
            </a:br>
            <a:r>
              <a:rPr lang="en-US" altLang="en-US" sz="4000"/>
              <a:t>Display Gardens</a:t>
            </a:r>
          </a:p>
        </p:txBody>
      </p:sp>
      <p:sp>
        <p:nvSpPr>
          <p:cNvPr id="46083" name="Rectangle 3">
            <a:extLst>
              <a:ext uri="{FF2B5EF4-FFF2-40B4-BE49-F238E27FC236}">
                <a16:creationId xmlns:a16="http://schemas.microsoft.com/office/drawing/2014/main" id="{B5D15035-07F2-499E-AE37-E201E3530801}"/>
              </a:ext>
            </a:extLst>
          </p:cNvPr>
          <p:cNvSpPr>
            <a:spLocks noGrp="1" noChangeArrowheads="1"/>
          </p:cNvSpPr>
          <p:nvPr>
            <p:ph type="body" idx="1"/>
          </p:nvPr>
        </p:nvSpPr>
        <p:spPr>
          <a:xfrm>
            <a:off x="4038600" y="1676400"/>
            <a:ext cx="5105400" cy="4302125"/>
          </a:xfrm>
        </p:spPr>
        <p:txBody>
          <a:bodyPr/>
          <a:lstStyle/>
          <a:p>
            <a:pPr eaLnBrk="1" hangingPunct="1">
              <a:buFontTx/>
              <a:buNone/>
            </a:pPr>
            <a:r>
              <a:rPr lang="en-US" altLang="en-US"/>
              <a:t>    Hybridizers send their latest creations to the Display Gardens created especially for the national convention.  These irises have been recently introduced or are seedlings.</a:t>
            </a:r>
          </a:p>
        </p:txBody>
      </p:sp>
      <p:pic>
        <p:nvPicPr>
          <p:cNvPr id="46084" name="Picture 4" descr="IMG_4907">
            <a:extLst>
              <a:ext uri="{FF2B5EF4-FFF2-40B4-BE49-F238E27FC236}">
                <a16:creationId xmlns:a16="http://schemas.microsoft.com/office/drawing/2014/main" id="{38DF6395-D839-4371-87A4-DCAC8558093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2400"/>
            <a:ext cx="4267200" cy="701040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6085" name="Text Box 5">
            <a:extLst>
              <a:ext uri="{FF2B5EF4-FFF2-40B4-BE49-F238E27FC236}">
                <a16:creationId xmlns:a16="http://schemas.microsoft.com/office/drawing/2014/main" id="{D5CAC8DA-C35A-4F09-AC87-4CF3928E29B9}"/>
              </a:ext>
            </a:extLst>
          </p:cNvPr>
          <p:cNvSpPr txBox="1">
            <a:spLocks noChangeArrowheads="1"/>
          </p:cNvSpPr>
          <p:nvPr/>
        </p:nvSpPr>
        <p:spPr bwMode="auto">
          <a:xfrm>
            <a:off x="609600" y="6172200"/>
            <a:ext cx="3194050"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Wildwind, Oregon, 2006</a:t>
            </a:r>
          </a:p>
        </p:txBody>
      </p:sp>
      <p:pic>
        <p:nvPicPr>
          <p:cNvPr id="46086" name="Picture 6" descr="Schreiner's Gardens_a">
            <a:extLst>
              <a:ext uri="{FF2B5EF4-FFF2-40B4-BE49-F238E27FC236}">
                <a16:creationId xmlns:a16="http://schemas.microsoft.com/office/drawing/2014/main" id="{59BB90F3-6633-4056-BF54-D8AA64B3331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71963" y="3962400"/>
            <a:ext cx="4872037" cy="2895600"/>
          </a:xfrm>
          <a:prstGeom prst="rect">
            <a:avLst/>
          </a:prstGeom>
          <a:noFill/>
          <a:ln w="28575">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6087" name="Text Box 7">
            <a:extLst>
              <a:ext uri="{FF2B5EF4-FFF2-40B4-BE49-F238E27FC236}">
                <a16:creationId xmlns:a16="http://schemas.microsoft.com/office/drawing/2014/main" id="{C11A9612-95D8-4F6F-B14A-DC9A81BD41F0}"/>
              </a:ext>
            </a:extLst>
          </p:cNvPr>
          <p:cNvSpPr txBox="1">
            <a:spLocks noChangeArrowheads="1"/>
          </p:cNvSpPr>
          <p:nvPr/>
        </p:nvSpPr>
        <p:spPr bwMode="auto">
          <a:xfrm>
            <a:off x="5197475" y="6248400"/>
            <a:ext cx="1492250" cy="396875"/>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a:solidFill>
                  <a:schemeClr val="bg1"/>
                </a:solidFill>
                <a:latin typeface="Comic Sans MS" panose="030F0702030302020204" pitchFamily="66" charset="0"/>
              </a:rPr>
              <a:t>Schreiners</a:t>
            </a:r>
          </a:p>
        </p:txBody>
      </p:sp>
    </p:spTree>
  </p:cSld>
  <p:clrMapOvr>
    <a:masterClrMapping/>
  </p:clrMapOvr>
  <p:transition advTm="5187"/>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8362CE4-64EA-479A-9A4C-214D537B2187}"/>
              </a:ext>
            </a:extLst>
          </p:cNvPr>
          <p:cNvSpPr>
            <a:spLocks noGrp="1" noChangeArrowheads="1"/>
          </p:cNvSpPr>
          <p:nvPr>
            <p:ph type="title"/>
          </p:nvPr>
        </p:nvSpPr>
        <p:spPr>
          <a:xfrm>
            <a:off x="2971800" y="25400"/>
            <a:ext cx="6172200" cy="1143000"/>
          </a:xfrm>
        </p:spPr>
        <p:txBody>
          <a:bodyPr/>
          <a:lstStyle/>
          <a:p>
            <a:pPr eaLnBrk="1" hangingPunct="1"/>
            <a:r>
              <a:rPr lang="en-US" dirty="0"/>
              <a:t>Opportunity to See the Latest Seedlings</a:t>
            </a:r>
            <a:endParaRPr lang="en-US" altLang="en-US" dirty="0"/>
          </a:p>
        </p:txBody>
      </p:sp>
      <p:pic>
        <p:nvPicPr>
          <p:cNvPr id="5" name="Content Placeholder 4" descr="A vase of flowers on a table&#10;&#10;Description automatically generated">
            <a:extLst>
              <a:ext uri="{FF2B5EF4-FFF2-40B4-BE49-F238E27FC236}">
                <a16:creationId xmlns:a16="http://schemas.microsoft.com/office/drawing/2014/main" id="{A7C09AC4-7917-43F5-A109-5100E9B3BA2E}"/>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38525" y="1295400"/>
            <a:ext cx="2876550" cy="4324350"/>
          </a:xfrm>
          <a:prstGeom prst="rect">
            <a:avLst/>
          </a:prstGeom>
          <a:ln w="38100">
            <a:noFill/>
          </a:ln>
          <a:scene3d>
            <a:camera prst="orthographicFront"/>
            <a:lightRig rig="threePt" dir="t"/>
          </a:scene3d>
          <a:sp3d>
            <a:bevelT/>
          </a:sp3d>
        </p:spPr>
      </p:pic>
      <p:pic>
        <p:nvPicPr>
          <p:cNvPr id="6" name="Content Placeholder 4" descr="A vase of flowers on a table&#10;&#10;Description automatically generated">
            <a:extLst>
              <a:ext uri="{FF2B5EF4-FFF2-40B4-BE49-F238E27FC236}">
                <a16:creationId xmlns:a16="http://schemas.microsoft.com/office/drawing/2014/main" id="{85E6FD94-4FDC-42FD-88B5-A2FB74519B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0" y="3130627"/>
            <a:ext cx="4876800" cy="3657600"/>
          </a:xfrm>
          <a:prstGeom prst="rect">
            <a:avLst/>
          </a:prstGeom>
          <a:noFill/>
          <a:ln w="38100">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42518FA-7E51-4013-BCA5-34A2ABCF436F}"/>
              </a:ext>
            </a:extLst>
          </p:cNvPr>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86183" y="3253740"/>
            <a:ext cx="4805680" cy="3604260"/>
          </a:xfrm>
          <a:prstGeom prst="rect">
            <a:avLst/>
          </a:prstGeom>
          <a:noFill/>
          <a:ln w="38100">
            <a:noFill/>
          </a:ln>
          <a:scene3d>
            <a:camera prst="orthographicFront"/>
            <a:lightRig rig="threePt" dir="t"/>
          </a:scene3d>
          <a:sp3d>
            <a:bevelT/>
          </a:sp3d>
        </p:spPr>
      </p:pic>
      <p:pic>
        <p:nvPicPr>
          <p:cNvPr id="8" name="Picture 7" descr="A close up of a flower&#10;&#10;Description automatically generated">
            <a:extLst>
              <a:ext uri="{FF2B5EF4-FFF2-40B4-BE49-F238E27FC236}">
                <a16:creationId xmlns:a16="http://schemas.microsoft.com/office/drawing/2014/main" id="{C1015084-78CC-4A24-89B3-6DF6FC050F4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95280" y="1524000"/>
            <a:ext cx="3430000" cy="5142750"/>
          </a:xfrm>
          <a:prstGeom prst="rect">
            <a:avLst/>
          </a:prstGeom>
          <a:ln w="38100">
            <a:noFill/>
          </a:ln>
          <a:scene3d>
            <a:camera prst="orthographicFront"/>
            <a:lightRig rig="threePt" dir="t"/>
          </a:scene3d>
          <a:sp3d>
            <a:bevelT/>
          </a:sp3d>
        </p:spPr>
      </p:pic>
      <p:pic>
        <p:nvPicPr>
          <p:cNvPr id="9" name="Picture 8" descr="A large purple flower is in a garden&#10;&#10;Description automatically generated">
            <a:extLst>
              <a:ext uri="{FF2B5EF4-FFF2-40B4-BE49-F238E27FC236}">
                <a16:creationId xmlns:a16="http://schemas.microsoft.com/office/drawing/2014/main" id="{545EC22B-77C4-447D-AC98-1D483E8FC0A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067" y="-157181"/>
            <a:ext cx="3092972" cy="3410921"/>
          </a:xfrm>
          <a:prstGeom prst="rect">
            <a:avLst/>
          </a:prstGeom>
          <a:ln w="38100">
            <a:noFill/>
          </a:ln>
          <a:scene3d>
            <a:camera prst="orthographicFront"/>
            <a:lightRig rig="threePt" dir="t"/>
          </a:scene3d>
          <a:sp3d>
            <a:bevelT/>
          </a:sp3d>
        </p:spPr>
      </p:pic>
    </p:spTree>
    <p:extLst>
      <p:ext uri="{BB962C8B-B14F-4D97-AF65-F5344CB8AC3E}">
        <p14:creationId xmlns:p14="http://schemas.microsoft.com/office/powerpoint/2010/main" val="2632308316"/>
      </p:ext>
    </p:extLst>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60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9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3000"/>
                                        <p:tgtEl>
                                          <p:spTgt spid="8"/>
                                        </p:tgtEl>
                                      </p:cBhvr>
                                    </p:animEffect>
                                  </p:childTnLst>
                                </p:cTn>
                              </p:par>
                            </p:childTnLst>
                          </p:cTn>
                        </p:par>
                        <p:par>
                          <p:cTn id="20" fill="hold">
                            <p:stCondLst>
                              <p:cond delay="1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9" name="earthg02.avi">
            <a:hlinkClick r:id="" action="ppaction://media"/>
            <a:extLst>
              <a:ext uri="{FF2B5EF4-FFF2-40B4-BE49-F238E27FC236}">
                <a16:creationId xmlns:a16="http://schemas.microsoft.com/office/drawing/2014/main" id="{05804011-0FB9-438B-B294-7D10A3EBA9A4}"/>
              </a:ext>
            </a:extLst>
          </p:cNvPr>
          <p:cNvPicPr>
            <a:picLocks noGrp="1" noRot="1" noChangeAspect="1" noChangeArrowheads="1"/>
          </p:cNvPicPr>
          <p:nvPr>
            <p:ph idx="1"/>
            <a:videoFile r:link="rId2"/>
          </p:nvPr>
        </p:nvPicPr>
        <p:blipFill>
          <a:blip r:embed="rId4">
            <a:extLst>
              <a:ext uri="{28A0092B-C50C-407E-A947-70E740481C1C}">
                <a14:useLocalDpi xmlns:a14="http://schemas.microsoft.com/office/drawing/2010/main" val="0"/>
              </a:ext>
            </a:extLst>
          </a:blip>
          <a:srcRect/>
          <a:stretch>
            <a:fillRect/>
          </a:stretch>
        </p:blipFill>
        <p:spPr>
          <a:xfrm>
            <a:off x="1143000" y="-152400"/>
            <a:ext cx="7010400" cy="7010400"/>
          </a:xfrm>
        </p:spPr>
      </p:pic>
      <p:sp>
        <p:nvSpPr>
          <p:cNvPr id="47107" name="Rectangle 7">
            <a:extLst>
              <a:ext uri="{FF2B5EF4-FFF2-40B4-BE49-F238E27FC236}">
                <a16:creationId xmlns:a16="http://schemas.microsoft.com/office/drawing/2014/main" id="{07FA22F7-84BB-46F2-9A5E-B2143FC0C39E}"/>
              </a:ext>
            </a:extLst>
          </p:cNvPr>
          <p:cNvSpPr>
            <a:spLocks noChangeArrowheads="1"/>
          </p:cNvSpPr>
          <p:nvPr/>
        </p:nvSpPr>
        <p:spPr bwMode="auto">
          <a:xfrm>
            <a:off x="8077200" y="-152400"/>
            <a:ext cx="1066800" cy="70104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108" name="Rectangle 8">
            <a:extLst>
              <a:ext uri="{FF2B5EF4-FFF2-40B4-BE49-F238E27FC236}">
                <a16:creationId xmlns:a16="http://schemas.microsoft.com/office/drawing/2014/main" id="{7DBE12B6-3BA6-4893-A53C-64FCED6A46C4}"/>
              </a:ext>
            </a:extLst>
          </p:cNvPr>
          <p:cNvSpPr>
            <a:spLocks noChangeArrowheads="1"/>
          </p:cNvSpPr>
          <p:nvPr/>
        </p:nvSpPr>
        <p:spPr bwMode="auto">
          <a:xfrm>
            <a:off x="0" y="-152400"/>
            <a:ext cx="1219200" cy="701040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3257" name="Rectangle 9">
            <a:extLst>
              <a:ext uri="{FF2B5EF4-FFF2-40B4-BE49-F238E27FC236}">
                <a16:creationId xmlns:a16="http://schemas.microsoft.com/office/drawing/2014/main" id="{240F7408-5B67-4CEE-9F33-1244BF111D92}"/>
              </a:ext>
            </a:extLst>
          </p:cNvPr>
          <p:cNvSpPr>
            <a:spLocks noGrp="1" noChangeArrowheads="1"/>
          </p:cNvSpPr>
          <p:nvPr>
            <p:ph type="title"/>
          </p:nvPr>
        </p:nvSpPr>
        <p:spPr>
          <a:xfrm>
            <a:off x="2590800" y="1219200"/>
            <a:ext cx="4343400" cy="4267200"/>
          </a:xfrm>
          <a:noFill/>
          <a:effectLst>
            <a:outerShdw dist="56796" dir="1593903" algn="ctr" rotWithShape="0">
              <a:schemeClr val="bg1"/>
            </a:outerShdw>
          </a:effectLst>
        </p:spPr>
        <p:txBody>
          <a:bodyPr/>
          <a:lstStyle/>
          <a:p>
            <a:pPr eaLnBrk="1" hangingPunct="1"/>
            <a:r>
              <a:rPr lang="en-US" altLang="en-US">
                <a:solidFill>
                  <a:srgbClr val="0000FF"/>
                </a:solidFill>
              </a:rPr>
              <a:t>AIS is the Official </a:t>
            </a:r>
            <a:br>
              <a:rPr lang="en-US" altLang="en-US">
                <a:solidFill>
                  <a:srgbClr val="0000FF"/>
                </a:solidFill>
              </a:rPr>
            </a:br>
            <a:r>
              <a:rPr lang="en-US" altLang="en-US">
                <a:solidFill>
                  <a:srgbClr val="0000FF"/>
                </a:solidFill>
              </a:rPr>
              <a:t>Registry</a:t>
            </a:r>
            <a:br>
              <a:rPr lang="en-US" altLang="en-US">
                <a:solidFill>
                  <a:srgbClr val="0000FF"/>
                </a:solidFill>
              </a:rPr>
            </a:br>
            <a:r>
              <a:rPr lang="en-US" altLang="en-US">
                <a:solidFill>
                  <a:srgbClr val="0000FF"/>
                </a:solidFill>
              </a:rPr>
              <a:t>For The Entire World</a:t>
            </a:r>
          </a:p>
        </p:txBody>
      </p:sp>
      <p:sp>
        <p:nvSpPr>
          <p:cNvPr id="53260" name="Rectangle 12">
            <a:extLst>
              <a:ext uri="{FF2B5EF4-FFF2-40B4-BE49-F238E27FC236}">
                <a16:creationId xmlns:a16="http://schemas.microsoft.com/office/drawing/2014/main" id="{C7EC2294-626B-4A98-B265-ACA2F36968ED}"/>
              </a:ext>
            </a:extLst>
          </p:cNvPr>
          <p:cNvSpPr>
            <a:spLocks noChangeArrowheads="1"/>
          </p:cNvSpPr>
          <p:nvPr/>
        </p:nvSpPr>
        <p:spPr bwMode="auto">
          <a:xfrm>
            <a:off x="2590800" y="1219200"/>
            <a:ext cx="4343400" cy="4267200"/>
          </a:xfrm>
          <a:prstGeom prst="rect">
            <a:avLst/>
          </a:prstGeom>
          <a:noFill/>
          <a:ln>
            <a:noFill/>
          </a:ln>
          <a:effectLst>
            <a:outerShdw dist="56796" dir="1593903"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400" b="1">
                <a:solidFill>
                  <a:srgbClr val="0000FF"/>
                </a:solidFill>
                <a:latin typeface="Comic Sans MS" panose="030F0702030302020204" pitchFamily="66" charset="0"/>
              </a:rPr>
              <a:t>AIS is the Official </a:t>
            </a:r>
            <a:br>
              <a:rPr lang="en-US" altLang="en-US" sz="4400" b="1">
                <a:solidFill>
                  <a:srgbClr val="0000FF"/>
                </a:solidFill>
                <a:latin typeface="Comic Sans MS" panose="030F0702030302020204" pitchFamily="66" charset="0"/>
              </a:rPr>
            </a:br>
            <a:r>
              <a:rPr lang="en-US" altLang="en-US" sz="4400" b="1">
                <a:solidFill>
                  <a:srgbClr val="0000FF"/>
                </a:solidFill>
                <a:latin typeface="Comic Sans MS" panose="030F0702030302020204" pitchFamily="66" charset="0"/>
              </a:rPr>
              <a:t>Registry</a:t>
            </a:r>
            <a:br>
              <a:rPr lang="en-US" altLang="en-US" sz="4400" b="1">
                <a:solidFill>
                  <a:srgbClr val="0000FF"/>
                </a:solidFill>
                <a:latin typeface="Comic Sans MS" panose="030F0702030302020204" pitchFamily="66" charset="0"/>
              </a:rPr>
            </a:br>
            <a:r>
              <a:rPr lang="en-US" altLang="en-US" sz="4400" b="1">
                <a:solidFill>
                  <a:srgbClr val="0000FF"/>
                </a:solidFill>
                <a:latin typeface="Comic Sans MS" panose="030F0702030302020204" pitchFamily="66" charset="0"/>
              </a:rPr>
              <a:t>For The Entire World</a:t>
            </a:r>
          </a:p>
        </p:txBody>
      </p:sp>
    </p:spTree>
    <p:custDataLst>
      <p:tags r:id="rId1"/>
    </p:custDataLst>
  </p:cSld>
  <p:clrMapOvr>
    <a:masterClrMapping/>
  </p:clrMapOvr>
  <p:transition advTm="725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3257"/>
                                        </p:tgtEl>
                                        <p:attrNameLst>
                                          <p:attrName>style.visibility</p:attrName>
                                        </p:attrNameLst>
                                      </p:cBhvr>
                                      <p:to>
                                        <p:strVal val="visible"/>
                                      </p:to>
                                    </p:set>
                                    <p:animEffect transition="in" filter="fade">
                                      <p:cBhvr>
                                        <p:cTn id="7" dur="4000"/>
                                        <p:tgtEl>
                                          <p:spTgt spid="53257"/>
                                        </p:tgtEl>
                                      </p:cBhvr>
                                    </p:animEffect>
                                  </p:childTnLst>
                                </p:cTn>
                              </p:par>
                            </p:childTnLst>
                          </p:cTn>
                        </p:par>
                        <p:par>
                          <p:cTn id="8" fill="hold" nodeType="afterGroup">
                            <p:stCondLst>
                              <p:cond delay="4800"/>
                            </p:stCondLst>
                            <p:childTnLst>
                              <p:par>
                                <p:cTn id="9" presetID="1" presetClass="mediacall" presetSubtype="0" fill="hold" nodeType="afterEffect">
                                  <p:stCondLst>
                                    <p:cond delay="0"/>
                                  </p:stCondLst>
                                  <p:childTnLst>
                                    <p:cmd type="call" cmd="playFrom(0.0)">
                                      <p:cBhvr>
                                        <p:cTn id="10" dur="3000" fill="hold"/>
                                        <p:tgtEl>
                                          <p:spTgt spid="532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53259"/>
                </p:tgtEl>
              </p:cMediaNode>
            </p:video>
            <p:seq concurrent="1" nextAc="seek">
              <p:cTn id="12" restart="whenNotActive" fill="hold" evtFilter="cancelBubble" nodeType="interactiveSeq">
                <p:stCondLst>
                  <p:cond evt="onClick" delay="0">
                    <p:tgtEl>
                      <p:spTgt spid="5325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53259"/>
                                        </p:tgtEl>
                                      </p:cBhvr>
                                    </p:cmd>
                                  </p:childTnLst>
                                </p:cTn>
                              </p:par>
                              <p:par>
                                <p:cTn id="17" presetID="10" presetClass="entr" presetSubtype="0" fill="hold" grpId="0" nodeType="withEffect">
                                  <p:stCondLst>
                                    <p:cond delay="0"/>
                                  </p:stCondLst>
                                  <p:childTnLst>
                                    <p:set>
                                      <p:cBhvr>
                                        <p:cTn id="18" dur="1" fill="hold">
                                          <p:stCondLst>
                                            <p:cond delay="0"/>
                                          </p:stCondLst>
                                        </p:cTn>
                                        <p:tgtEl>
                                          <p:spTgt spid="53260"/>
                                        </p:tgtEl>
                                        <p:attrNameLst>
                                          <p:attrName>style.visibility</p:attrName>
                                        </p:attrNameLst>
                                      </p:cBhvr>
                                      <p:to>
                                        <p:strVal val="visible"/>
                                      </p:to>
                                    </p:set>
                                    <p:animEffect transition="in" filter="fade">
                                      <p:cBhvr>
                                        <p:cTn id="19" dur="4700"/>
                                        <p:tgtEl>
                                          <p:spTgt spid="53260"/>
                                        </p:tgtEl>
                                      </p:cBhvr>
                                    </p:animEffect>
                                  </p:childTnLst>
                                </p:cTn>
                              </p:par>
                            </p:childTnLst>
                          </p:cTn>
                        </p:par>
                      </p:childTnLst>
                    </p:cTn>
                  </p:par>
                </p:childTnLst>
              </p:cTn>
              <p:nextCondLst>
                <p:cond evt="onClick" delay="0">
                  <p:tgtEl>
                    <p:spTgt spid="53259"/>
                  </p:tgtEl>
                </p:cond>
              </p:nextCondLst>
            </p:seq>
          </p:childTnLst>
        </p:cTn>
      </p:par>
    </p:tnLst>
    <p:bldLst>
      <p:bldP spid="53257" grpId="0"/>
      <p:bldP spid="5326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42E4D71-5B1A-442F-A46D-BE0857CE18AF}"/>
              </a:ext>
            </a:extLst>
          </p:cNvPr>
          <p:cNvSpPr>
            <a:spLocks noGrp="1" noChangeArrowheads="1"/>
          </p:cNvSpPr>
          <p:nvPr>
            <p:ph type="title"/>
          </p:nvPr>
        </p:nvSpPr>
        <p:spPr>
          <a:xfrm>
            <a:off x="4419600" y="0"/>
            <a:ext cx="4343400" cy="1143000"/>
          </a:xfrm>
        </p:spPr>
        <p:txBody>
          <a:bodyPr/>
          <a:lstStyle/>
          <a:p>
            <a:pPr eaLnBrk="1" hangingPunct="1"/>
            <a:r>
              <a:rPr lang="en-US" altLang="en-US" sz="4000"/>
              <a:t>Official World </a:t>
            </a:r>
            <a:br>
              <a:rPr lang="en-US" altLang="en-US" sz="4000"/>
            </a:br>
            <a:r>
              <a:rPr lang="en-US" altLang="en-US" sz="4000"/>
              <a:t>Registry</a:t>
            </a:r>
          </a:p>
        </p:txBody>
      </p:sp>
      <p:sp>
        <p:nvSpPr>
          <p:cNvPr id="37891" name="Rectangle 3">
            <a:extLst>
              <a:ext uri="{FF2B5EF4-FFF2-40B4-BE49-F238E27FC236}">
                <a16:creationId xmlns:a16="http://schemas.microsoft.com/office/drawing/2014/main" id="{A1A8631A-C259-4F84-BD6F-E204563DDD3B}"/>
              </a:ext>
            </a:extLst>
          </p:cNvPr>
          <p:cNvSpPr>
            <a:spLocks noGrp="1" noChangeArrowheads="1"/>
          </p:cNvSpPr>
          <p:nvPr>
            <p:ph type="body" sz="half" idx="1"/>
          </p:nvPr>
        </p:nvSpPr>
        <p:spPr>
          <a:xfrm>
            <a:off x="4191000" y="1600200"/>
            <a:ext cx="4953000" cy="4525963"/>
          </a:xfrm>
        </p:spPr>
        <p:txBody>
          <a:bodyPr/>
          <a:lstStyle/>
          <a:p>
            <a:pPr eaLnBrk="1" hangingPunct="1">
              <a:lnSpc>
                <a:spcPct val="90000"/>
              </a:lnSpc>
              <a:buFontTx/>
              <a:buNone/>
            </a:pPr>
            <a:endParaRPr lang="en-US" altLang="en-US" sz="2000" dirty="0"/>
          </a:p>
          <a:p>
            <a:pPr eaLnBrk="1" hangingPunct="1">
              <a:lnSpc>
                <a:spcPct val="90000"/>
              </a:lnSpc>
            </a:pPr>
            <a:r>
              <a:rPr lang="en-US" altLang="en-US" sz="2000" dirty="0"/>
              <a:t>Each iris variety is first "Registered" with the AIS and later "Introduced“ when it is first offered for sale to the general public.</a:t>
            </a:r>
          </a:p>
          <a:p>
            <a:pPr eaLnBrk="1" hangingPunct="1">
              <a:lnSpc>
                <a:spcPct val="90000"/>
              </a:lnSpc>
              <a:buFontTx/>
              <a:buNone/>
            </a:pPr>
            <a:r>
              <a:rPr lang="en-US" altLang="en-US" sz="2000" dirty="0"/>
              <a:t>    </a:t>
            </a:r>
          </a:p>
          <a:p>
            <a:pPr eaLnBrk="1" hangingPunct="1">
              <a:lnSpc>
                <a:spcPct val="90000"/>
              </a:lnSpc>
            </a:pPr>
            <a:r>
              <a:rPr lang="en-US" altLang="en-US" sz="2000" dirty="0"/>
              <a:t>This was done to provide a “one-stop” location for registry and to prevent confusion of irises that would arise if an iris was registered in two different countries under different names</a:t>
            </a:r>
          </a:p>
          <a:p>
            <a:pPr eaLnBrk="1" hangingPunct="1">
              <a:lnSpc>
                <a:spcPct val="90000"/>
              </a:lnSpc>
            </a:pPr>
            <a:endParaRPr lang="en-US" altLang="en-US" sz="2000" dirty="0"/>
          </a:p>
          <a:p>
            <a:pPr eaLnBrk="1" hangingPunct="1">
              <a:lnSpc>
                <a:spcPct val="90000"/>
              </a:lnSpc>
              <a:buFontTx/>
              <a:buNone/>
            </a:pPr>
            <a:r>
              <a:rPr lang="en-US" altLang="en-US" sz="2000" dirty="0"/>
              <a:t>    </a:t>
            </a:r>
          </a:p>
          <a:p>
            <a:pPr eaLnBrk="1" hangingPunct="1">
              <a:lnSpc>
                <a:spcPct val="90000"/>
              </a:lnSpc>
              <a:buFontTx/>
              <a:buNone/>
            </a:pPr>
            <a:r>
              <a:rPr lang="en-US" altLang="en-US" sz="2000" dirty="0"/>
              <a:t>     </a:t>
            </a:r>
          </a:p>
          <a:p>
            <a:pPr eaLnBrk="1" hangingPunct="1">
              <a:lnSpc>
                <a:spcPct val="90000"/>
              </a:lnSpc>
            </a:pPr>
            <a:endParaRPr lang="en-US" altLang="en-US" sz="2000" dirty="0"/>
          </a:p>
        </p:txBody>
      </p:sp>
      <p:sp>
        <p:nvSpPr>
          <p:cNvPr id="37892" name="Text Box 4">
            <a:extLst>
              <a:ext uri="{FF2B5EF4-FFF2-40B4-BE49-F238E27FC236}">
                <a16:creationId xmlns:a16="http://schemas.microsoft.com/office/drawing/2014/main" id="{636AE625-0E83-468A-B504-36179E7C22F5}"/>
              </a:ext>
            </a:extLst>
          </p:cNvPr>
          <p:cNvSpPr txBox="1">
            <a:spLocks noChangeArrowheads="1"/>
          </p:cNvSpPr>
          <p:nvPr/>
        </p:nvSpPr>
        <p:spPr bwMode="auto">
          <a:xfrm>
            <a:off x="4267200" y="6276975"/>
            <a:ext cx="487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600">
                <a:solidFill>
                  <a:srgbClr val="669900"/>
                </a:solidFill>
                <a:latin typeface="Comic Sans MS" panose="030F0702030302020204" pitchFamily="66" charset="0"/>
              </a:rPr>
              <a:t>The year of registration and introduction are usually different</a:t>
            </a:r>
          </a:p>
        </p:txBody>
      </p:sp>
      <p:sp>
        <p:nvSpPr>
          <p:cNvPr id="37903" name="Text Box 15">
            <a:extLst>
              <a:ext uri="{FF2B5EF4-FFF2-40B4-BE49-F238E27FC236}">
                <a16:creationId xmlns:a16="http://schemas.microsoft.com/office/drawing/2014/main" id="{0E9C85BF-949D-4FBF-BDE9-6ADF6D2A4301}"/>
              </a:ext>
            </a:extLst>
          </p:cNvPr>
          <p:cNvSpPr txBox="1">
            <a:spLocks noChangeArrowheads="1"/>
          </p:cNvSpPr>
          <p:nvPr/>
        </p:nvSpPr>
        <p:spPr bwMode="auto">
          <a:xfrm>
            <a:off x="990600" y="6127750"/>
            <a:ext cx="3124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altLang="en-US" sz="1400" b="1">
                <a:solidFill>
                  <a:srgbClr val="669900"/>
                </a:solidFill>
              </a:rPr>
              <a:t>Does not include bulbous irises.  These irises are handled by an organization in Holland</a:t>
            </a:r>
          </a:p>
        </p:txBody>
      </p:sp>
      <p:sp>
        <p:nvSpPr>
          <p:cNvPr id="37904" name="Text Box 16">
            <a:extLst>
              <a:ext uri="{FF2B5EF4-FFF2-40B4-BE49-F238E27FC236}">
                <a16:creationId xmlns:a16="http://schemas.microsoft.com/office/drawing/2014/main" id="{9CEED54D-AB7D-446D-BAE3-9105D35FFAAC}"/>
              </a:ext>
            </a:extLst>
          </p:cNvPr>
          <p:cNvSpPr txBox="1">
            <a:spLocks noChangeArrowheads="1"/>
          </p:cNvSpPr>
          <p:nvPr/>
        </p:nvSpPr>
        <p:spPr bwMode="blackWhite">
          <a:xfrm>
            <a:off x="5543173" y="5233737"/>
            <a:ext cx="3587667" cy="86793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1" hangingPunct="1">
              <a:lnSpc>
                <a:spcPct val="90000"/>
              </a:lnSpc>
              <a:buNone/>
            </a:pPr>
            <a:r>
              <a:rPr lang="en-US" sz="1800" dirty="0">
                <a:hlinkClick r:id="rId3"/>
              </a:rPr>
              <a:t>http://www.irises.org/hybridizers-growers/iris-registration/#forms</a:t>
            </a:r>
            <a:endParaRPr lang="en-US" altLang="en-US" sz="1800" dirty="0"/>
          </a:p>
          <a:p>
            <a:pPr eaLnBrk="1" hangingPunct="1"/>
            <a:endParaRPr lang="en-US" altLang="en-US" dirty="0"/>
          </a:p>
        </p:txBody>
      </p:sp>
      <p:pic>
        <p:nvPicPr>
          <p:cNvPr id="2" name="Picture 1">
            <a:extLst>
              <a:ext uri="{FF2B5EF4-FFF2-40B4-BE49-F238E27FC236}">
                <a16:creationId xmlns:a16="http://schemas.microsoft.com/office/drawing/2014/main" id="{99EE6FAA-CF61-41E3-8E46-4E992C53921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939340" y="800099"/>
            <a:ext cx="5943599" cy="4038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advTm="19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904">
                                            <p:txEl>
                                              <p:pRg st="0" end="0"/>
                                            </p:txEl>
                                          </p:spTgt>
                                        </p:tgtEl>
                                        <p:attrNameLst>
                                          <p:attrName>style.visibility</p:attrName>
                                        </p:attrNameLst>
                                      </p:cBhvr>
                                      <p:to>
                                        <p:strVal val="visible"/>
                                      </p:to>
                                    </p:set>
                                    <p:animEffect transition="in" filter="fade">
                                      <p:cBhvr>
                                        <p:cTn id="7" dur="2000"/>
                                        <p:tgtEl>
                                          <p:spTgt spid="37904">
                                            <p:txEl>
                                              <p:pRg st="0" end="0"/>
                                            </p:txEl>
                                          </p:spTgt>
                                        </p:tgtEl>
                                      </p:cBhvr>
                                    </p:animEffect>
                                  </p:childTnLst>
                                </p:cTn>
                              </p:par>
                            </p:childTnLst>
                          </p:cTn>
                        </p:par>
                        <p:par>
                          <p:cTn id="8" fill="hold" nodeType="with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animEffect transition="in" filter="fade">
                                      <p:cBhvr>
                                        <p:cTn id="11" dur="3000"/>
                                        <p:tgtEl>
                                          <p:spTgt spid="37891">
                                            <p:txEl>
                                              <p:pRg st="1" end="1"/>
                                            </p:txEl>
                                          </p:spTgt>
                                        </p:tgtEl>
                                      </p:cBhvr>
                                    </p:animEffect>
                                  </p:childTnLst>
                                </p:cTn>
                              </p:par>
                            </p:childTnLst>
                          </p:cTn>
                        </p:par>
                        <p:par>
                          <p:cTn id="12" fill="hold" nodeType="withGroup">
                            <p:stCondLst>
                              <p:cond delay="5000"/>
                            </p:stCondLst>
                            <p:childTnLst>
                              <p:par>
                                <p:cTn id="13" presetID="10" presetClass="entr" presetSubtype="0" fill="hold" nodeType="afterEffect">
                                  <p:stCondLst>
                                    <p:cond delay="0"/>
                                  </p:stCondLst>
                                  <p:childTnLst>
                                    <p:set>
                                      <p:cBhvr>
                                        <p:cTn id="14" dur="1" fill="hold">
                                          <p:stCondLst>
                                            <p:cond delay="0"/>
                                          </p:stCondLst>
                                        </p:cTn>
                                        <p:tgtEl>
                                          <p:spTgt spid="37891">
                                            <p:txEl>
                                              <p:pRg st="3" end="3"/>
                                            </p:txEl>
                                          </p:spTgt>
                                        </p:tgtEl>
                                        <p:attrNameLst>
                                          <p:attrName>style.visibility</p:attrName>
                                        </p:attrNameLst>
                                      </p:cBhvr>
                                      <p:to>
                                        <p:strVal val="visible"/>
                                      </p:to>
                                    </p:set>
                                    <p:animEffect transition="in" filter="fade">
                                      <p:cBhvr>
                                        <p:cTn id="15" dur="3000"/>
                                        <p:tgtEl>
                                          <p:spTgt spid="37891">
                                            <p:txEl>
                                              <p:pRg st="3" end="3"/>
                                            </p:txEl>
                                          </p:spTgt>
                                        </p:tgtEl>
                                      </p:cBhvr>
                                    </p:animEffect>
                                  </p:childTnLst>
                                </p:cTn>
                              </p:par>
                            </p:childTnLst>
                          </p:cTn>
                        </p:par>
                        <p:par>
                          <p:cTn id="16" fill="hold" nodeType="withGroup">
                            <p:stCondLst>
                              <p:cond delay="8000"/>
                            </p:stCondLst>
                            <p:childTnLst>
                              <p:par>
                                <p:cTn id="17" presetID="10" presetClass="entr" presetSubtype="0" fill="hold" nodeType="afterEffect">
                                  <p:stCondLst>
                                    <p:cond delay="0"/>
                                  </p:stCondLst>
                                  <p:childTnLst>
                                    <p:set>
                                      <p:cBhvr>
                                        <p:cTn id="18" dur="1" fill="hold">
                                          <p:stCondLst>
                                            <p:cond delay="0"/>
                                          </p:stCondLst>
                                        </p:cTn>
                                        <p:tgtEl>
                                          <p:spTgt spid="37892">
                                            <p:txEl>
                                              <p:pRg st="0" end="0"/>
                                            </p:txEl>
                                          </p:spTgt>
                                        </p:tgtEl>
                                        <p:attrNameLst>
                                          <p:attrName>style.visibility</p:attrName>
                                        </p:attrNameLst>
                                      </p:cBhvr>
                                      <p:to>
                                        <p:strVal val="visible"/>
                                      </p:to>
                                    </p:set>
                                    <p:animEffect transition="in" filter="fade">
                                      <p:cBhvr>
                                        <p:cTn id="19" dur="2000"/>
                                        <p:tgtEl>
                                          <p:spTgt spid="37892">
                                            <p:txEl>
                                              <p:pRg st="0" end="0"/>
                                            </p:txEl>
                                          </p:spTgt>
                                        </p:tgtEl>
                                      </p:cBhvr>
                                    </p:animEffect>
                                  </p:childTnLst>
                                </p:cTn>
                              </p:par>
                            </p:childTnLst>
                          </p:cTn>
                        </p:par>
                        <p:par>
                          <p:cTn id="20" fill="hold" nodeType="withGroup">
                            <p:stCondLst>
                              <p:cond delay="10000"/>
                            </p:stCondLst>
                            <p:childTnLst>
                              <p:par>
                                <p:cTn id="21" presetID="10" presetClass="entr" presetSubtype="0" fill="hold" nodeType="afterEffect">
                                  <p:stCondLst>
                                    <p:cond delay="0"/>
                                  </p:stCondLst>
                                  <p:childTnLst>
                                    <p:set>
                                      <p:cBhvr>
                                        <p:cTn id="22" dur="1" fill="hold">
                                          <p:stCondLst>
                                            <p:cond delay="0"/>
                                          </p:stCondLst>
                                        </p:cTn>
                                        <p:tgtEl>
                                          <p:spTgt spid="37903">
                                            <p:txEl>
                                              <p:pRg st="0" end="0"/>
                                            </p:txEl>
                                          </p:spTgt>
                                        </p:tgtEl>
                                        <p:attrNameLst>
                                          <p:attrName>style.visibility</p:attrName>
                                        </p:attrNameLst>
                                      </p:cBhvr>
                                      <p:to>
                                        <p:strVal val="visible"/>
                                      </p:to>
                                    </p:set>
                                    <p:animEffect transition="in" filter="fade">
                                      <p:cBhvr>
                                        <p:cTn id="23" dur="2000"/>
                                        <p:tgtEl>
                                          <p:spTgt spid="37903">
                                            <p:txEl>
                                              <p:pRg st="0" end="0"/>
                                            </p:txEl>
                                          </p:spTgt>
                                        </p:tgtEl>
                                      </p:cBhvr>
                                    </p:animEffect>
                                  </p:childTnLst>
                                </p:cTn>
                              </p:par>
                            </p:childTnLst>
                          </p:cTn>
                        </p:par>
                        <p:par>
                          <p:cTn id="24" fill="hold">
                            <p:stCondLst>
                              <p:cond delay="12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E58D42-AAD1-4413-9A02-9393326B74CF}"/>
              </a:ext>
            </a:extLst>
          </p:cNvPr>
          <p:cNvSpPr>
            <a:spLocks noGrp="1" noChangeArrowheads="1"/>
          </p:cNvSpPr>
          <p:nvPr>
            <p:ph type="title"/>
          </p:nvPr>
        </p:nvSpPr>
        <p:spPr>
          <a:xfrm>
            <a:off x="3018367" y="-115711"/>
            <a:ext cx="5715000" cy="801511"/>
          </a:xfrm>
        </p:spPr>
        <p:txBody>
          <a:bodyPr/>
          <a:lstStyle/>
          <a:p>
            <a:pPr eaLnBrk="1" hangingPunct="1"/>
            <a:r>
              <a:rPr lang="en-US" altLang="en-US" sz="4000" dirty="0"/>
              <a:t>AIS Sections</a:t>
            </a:r>
          </a:p>
        </p:txBody>
      </p:sp>
      <p:sp>
        <p:nvSpPr>
          <p:cNvPr id="6" name="Rectangle 3"/>
          <p:cNvSpPr txBox="1">
            <a:spLocks noChangeArrowheads="1"/>
          </p:cNvSpPr>
          <p:nvPr/>
        </p:nvSpPr>
        <p:spPr bwMode="auto">
          <a:xfrm>
            <a:off x="914400" y="2590800"/>
            <a:ext cx="5257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2000" dirty="0"/>
              <a:t>Median Iris Society</a:t>
            </a:r>
          </a:p>
          <a:p>
            <a:pPr eaLnBrk="1" hangingPunct="1"/>
            <a:r>
              <a:rPr lang="en-US" altLang="en-US" sz="2000" dirty="0"/>
              <a:t>Society for Siberian Irises</a:t>
            </a:r>
          </a:p>
          <a:p>
            <a:pPr eaLnBrk="1" hangingPunct="1"/>
            <a:r>
              <a:rPr lang="en-US" altLang="en-US" sz="2000" dirty="0"/>
              <a:t>Spuria Iris Society</a:t>
            </a:r>
          </a:p>
          <a:p>
            <a:pPr eaLnBrk="1" hangingPunct="1"/>
            <a:r>
              <a:rPr lang="en-US" altLang="en-US" sz="2000" dirty="0"/>
              <a:t>Society for Japanese Irises</a:t>
            </a:r>
          </a:p>
          <a:p>
            <a:pPr eaLnBrk="1" hangingPunct="1"/>
            <a:r>
              <a:rPr lang="en-US" altLang="en-US" sz="2000" dirty="0"/>
              <a:t>Reblooming Iris Society </a:t>
            </a:r>
          </a:p>
          <a:p>
            <a:pPr eaLnBrk="1" hangingPunct="1"/>
            <a:r>
              <a:rPr lang="en-US" altLang="en-US" sz="2000" dirty="0"/>
              <a:t>Dwarf Iris Society</a:t>
            </a:r>
          </a:p>
          <a:p>
            <a:pPr eaLnBrk="1" hangingPunct="1"/>
            <a:r>
              <a:rPr lang="en-US" altLang="en-US" sz="2000" dirty="0"/>
              <a:t>Society for Pacific Coast Native Irises</a:t>
            </a:r>
          </a:p>
          <a:p>
            <a:pPr eaLnBrk="1" hangingPunct="1"/>
            <a:r>
              <a:rPr lang="en-US" altLang="en-US" sz="2000" dirty="0"/>
              <a:t>Species Iris Group of North America</a:t>
            </a:r>
          </a:p>
          <a:p>
            <a:pPr eaLnBrk="1" hangingPunct="1"/>
            <a:r>
              <a:rPr lang="en-US" altLang="en-US" sz="2000" dirty="0"/>
              <a:t>Historic Iris Preservation Society</a:t>
            </a:r>
          </a:p>
          <a:p>
            <a:pPr eaLnBrk="1" hangingPunct="1"/>
            <a:r>
              <a:rPr lang="en-US" altLang="en-US" sz="2000" dirty="0"/>
              <a:t>Society for Louisiana Irises</a:t>
            </a:r>
          </a:p>
          <a:p>
            <a:pPr eaLnBrk="1" hangingPunct="1"/>
            <a:r>
              <a:rPr lang="en-US" altLang="en-US" sz="2000" dirty="0"/>
              <a:t>Novelty Iris Society</a:t>
            </a:r>
          </a:p>
        </p:txBody>
      </p:sp>
      <p:sp>
        <p:nvSpPr>
          <p:cNvPr id="4" name="Rectangle 3"/>
          <p:cNvSpPr txBox="1">
            <a:spLocks noChangeArrowheads="1"/>
          </p:cNvSpPr>
          <p:nvPr/>
        </p:nvSpPr>
        <p:spPr bwMode="auto">
          <a:xfrm>
            <a:off x="2995788" y="555272"/>
            <a:ext cx="614821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1" kern="1200">
                <a:solidFill>
                  <a:srgbClr val="993300"/>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009900"/>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9900"/>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9900"/>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99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en-US" altLang="en-US" sz="2000" dirty="0"/>
              <a:t>AIS members interested in a particular group of irises may establish a separate organization which may be chartered by the AIS as a Section.   Membership in the AIS shall be a prerequisite for all elected officers and directors. </a:t>
            </a:r>
          </a:p>
        </p:txBody>
      </p:sp>
      <p:pic>
        <p:nvPicPr>
          <p:cNvPr id="56323" name="Picture 3" descr="C:\Users\Scarlett\Pictures\MVIS\Powerpoint picturs\sig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792" y="5948538"/>
            <a:ext cx="44100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Scarlett\Pictures\MVIS\Powerpoint picturs\HIP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4293305"/>
            <a:ext cx="15875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C:\Users\Scarlett\Pictures\MVIS\Powerpoint picturs\site_spcni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667" y="2097173"/>
            <a:ext cx="1875555" cy="2144364"/>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C:\Users\Scarlett\Pictures\MVIS\Powerpoint picturs\mis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3467" y="2045405"/>
            <a:ext cx="19050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56327" name="Picture 7" descr="C:\Users\Scarlett\Pictures\MVIS\Powerpoint picturs\Louisianalog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772400" y="3962400"/>
            <a:ext cx="1286933"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38478" y="1317272"/>
            <a:ext cx="2657122" cy="106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986257" y="1850080"/>
            <a:ext cx="1135165" cy="139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53" presetClass="entr" presetSubtype="16" fill="hold" nodeType="withEffect">
                                  <p:stCondLst>
                                    <p:cond delay="500"/>
                                  </p:stCondLst>
                                  <p:childTnLst>
                                    <p:set>
                                      <p:cBhvr>
                                        <p:cTn id="9" dur="1" fill="hold">
                                          <p:stCondLst>
                                            <p:cond delay="0"/>
                                          </p:stCondLst>
                                        </p:cTn>
                                        <p:tgtEl>
                                          <p:spTgt spid="56325"/>
                                        </p:tgtEl>
                                        <p:attrNameLst>
                                          <p:attrName>style.visibility</p:attrName>
                                        </p:attrNameLst>
                                      </p:cBhvr>
                                      <p:to>
                                        <p:strVal val="visible"/>
                                      </p:to>
                                    </p:set>
                                    <p:anim calcmode="lin" valueType="num">
                                      <p:cBhvr>
                                        <p:cTn id="10" dur="2000" fill="hold"/>
                                        <p:tgtEl>
                                          <p:spTgt spid="56325"/>
                                        </p:tgtEl>
                                        <p:attrNameLst>
                                          <p:attrName>ppt_w</p:attrName>
                                        </p:attrNameLst>
                                      </p:cBhvr>
                                      <p:tavLst>
                                        <p:tav tm="0">
                                          <p:val>
                                            <p:fltVal val="0"/>
                                          </p:val>
                                        </p:tav>
                                        <p:tav tm="100000">
                                          <p:val>
                                            <p:strVal val="#ppt_w"/>
                                          </p:val>
                                        </p:tav>
                                      </p:tavLst>
                                    </p:anim>
                                    <p:anim calcmode="lin" valueType="num">
                                      <p:cBhvr>
                                        <p:cTn id="11" dur="2000" fill="hold"/>
                                        <p:tgtEl>
                                          <p:spTgt spid="56325"/>
                                        </p:tgtEl>
                                        <p:attrNameLst>
                                          <p:attrName>ppt_h</p:attrName>
                                        </p:attrNameLst>
                                      </p:cBhvr>
                                      <p:tavLst>
                                        <p:tav tm="0">
                                          <p:val>
                                            <p:fltVal val="0"/>
                                          </p:val>
                                        </p:tav>
                                        <p:tav tm="100000">
                                          <p:val>
                                            <p:strVal val="#ppt_h"/>
                                          </p:val>
                                        </p:tav>
                                      </p:tavLst>
                                    </p:anim>
                                    <p:animEffect transition="in" filter="fade">
                                      <p:cBhvr>
                                        <p:cTn id="12" dur="2000"/>
                                        <p:tgtEl>
                                          <p:spTgt spid="56325"/>
                                        </p:tgtEl>
                                      </p:cBhvr>
                                    </p:animEffect>
                                  </p:childTnLst>
                                </p:cTn>
                              </p:par>
                            </p:childTnLst>
                          </p:cTn>
                        </p:par>
                        <p:par>
                          <p:cTn id="13" fill="hold">
                            <p:stCondLst>
                              <p:cond delay="2500"/>
                            </p:stCondLst>
                            <p:childTnLst>
                              <p:par>
                                <p:cTn id="14" presetID="10" presetClass="entr" presetSubtype="0" fill="hold" grpId="0" nodeType="afterEffect">
                                  <p:stCondLst>
                                    <p:cond delay="50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par>
                          <p:cTn id="17" fill="hold">
                            <p:stCondLst>
                              <p:cond delay="5000"/>
                            </p:stCondLst>
                            <p:childTnLst>
                              <p:par>
                                <p:cTn id="18" presetID="10" presetClass="entr" presetSubtype="0" fill="hold" grpId="0" nodeType="afterEffect">
                                  <p:stCondLst>
                                    <p:cond delay="50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2000"/>
                                        <p:tgtEl>
                                          <p:spTgt spid="6">
                                            <p:txEl>
                                              <p:pRg st="2" end="2"/>
                                            </p:txEl>
                                          </p:spTgt>
                                        </p:tgtEl>
                                      </p:cBhvr>
                                    </p:animEffect>
                                  </p:childTnLst>
                                </p:cTn>
                              </p:par>
                              <p:par>
                                <p:cTn id="21" presetID="53" presetClass="entr" presetSubtype="16"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0" fill="hold"/>
                                        <p:tgtEl>
                                          <p:spTgt spid="13"/>
                                        </p:tgtEl>
                                        <p:attrNameLst>
                                          <p:attrName>ppt_w</p:attrName>
                                        </p:attrNameLst>
                                      </p:cBhvr>
                                      <p:tavLst>
                                        <p:tav tm="0">
                                          <p:val>
                                            <p:fltVal val="0"/>
                                          </p:val>
                                        </p:tav>
                                        <p:tav tm="100000">
                                          <p:val>
                                            <p:strVal val="#ppt_w"/>
                                          </p:val>
                                        </p:tav>
                                      </p:tavLst>
                                    </p:anim>
                                    <p:anim calcmode="lin" valueType="num">
                                      <p:cBhvr>
                                        <p:cTn id="24" dur="2000" fill="hold"/>
                                        <p:tgtEl>
                                          <p:spTgt spid="13"/>
                                        </p:tgtEl>
                                        <p:attrNameLst>
                                          <p:attrName>ppt_h</p:attrName>
                                        </p:attrNameLst>
                                      </p:cBhvr>
                                      <p:tavLst>
                                        <p:tav tm="0">
                                          <p:val>
                                            <p:fltVal val="0"/>
                                          </p:val>
                                        </p:tav>
                                        <p:tav tm="100000">
                                          <p:val>
                                            <p:strVal val="#ppt_h"/>
                                          </p:val>
                                        </p:tav>
                                      </p:tavLst>
                                    </p:anim>
                                    <p:animEffect transition="in" filter="fade">
                                      <p:cBhvr>
                                        <p:cTn id="25" dur="2000"/>
                                        <p:tgtEl>
                                          <p:spTgt spid="13"/>
                                        </p:tgtEl>
                                      </p:cBhvr>
                                    </p:animEffect>
                                  </p:childTnLst>
                                </p:cTn>
                              </p:par>
                            </p:childTnLst>
                          </p:cTn>
                        </p:par>
                        <p:par>
                          <p:cTn id="26" fill="hold">
                            <p:stCondLst>
                              <p:cond delay="7500"/>
                            </p:stCondLst>
                            <p:childTnLst>
                              <p:par>
                                <p:cTn id="27" presetID="10" presetClass="entr" presetSubtype="0" fill="hold" grpId="0"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childTnLst>
                                </p:cTn>
                              </p:par>
                            </p:childTnLst>
                          </p:cTn>
                        </p:par>
                        <p:par>
                          <p:cTn id="30" fill="hold">
                            <p:stCondLst>
                              <p:cond delay="10000"/>
                            </p:stCondLst>
                            <p:childTnLst>
                              <p:par>
                                <p:cTn id="31" presetID="10" presetClass="entr" presetSubtype="0" fill="hold" grpId="0" nodeType="afterEffect">
                                  <p:stCondLst>
                                    <p:cond delay="50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2000"/>
                                        <p:tgtEl>
                                          <p:spTgt spid="6">
                                            <p:txEl>
                                              <p:pRg st="4" end="4"/>
                                            </p:txEl>
                                          </p:spTgt>
                                        </p:tgtEl>
                                      </p:cBhvr>
                                    </p:animEffect>
                                  </p:childTnLst>
                                </p:cTn>
                              </p:par>
                            </p:childTnLst>
                          </p:cTn>
                        </p:par>
                        <p:par>
                          <p:cTn id="34" fill="hold">
                            <p:stCondLst>
                              <p:cond delay="12500"/>
                            </p:stCondLst>
                            <p:childTnLst>
                              <p:par>
                                <p:cTn id="35" presetID="10" presetClass="entr" presetSubtype="0" fill="hold" grpId="0" nodeType="afterEffect">
                                  <p:stCondLst>
                                    <p:cond delay="50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2000"/>
                                        <p:tgtEl>
                                          <p:spTgt spid="6">
                                            <p:txEl>
                                              <p:pRg st="5" end="5"/>
                                            </p:txEl>
                                          </p:spTgt>
                                        </p:tgtEl>
                                      </p:cBhvr>
                                    </p:animEffect>
                                  </p:childTnLst>
                                </p:cTn>
                              </p:par>
                            </p:childTnLst>
                          </p:cTn>
                        </p:par>
                        <p:par>
                          <p:cTn id="38" fill="hold">
                            <p:stCondLst>
                              <p:cond delay="15000"/>
                            </p:stCondLst>
                            <p:childTnLst>
                              <p:par>
                                <p:cTn id="39" presetID="10" presetClass="entr" presetSubtype="0" fill="hold" grpId="0" nodeType="afterEffect">
                                  <p:stCondLst>
                                    <p:cond delay="500"/>
                                  </p:stCondLst>
                                  <p:childTnLst>
                                    <p:set>
                                      <p:cBhvr>
                                        <p:cTn id="40" dur="1" fill="hold">
                                          <p:stCondLst>
                                            <p:cond delay="0"/>
                                          </p:stCondLst>
                                        </p:cTn>
                                        <p:tgtEl>
                                          <p:spTgt spid="6">
                                            <p:txEl>
                                              <p:pRg st="6" end="6"/>
                                            </p:txEl>
                                          </p:spTgt>
                                        </p:tgtEl>
                                        <p:attrNameLst>
                                          <p:attrName>style.visibility</p:attrName>
                                        </p:attrNameLst>
                                      </p:cBhvr>
                                      <p:to>
                                        <p:strVal val="visible"/>
                                      </p:to>
                                    </p:set>
                                    <p:animEffect transition="in" filter="fade">
                                      <p:cBhvr>
                                        <p:cTn id="41" dur="2000"/>
                                        <p:tgtEl>
                                          <p:spTgt spid="6">
                                            <p:txEl>
                                              <p:pRg st="6" end="6"/>
                                            </p:txEl>
                                          </p:spTgt>
                                        </p:tgtEl>
                                      </p:cBhvr>
                                    </p:animEffect>
                                  </p:childTnLst>
                                </p:cTn>
                              </p:par>
                              <p:par>
                                <p:cTn id="42" presetID="53" presetClass="entr" presetSubtype="16" fill="hold" nodeType="withEffect">
                                  <p:stCondLst>
                                    <p:cond delay="500"/>
                                  </p:stCondLst>
                                  <p:childTnLst>
                                    <p:set>
                                      <p:cBhvr>
                                        <p:cTn id="43" dur="1" fill="hold">
                                          <p:stCondLst>
                                            <p:cond delay="0"/>
                                          </p:stCondLst>
                                        </p:cTn>
                                        <p:tgtEl>
                                          <p:spTgt spid="56324"/>
                                        </p:tgtEl>
                                        <p:attrNameLst>
                                          <p:attrName>style.visibility</p:attrName>
                                        </p:attrNameLst>
                                      </p:cBhvr>
                                      <p:to>
                                        <p:strVal val="visible"/>
                                      </p:to>
                                    </p:set>
                                    <p:anim calcmode="lin" valueType="num">
                                      <p:cBhvr>
                                        <p:cTn id="44" dur="2000" fill="hold"/>
                                        <p:tgtEl>
                                          <p:spTgt spid="56324"/>
                                        </p:tgtEl>
                                        <p:attrNameLst>
                                          <p:attrName>ppt_w</p:attrName>
                                        </p:attrNameLst>
                                      </p:cBhvr>
                                      <p:tavLst>
                                        <p:tav tm="0">
                                          <p:val>
                                            <p:fltVal val="0"/>
                                          </p:val>
                                        </p:tav>
                                        <p:tav tm="100000">
                                          <p:val>
                                            <p:strVal val="#ppt_w"/>
                                          </p:val>
                                        </p:tav>
                                      </p:tavLst>
                                    </p:anim>
                                    <p:anim calcmode="lin" valueType="num">
                                      <p:cBhvr>
                                        <p:cTn id="45" dur="2000" fill="hold"/>
                                        <p:tgtEl>
                                          <p:spTgt spid="56324"/>
                                        </p:tgtEl>
                                        <p:attrNameLst>
                                          <p:attrName>ppt_h</p:attrName>
                                        </p:attrNameLst>
                                      </p:cBhvr>
                                      <p:tavLst>
                                        <p:tav tm="0">
                                          <p:val>
                                            <p:fltVal val="0"/>
                                          </p:val>
                                        </p:tav>
                                        <p:tav tm="100000">
                                          <p:val>
                                            <p:strVal val="#ppt_h"/>
                                          </p:val>
                                        </p:tav>
                                      </p:tavLst>
                                    </p:anim>
                                    <p:animEffect transition="in" filter="fade">
                                      <p:cBhvr>
                                        <p:cTn id="46" dur="2000"/>
                                        <p:tgtEl>
                                          <p:spTgt spid="56324"/>
                                        </p:tgtEl>
                                      </p:cBhvr>
                                    </p:animEffect>
                                  </p:childTnLst>
                                </p:cTn>
                              </p:par>
                            </p:childTnLst>
                          </p:cTn>
                        </p:par>
                        <p:par>
                          <p:cTn id="47" fill="hold">
                            <p:stCondLst>
                              <p:cond delay="17500"/>
                            </p:stCondLst>
                            <p:childTnLst>
                              <p:par>
                                <p:cTn id="48" presetID="10" presetClass="entr" presetSubtype="0" fill="hold" grpId="0" nodeType="afterEffect">
                                  <p:stCondLst>
                                    <p:cond delay="50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fade">
                                      <p:cBhvr>
                                        <p:cTn id="50" dur="2000"/>
                                        <p:tgtEl>
                                          <p:spTgt spid="6">
                                            <p:txEl>
                                              <p:pRg st="7" end="7"/>
                                            </p:txEl>
                                          </p:spTgt>
                                        </p:tgtEl>
                                      </p:cBhvr>
                                    </p:animEffect>
                                  </p:childTnLst>
                                </p:cTn>
                              </p:par>
                              <p:par>
                                <p:cTn id="51" presetID="53" presetClass="entr" presetSubtype="16" fill="hold" nodeType="withEffect">
                                  <p:stCondLst>
                                    <p:cond delay="500"/>
                                  </p:stCondLst>
                                  <p:childTnLst>
                                    <p:set>
                                      <p:cBhvr>
                                        <p:cTn id="52" dur="1" fill="hold">
                                          <p:stCondLst>
                                            <p:cond delay="0"/>
                                          </p:stCondLst>
                                        </p:cTn>
                                        <p:tgtEl>
                                          <p:spTgt spid="56323"/>
                                        </p:tgtEl>
                                        <p:attrNameLst>
                                          <p:attrName>style.visibility</p:attrName>
                                        </p:attrNameLst>
                                      </p:cBhvr>
                                      <p:to>
                                        <p:strVal val="visible"/>
                                      </p:to>
                                    </p:set>
                                    <p:anim calcmode="lin" valueType="num">
                                      <p:cBhvr>
                                        <p:cTn id="53" dur="2000" fill="hold"/>
                                        <p:tgtEl>
                                          <p:spTgt spid="56323"/>
                                        </p:tgtEl>
                                        <p:attrNameLst>
                                          <p:attrName>ppt_w</p:attrName>
                                        </p:attrNameLst>
                                      </p:cBhvr>
                                      <p:tavLst>
                                        <p:tav tm="0">
                                          <p:val>
                                            <p:fltVal val="0"/>
                                          </p:val>
                                        </p:tav>
                                        <p:tav tm="100000">
                                          <p:val>
                                            <p:strVal val="#ppt_w"/>
                                          </p:val>
                                        </p:tav>
                                      </p:tavLst>
                                    </p:anim>
                                    <p:anim calcmode="lin" valueType="num">
                                      <p:cBhvr>
                                        <p:cTn id="54" dur="2000" fill="hold"/>
                                        <p:tgtEl>
                                          <p:spTgt spid="56323"/>
                                        </p:tgtEl>
                                        <p:attrNameLst>
                                          <p:attrName>ppt_h</p:attrName>
                                        </p:attrNameLst>
                                      </p:cBhvr>
                                      <p:tavLst>
                                        <p:tav tm="0">
                                          <p:val>
                                            <p:fltVal val="0"/>
                                          </p:val>
                                        </p:tav>
                                        <p:tav tm="100000">
                                          <p:val>
                                            <p:strVal val="#ppt_h"/>
                                          </p:val>
                                        </p:tav>
                                      </p:tavLst>
                                    </p:anim>
                                    <p:animEffect transition="in" filter="fade">
                                      <p:cBhvr>
                                        <p:cTn id="55" dur="2000"/>
                                        <p:tgtEl>
                                          <p:spTgt spid="56323"/>
                                        </p:tgtEl>
                                      </p:cBhvr>
                                    </p:animEffect>
                                  </p:childTnLst>
                                </p:cTn>
                              </p:par>
                            </p:childTnLst>
                          </p:cTn>
                        </p:par>
                        <p:par>
                          <p:cTn id="56" fill="hold">
                            <p:stCondLst>
                              <p:cond delay="20000"/>
                            </p:stCondLst>
                            <p:childTnLst>
                              <p:par>
                                <p:cTn id="57" presetID="10" presetClass="entr" presetSubtype="0" fill="hold" grpId="0"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childTnLst>
                                </p:cTn>
                              </p:par>
                              <p:par>
                                <p:cTn id="60" presetID="53" presetClass="entr" presetSubtype="16" fill="hold" nodeType="withEffect">
                                  <p:stCondLst>
                                    <p:cond delay="500"/>
                                  </p:stCondLst>
                                  <p:childTnLst>
                                    <p:set>
                                      <p:cBhvr>
                                        <p:cTn id="61" dur="1" fill="hold">
                                          <p:stCondLst>
                                            <p:cond delay="0"/>
                                          </p:stCondLst>
                                        </p:cTn>
                                        <p:tgtEl>
                                          <p:spTgt spid="2"/>
                                        </p:tgtEl>
                                        <p:attrNameLst>
                                          <p:attrName>style.visibility</p:attrName>
                                        </p:attrNameLst>
                                      </p:cBhvr>
                                      <p:to>
                                        <p:strVal val="visible"/>
                                      </p:to>
                                    </p:set>
                                    <p:anim calcmode="lin" valueType="num">
                                      <p:cBhvr>
                                        <p:cTn id="62" dur="2000" fill="hold"/>
                                        <p:tgtEl>
                                          <p:spTgt spid="2"/>
                                        </p:tgtEl>
                                        <p:attrNameLst>
                                          <p:attrName>ppt_w</p:attrName>
                                        </p:attrNameLst>
                                      </p:cBhvr>
                                      <p:tavLst>
                                        <p:tav tm="0">
                                          <p:val>
                                            <p:fltVal val="0"/>
                                          </p:val>
                                        </p:tav>
                                        <p:tav tm="100000">
                                          <p:val>
                                            <p:strVal val="#ppt_w"/>
                                          </p:val>
                                        </p:tav>
                                      </p:tavLst>
                                    </p:anim>
                                    <p:anim calcmode="lin" valueType="num">
                                      <p:cBhvr>
                                        <p:cTn id="63" dur="2000" fill="hold"/>
                                        <p:tgtEl>
                                          <p:spTgt spid="2"/>
                                        </p:tgtEl>
                                        <p:attrNameLst>
                                          <p:attrName>ppt_h</p:attrName>
                                        </p:attrNameLst>
                                      </p:cBhvr>
                                      <p:tavLst>
                                        <p:tav tm="0">
                                          <p:val>
                                            <p:fltVal val="0"/>
                                          </p:val>
                                        </p:tav>
                                        <p:tav tm="100000">
                                          <p:val>
                                            <p:strVal val="#ppt_h"/>
                                          </p:val>
                                        </p:tav>
                                      </p:tavLst>
                                    </p:anim>
                                    <p:animEffect transition="in" filter="fade">
                                      <p:cBhvr>
                                        <p:cTn id="64" dur="2000"/>
                                        <p:tgtEl>
                                          <p:spTgt spid="2"/>
                                        </p:tgtEl>
                                      </p:cBhvr>
                                    </p:animEffect>
                                  </p:childTnLst>
                                </p:cTn>
                              </p:par>
                            </p:childTnLst>
                          </p:cTn>
                        </p:par>
                        <p:par>
                          <p:cTn id="65" fill="hold">
                            <p:stCondLst>
                              <p:cond delay="22500"/>
                            </p:stCondLst>
                            <p:childTnLst>
                              <p:par>
                                <p:cTn id="66" presetID="10" presetClass="entr" presetSubtype="0" fill="hold" grpId="0" nodeType="afterEffect">
                                  <p:stCondLst>
                                    <p:cond delay="500"/>
                                  </p:stCondLst>
                                  <p:childTnLst>
                                    <p:set>
                                      <p:cBhvr>
                                        <p:cTn id="67" dur="1" fill="hold">
                                          <p:stCondLst>
                                            <p:cond delay="0"/>
                                          </p:stCondLst>
                                        </p:cTn>
                                        <p:tgtEl>
                                          <p:spTgt spid="6">
                                            <p:txEl>
                                              <p:pRg st="9" end="9"/>
                                            </p:txEl>
                                          </p:spTgt>
                                        </p:tgtEl>
                                        <p:attrNameLst>
                                          <p:attrName>style.visibility</p:attrName>
                                        </p:attrNameLst>
                                      </p:cBhvr>
                                      <p:to>
                                        <p:strVal val="visible"/>
                                      </p:to>
                                    </p:set>
                                    <p:animEffect transition="in" filter="fade">
                                      <p:cBhvr>
                                        <p:cTn id="68" dur="2000"/>
                                        <p:tgtEl>
                                          <p:spTgt spid="6">
                                            <p:txEl>
                                              <p:pRg st="9" end="9"/>
                                            </p:txEl>
                                          </p:spTgt>
                                        </p:tgtEl>
                                      </p:cBhvr>
                                    </p:animEffect>
                                  </p:childTnLst>
                                </p:cTn>
                              </p:par>
                              <p:par>
                                <p:cTn id="69" presetID="53" presetClass="entr" presetSubtype="16" fill="hold" nodeType="withEffect">
                                  <p:stCondLst>
                                    <p:cond delay="500"/>
                                  </p:stCondLst>
                                  <p:childTnLst>
                                    <p:set>
                                      <p:cBhvr>
                                        <p:cTn id="70" dur="1" fill="hold">
                                          <p:stCondLst>
                                            <p:cond delay="0"/>
                                          </p:stCondLst>
                                        </p:cTn>
                                        <p:tgtEl>
                                          <p:spTgt spid="56327"/>
                                        </p:tgtEl>
                                        <p:attrNameLst>
                                          <p:attrName>style.visibility</p:attrName>
                                        </p:attrNameLst>
                                      </p:cBhvr>
                                      <p:to>
                                        <p:strVal val="visible"/>
                                      </p:to>
                                    </p:set>
                                    <p:anim calcmode="lin" valueType="num">
                                      <p:cBhvr>
                                        <p:cTn id="71" dur="2000" fill="hold"/>
                                        <p:tgtEl>
                                          <p:spTgt spid="56327"/>
                                        </p:tgtEl>
                                        <p:attrNameLst>
                                          <p:attrName>ppt_w</p:attrName>
                                        </p:attrNameLst>
                                      </p:cBhvr>
                                      <p:tavLst>
                                        <p:tav tm="0">
                                          <p:val>
                                            <p:fltVal val="0"/>
                                          </p:val>
                                        </p:tav>
                                        <p:tav tm="100000">
                                          <p:val>
                                            <p:strVal val="#ppt_w"/>
                                          </p:val>
                                        </p:tav>
                                      </p:tavLst>
                                    </p:anim>
                                    <p:anim calcmode="lin" valueType="num">
                                      <p:cBhvr>
                                        <p:cTn id="72" dur="2000" fill="hold"/>
                                        <p:tgtEl>
                                          <p:spTgt spid="56327"/>
                                        </p:tgtEl>
                                        <p:attrNameLst>
                                          <p:attrName>ppt_h</p:attrName>
                                        </p:attrNameLst>
                                      </p:cBhvr>
                                      <p:tavLst>
                                        <p:tav tm="0">
                                          <p:val>
                                            <p:fltVal val="0"/>
                                          </p:val>
                                        </p:tav>
                                        <p:tav tm="100000">
                                          <p:val>
                                            <p:strVal val="#ppt_h"/>
                                          </p:val>
                                        </p:tav>
                                      </p:tavLst>
                                    </p:anim>
                                    <p:animEffect transition="in" filter="fade">
                                      <p:cBhvr>
                                        <p:cTn id="73" dur="2000"/>
                                        <p:tgtEl>
                                          <p:spTgt spid="56327"/>
                                        </p:tgtEl>
                                      </p:cBhvr>
                                    </p:animEffect>
                                  </p:childTnLst>
                                </p:cTn>
                              </p:par>
                            </p:childTnLst>
                          </p:cTn>
                        </p:par>
                        <p:par>
                          <p:cTn id="74" fill="hold">
                            <p:stCondLst>
                              <p:cond delay="25000"/>
                            </p:stCondLst>
                            <p:childTnLst>
                              <p:par>
                                <p:cTn id="75" presetID="10" presetClass="entr" presetSubtype="0" fill="hold" grpId="0" nodeType="afterEffect">
                                  <p:stCondLst>
                                    <p:cond delay="500"/>
                                  </p:stCondLst>
                                  <p:childTnLst>
                                    <p:set>
                                      <p:cBhvr>
                                        <p:cTn id="76" dur="1" fill="hold">
                                          <p:stCondLst>
                                            <p:cond delay="0"/>
                                          </p:stCondLst>
                                        </p:cTn>
                                        <p:tgtEl>
                                          <p:spTgt spid="6">
                                            <p:txEl>
                                              <p:pRg st="10" end="10"/>
                                            </p:txEl>
                                          </p:spTgt>
                                        </p:tgtEl>
                                        <p:attrNameLst>
                                          <p:attrName>style.visibility</p:attrName>
                                        </p:attrNameLst>
                                      </p:cBhvr>
                                      <p:to>
                                        <p:strVal val="visible"/>
                                      </p:to>
                                    </p:set>
                                    <p:animEffect transition="in" filter="fade">
                                      <p:cBhvr>
                                        <p:cTn id="77" dur="2750"/>
                                        <p:tgtEl>
                                          <p:spTgt spid="6">
                                            <p:txEl>
                                              <p:pRg st="10" end="10"/>
                                            </p:txEl>
                                          </p:spTgt>
                                        </p:tgtEl>
                                      </p:cBhvr>
                                    </p:animEffect>
                                  </p:childTnLst>
                                </p:cTn>
                              </p:par>
                              <p:par>
                                <p:cTn id="78" presetID="53" presetClass="entr" presetSubtype="16" fill="hold" nodeType="withEffect">
                                  <p:stCondLst>
                                    <p:cond delay="500"/>
                                  </p:stCondLst>
                                  <p:childTnLst>
                                    <p:set>
                                      <p:cBhvr>
                                        <p:cTn id="79" dur="1" fill="hold">
                                          <p:stCondLst>
                                            <p:cond delay="0"/>
                                          </p:stCondLst>
                                        </p:cTn>
                                        <p:tgtEl>
                                          <p:spTgt spid="12"/>
                                        </p:tgtEl>
                                        <p:attrNameLst>
                                          <p:attrName>style.visibility</p:attrName>
                                        </p:attrNameLst>
                                      </p:cBhvr>
                                      <p:to>
                                        <p:strVal val="visible"/>
                                      </p:to>
                                    </p:set>
                                    <p:anim calcmode="lin" valueType="num">
                                      <p:cBhvr>
                                        <p:cTn id="80" dur="2000" fill="hold"/>
                                        <p:tgtEl>
                                          <p:spTgt spid="12"/>
                                        </p:tgtEl>
                                        <p:attrNameLst>
                                          <p:attrName>ppt_w</p:attrName>
                                        </p:attrNameLst>
                                      </p:cBhvr>
                                      <p:tavLst>
                                        <p:tav tm="0">
                                          <p:val>
                                            <p:fltVal val="0"/>
                                          </p:val>
                                        </p:tav>
                                        <p:tav tm="100000">
                                          <p:val>
                                            <p:strVal val="#ppt_w"/>
                                          </p:val>
                                        </p:tav>
                                      </p:tavLst>
                                    </p:anim>
                                    <p:anim calcmode="lin" valueType="num">
                                      <p:cBhvr>
                                        <p:cTn id="81" dur="2000" fill="hold"/>
                                        <p:tgtEl>
                                          <p:spTgt spid="12"/>
                                        </p:tgtEl>
                                        <p:attrNameLst>
                                          <p:attrName>ppt_h</p:attrName>
                                        </p:attrNameLst>
                                      </p:cBhvr>
                                      <p:tavLst>
                                        <p:tav tm="0">
                                          <p:val>
                                            <p:fltVal val="0"/>
                                          </p:val>
                                        </p:tav>
                                        <p:tav tm="100000">
                                          <p:val>
                                            <p:strVal val="#ppt_h"/>
                                          </p:val>
                                        </p:tav>
                                      </p:tavLst>
                                    </p:anim>
                                    <p:animEffect transition="in" filter="fade">
                                      <p:cBhvr>
                                        <p:cTn id="8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dvAuto="100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39B066DE-2BD9-479A-A86C-D0BF02619EC1}"/>
              </a:ext>
            </a:extLst>
          </p:cNvPr>
          <p:cNvSpPr>
            <a:spLocks noGrp="1" noChangeArrowheads="1"/>
          </p:cNvSpPr>
          <p:nvPr>
            <p:ph type="title"/>
          </p:nvPr>
        </p:nvSpPr>
        <p:spPr/>
        <p:txBody>
          <a:bodyPr/>
          <a:lstStyle/>
          <a:p>
            <a:pPr eaLnBrk="1" hangingPunct="1"/>
            <a:r>
              <a:rPr lang="en-US" altLang="en-US"/>
              <a:t>AIS Membership</a:t>
            </a:r>
          </a:p>
        </p:txBody>
      </p:sp>
      <p:graphicFrame>
        <p:nvGraphicFramePr>
          <p:cNvPr id="49155" name="Object 5">
            <a:extLst>
              <a:ext uri="{FF2B5EF4-FFF2-40B4-BE49-F238E27FC236}">
                <a16:creationId xmlns:a16="http://schemas.microsoft.com/office/drawing/2014/main" id="{D221F421-735C-43F4-AA05-E09B29F926F4}"/>
              </a:ext>
            </a:extLst>
          </p:cNvPr>
          <p:cNvGraphicFramePr>
            <a:graphicFrameLocks noGrp="1" noChangeAspect="1"/>
          </p:cNvGraphicFramePr>
          <p:nvPr>
            <p:ph idx="1"/>
            <p:extLst>
              <p:ext uri="{D42A27DB-BD31-4B8C-83A1-F6EECF244321}">
                <p14:modId xmlns:p14="http://schemas.microsoft.com/office/powerpoint/2010/main" val="165450413"/>
              </p:ext>
            </p:extLst>
          </p:nvPr>
        </p:nvGraphicFramePr>
        <p:xfrm>
          <a:off x="254000" y="2057400"/>
          <a:ext cx="8645525" cy="2935288"/>
        </p:xfrm>
        <a:graphic>
          <a:graphicData uri="http://schemas.openxmlformats.org/presentationml/2006/ole">
            <mc:AlternateContent xmlns:mc="http://schemas.openxmlformats.org/markup-compatibility/2006">
              <mc:Choice xmlns:v="urn:schemas-microsoft-com:vml" Requires="v">
                <p:oleObj name="Document" r:id="rId2" imgW="5975884" imgH="2028461" progId="Word.Document.8">
                  <p:embed/>
                </p:oleObj>
              </mc:Choice>
              <mc:Fallback>
                <p:oleObj name="Document" r:id="rId2" imgW="5975884" imgH="2028461" progId="Word.Document.8">
                  <p:embed/>
                  <p:pic>
                    <p:nvPicPr>
                      <p:cNvPr id="49155" name="Object 5">
                        <a:extLst>
                          <a:ext uri="{FF2B5EF4-FFF2-40B4-BE49-F238E27FC236}">
                            <a16:creationId xmlns:a16="http://schemas.microsoft.com/office/drawing/2014/main" id="{D221F421-735C-43F4-AA05-E09B29F926F4}"/>
                          </a:ext>
                        </a:extLst>
                      </p:cNvPr>
                      <p:cNvPicPr>
                        <a:picLocks noChangeAspect="1" noChangeArrowheads="1"/>
                      </p:cNvPicPr>
                      <p:nvPr/>
                    </p:nvPicPr>
                    <p:blipFill>
                      <a:blip r:embed="rId3"/>
                      <a:srcRect/>
                      <a:stretch>
                        <a:fillRect/>
                      </a:stretch>
                    </p:blipFill>
                    <p:spPr bwMode="auto">
                      <a:xfrm>
                        <a:off x="254000" y="2057400"/>
                        <a:ext cx="8645525" cy="29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6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8362CE4-64EA-479A-9A4C-214D537B2187}"/>
              </a:ext>
            </a:extLst>
          </p:cNvPr>
          <p:cNvSpPr>
            <a:spLocks noGrp="1" noChangeArrowheads="1"/>
          </p:cNvSpPr>
          <p:nvPr>
            <p:ph type="title"/>
          </p:nvPr>
        </p:nvSpPr>
        <p:spPr/>
        <p:txBody>
          <a:bodyPr/>
          <a:lstStyle/>
          <a:p>
            <a:pPr eaLnBrk="1" hangingPunct="1"/>
            <a:r>
              <a:rPr lang="en-US" altLang="en-US"/>
              <a:t>You Too Can Join</a:t>
            </a:r>
          </a:p>
        </p:txBody>
      </p:sp>
      <p:sp>
        <p:nvSpPr>
          <p:cNvPr id="50179" name="Rectangle 3">
            <a:extLst>
              <a:ext uri="{FF2B5EF4-FFF2-40B4-BE49-F238E27FC236}">
                <a16:creationId xmlns:a16="http://schemas.microsoft.com/office/drawing/2014/main" id="{FABA2E19-3CCE-463D-8E9B-8DBBD41BC402}"/>
              </a:ext>
            </a:extLst>
          </p:cNvPr>
          <p:cNvSpPr>
            <a:spLocks noGrp="1" noChangeArrowheads="1"/>
          </p:cNvSpPr>
          <p:nvPr>
            <p:ph type="body" idx="1"/>
          </p:nvPr>
        </p:nvSpPr>
        <p:spPr>
          <a:xfrm>
            <a:off x="1066800" y="1524000"/>
            <a:ext cx="7924800" cy="4302125"/>
          </a:xfrm>
        </p:spPr>
        <p:txBody>
          <a:bodyPr/>
          <a:lstStyle/>
          <a:p>
            <a:pPr marL="0" indent="0" eaLnBrk="1" hangingPunct="1">
              <a:buNone/>
            </a:pPr>
            <a:r>
              <a:rPr lang="en-US" altLang="en-US" dirty="0"/>
              <a:t>Register online at  </a:t>
            </a:r>
          </a:p>
          <a:p>
            <a:pPr marL="0" indent="0" eaLnBrk="1" hangingPunct="1">
              <a:buNone/>
            </a:pPr>
            <a:r>
              <a:rPr lang="en-US" altLang="en-US" dirty="0">
                <a:solidFill>
                  <a:schemeClr val="accent2"/>
                </a:solidFill>
              </a:rPr>
              <a:t>    </a:t>
            </a:r>
            <a:r>
              <a:rPr lang="en-US" altLang="en-US" dirty="0">
                <a:solidFill>
                  <a:schemeClr val="accent2"/>
                </a:solidFill>
                <a:hlinkClick r:id="rId2"/>
              </a:rPr>
              <a:t>http://www.irises.org/joining-on-line/</a:t>
            </a:r>
            <a:endParaRPr lang="en-US" altLang="en-US" dirty="0">
              <a:solidFill>
                <a:schemeClr val="accent2"/>
              </a:solidFill>
            </a:endParaRPr>
          </a:p>
          <a:p>
            <a:pPr marL="0" indent="0" eaLnBrk="1" hangingPunct="1">
              <a:buNone/>
            </a:pPr>
            <a:r>
              <a:rPr lang="en-US" altLang="en-US" dirty="0">
                <a:solidFill>
                  <a:schemeClr val="accent2"/>
                </a:solidFill>
              </a:rPr>
              <a:t>    </a:t>
            </a:r>
            <a:r>
              <a:rPr lang="en-US" altLang="en-US" dirty="0"/>
              <a:t>Or mail a check made out to the American Iris Society at:</a:t>
            </a:r>
          </a:p>
          <a:p>
            <a:pPr marL="0" indent="0" eaLnBrk="1" hangingPunct="1">
              <a:buNone/>
            </a:pPr>
            <a:r>
              <a:rPr lang="en-US" altLang="en-US" dirty="0"/>
              <a:t>    Tom Gormley-AIS Membership Secretary </a:t>
            </a:r>
            <a:br>
              <a:rPr lang="en-US" altLang="en-US" dirty="0"/>
            </a:br>
            <a:r>
              <a:rPr lang="en-US" altLang="en-US" dirty="0"/>
              <a:t>     P.O. Box 177</a:t>
            </a:r>
          </a:p>
          <a:p>
            <a:pPr marL="0" indent="0" eaLnBrk="1" hangingPunct="1">
              <a:buNone/>
            </a:pPr>
            <a:r>
              <a:rPr lang="en-US" altLang="en-US" dirty="0"/>
              <a:t>    DeLeon Springs, FL 32130</a:t>
            </a:r>
          </a:p>
          <a:p>
            <a:pPr marL="0" indent="0" eaLnBrk="1" hangingPunct="1">
              <a:buNone/>
            </a:pPr>
            <a:r>
              <a:rPr lang="en-US" altLang="en-US" dirty="0"/>
              <a:t>    Phone and fax: 386-277-2057</a:t>
            </a:r>
          </a:p>
          <a:p>
            <a:pPr marL="0" indent="0" eaLnBrk="1" hangingPunct="1">
              <a:buNone/>
            </a:pPr>
            <a:r>
              <a:rPr lang="en-US" altLang="en-US" dirty="0"/>
              <a:t>    E-mail: </a:t>
            </a:r>
            <a:r>
              <a:rPr lang="en-US" altLang="en-US" dirty="0">
                <a:hlinkClick r:id="rId3"/>
              </a:rPr>
              <a:t>aismemsec@irises.org</a:t>
            </a:r>
            <a:endParaRPr lang="en-US" altLang="en-US" dirty="0"/>
          </a:p>
          <a:p>
            <a:pPr marL="0" indent="0" eaLnBrk="1" hangingPunct="1">
              <a:buNone/>
            </a:pPr>
            <a:endParaRPr lang="en-US" altLang="en-US" dirty="0"/>
          </a:p>
          <a:p>
            <a:pPr marL="0" indent="0" eaLnBrk="1" hangingPunct="1">
              <a:buNone/>
            </a:pPr>
            <a:r>
              <a:rPr lang="en-US" altLang="en-US" dirty="0"/>
              <a:t>    </a:t>
            </a:r>
            <a:r>
              <a:rPr lang="en-US" altLang="en-US" sz="1800" i="1" dirty="0"/>
              <a:t>Note the above link will allow you to join the various cooperating societies including the AIS</a:t>
            </a:r>
            <a:endParaRPr lang="en-US" altLang="en-US" i="1" dirty="0"/>
          </a:p>
        </p:txBody>
      </p:sp>
    </p:spTree>
  </p:cSld>
  <p:clrMapOvr>
    <a:masterClrMapping/>
  </p:clrMapOvr>
  <p:transition advTm="5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dirty="0"/>
              <a:t>E-Membership</a:t>
            </a:r>
          </a:p>
        </p:txBody>
      </p:sp>
      <p:sp>
        <p:nvSpPr>
          <p:cNvPr id="110595" name="Rectangle 3"/>
          <p:cNvSpPr>
            <a:spLocks noGrp="1" noChangeArrowheads="1"/>
          </p:cNvSpPr>
          <p:nvPr>
            <p:ph type="body" idx="1"/>
          </p:nvPr>
        </p:nvSpPr>
        <p:spPr>
          <a:xfrm>
            <a:off x="1066800" y="1676400"/>
            <a:ext cx="7924800" cy="4530725"/>
          </a:xfrm>
        </p:spPr>
        <p:txBody>
          <a:bodyPr/>
          <a:lstStyle/>
          <a:p>
            <a:pPr marL="0" indent="0" eaLnBrk="1" hangingPunct="1">
              <a:buNone/>
            </a:pPr>
            <a:r>
              <a:rPr lang="en-US" altLang="en-US" dirty="0"/>
              <a:t>AIS Electronic Membership:</a:t>
            </a:r>
            <a:r>
              <a:rPr lang="en-US" altLang="en-US" b="0" dirty="0"/>
              <a:t> </a:t>
            </a:r>
            <a:r>
              <a:rPr lang="en-US" b="0" dirty="0"/>
              <a:t>AIS </a:t>
            </a:r>
            <a:r>
              <a:rPr lang="en-US" b="0" dirty="0" err="1"/>
              <a:t>eMembership</a:t>
            </a:r>
            <a:r>
              <a:rPr lang="en-US" b="0" dirty="0"/>
              <a:t> is separate from the normal AIS membership. </a:t>
            </a:r>
            <a:r>
              <a:rPr lang="en-US" b="0" dirty="0" err="1"/>
              <a:t>eMembers</a:t>
            </a:r>
            <a:r>
              <a:rPr lang="en-US" b="0" dirty="0"/>
              <a:t> do not receive printed copies of the AIS Bulletins. Instead, they have access to online AIS Bulletins using an easy to use viewer. </a:t>
            </a:r>
            <a:r>
              <a:rPr lang="en-US" b="0" dirty="0" err="1"/>
              <a:t>eMembers</a:t>
            </a:r>
            <a:r>
              <a:rPr lang="en-US" b="0" dirty="0"/>
              <a:t> also have access to online viewing of The Basic Iris Culture booklet and access to irisregister.com, the online database of iris registrations and introductions.</a:t>
            </a:r>
            <a:endParaRPr lang="en-US" altLang="en-US" dirty="0"/>
          </a:p>
        </p:txBody>
      </p:sp>
    </p:spTree>
    <p:extLst>
      <p:ext uri="{BB962C8B-B14F-4D97-AF65-F5344CB8AC3E}">
        <p14:creationId xmlns:p14="http://schemas.microsoft.com/office/powerpoint/2010/main" val="3980109617"/>
      </p:ext>
    </p:extLst>
  </p:cSld>
  <p:clrMapOvr>
    <a:masterClrMapping/>
  </p:clrMapOvr>
  <p:transition advTm="13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8362CE4-64EA-479A-9A4C-214D537B2187}"/>
              </a:ext>
            </a:extLst>
          </p:cNvPr>
          <p:cNvSpPr>
            <a:spLocks noGrp="1" noChangeArrowheads="1"/>
          </p:cNvSpPr>
          <p:nvPr>
            <p:ph type="title"/>
          </p:nvPr>
        </p:nvSpPr>
        <p:spPr>
          <a:xfrm>
            <a:off x="2971800" y="274638"/>
            <a:ext cx="6096000" cy="1143000"/>
          </a:xfrm>
        </p:spPr>
        <p:txBody>
          <a:bodyPr/>
          <a:lstStyle/>
          <a:p>
            <a:pPr eaLnBrk="1" hangingPunct="1"/>
            <a:r>
              <a:rPr lang="en-US" dirty="0"/>
              <a:t>$25 Voucher for Joining or Upgrading</a:t>
            </a:r>
            <a:endParaRPr lang="en-US" altLang="en-US" dirty="0"/>
          </a:p>
        </p:txBody>
      </p:sp>
      <p:sp>
        <p:nvSpPr>
          <p:cNvPr id="5" name="Content Placeholder 2">
            <a:extLst>
              <a:ext uri="{FF2B5EF4-FFF2-40B4-BE49-F238E27FC236}">
                <a16:creationId xmlns:a16="http://schemas.microsoft.com/office/drawing/2014/main" id="{B553C302-75BF-4CC2-BBDA-17444DAA2045}"/>
              </a:ext>
            </a:extLst>
          </p:cNvPr>
          <p:cNvSpPr>
            <a:spLocks noGrp="1"/>
          </p:cNvSpPr>
          <p:nvPr>
            <p:ph idx="1"/>
          </p:nvPr>
        </p:nvSpPr>
        <p:spPr>
          <a:xfrm>
            <a:off x="1066800" y="1600200"/>
            <a:ext cx="8001000" cy="4525963"/>
          </a:xfrm>
        </p:spPr>
        <p:txBody>
          <a:bodyPr/>
          <a:lstStyle/>
          <a:p>
            <a:pPr marL="0" indent="0">
              <a:buNone/>
            </a:pPr>
            <a:r>
              <a:rPr lang="en-US" b="0" dirty="0"/>
              <a:t>A $25.00 VOUCHER MAY BE YOURS! The AIS Voucher Program continues in 2019; now available for any new member of AIS, any new E-Member, or for any current member who upgrades membership; that is, upgrades from a single membership to a triennial or to a dual, or an E-Member who upgrades to multiple years of E-Membership.</a:t>
            </a:r>
            <a:br>
              <a:rPr lang="en-US" dirty="0"/>
            </a:br>
            <a:r>
              <a:rPr lang="en-US" b="0" dirty="0"/>
              <a:t>Please follow this link to read the full program details and a listing of participating nurseries: </a:t>
            </a:r>
            <a:r>
              <a:rPr lang="en-US" dirty="0">
                <a:hlinkClick r:id="rId2"/>
              </a:rPr>
              <a:t>http://www.irises.org/pdf/2016_Voucher_Program_rev_1.pdf</a:t>
            </a:r>
            <a:endParaRPr lang="en-US" dirty="0"/>
          </a:p>
        </p:txBody>
      </p:sp>
    </p:spTree>
    <p:extLst>
      <p:ext uri="{BB962C8B-B14F-4D97-AF65-F5344CB8AC3E}">
        <p14:creationId xmlns:p14="http://schemas.microsoft.com/office/powerpoint/2010/main" val="2069018315"/>
      </p:ext>
    </p:extLst>
  </p:cSld>
  <p:clrMapOvr>
    <a:masterClrMapping/>
  </p:clrMapOvr>
  <p:transition advTm="9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2D71413C-40B7-4B43-80F4-C908914F0ED4}"/>
              </a:ext>
            </a:extLst>
          </p:cNvPr>
          <p:cNvSpPr>
            <a:spLocks noGrp="1" noChangeArrowheads="1"/>
          </p:cNvSpPr>
          <p:nvPr>
            <p:ph type="title"/>
          </p:nvPr>
        </p:nvSpPr>
        <p:spPr/>
        <p:txBody>
          <a:bodyPr/>
          <a:lstStyle/>
          <a:p>
            <a:pPr eaLnBrk="1" hangingPunct="1"/>
            <a:r>
              <a:rPr lang="en-US" altLang="en-US"/>
              <a:t>Membership Fees</a:t>
            </a:r>
          </a:p>
        </p:txBody>
      </p:sp>
      <p:graphicFrame>
        <p:nvGraphicFramePr>
          <p:cNvPr id="53251" name="Object 4">
            <a:extLst>
              <a:ext uri="{FF2B5EF4-FFF2-40B4-BE49-F238E27FC236}">
                <a16:creationId xmlns:a16="http://schemas.microsoft.com/office/drawing/2014/main" id="{2871EBF4-4025-40A3-A39F-05376A91BF46}"/>
              </a:ext>
            </a:extLst>
          </p:cNvPr>
          <p:cNvGraphicFramePr>
            <a:graphicFrameLocks noGrp="1" noChangeAspect="1"/>
          </p:cNvGraphicFramePr>
          <p:nvPr>
            <p:ph idx="1"/>
            <p:extLst>
              <p:ext uri="{D42A27DB-BD31-4B8C-83A1-F6EECF244321}">
                <p14:modId xmlns:p14="http://schemas.microsoft.com/office/powerpoint/2010/main" val="729547746"/>
              </p:ext>
            </p:extLst>
          </p:nvPr>
        </p:nvGraphicFramePr>
        <p:xfrm>
          <a:off x="1371600" y="1447800"/>
          <a:ext cx="7505700" cy="5207000"/>
        </p:xfrm>
        <a:graphic>
          <a:graphicData uri="http://schemas.openxmlformats.org/presentationml/2006/ole">
            <mc:AlternateContent xmlns:mc="http://schemas.openxmlformats.org/markup-compatibility/2006">
              <mc:Choice xmlns:v="urn:schemas-microsoft-com:vml" Requires="v">
                <p:oleObj name="Document" r:id="rId2" imgW="6136780" imgH="4247675" progId="Word.Document.8">
                  <p:embed/>
                </p:oleObj>
              </mc:Choice>
              <mc:Fallback>
                <p:oleObj name="Document" r:id="rId2" imgW="6136780" imgH="4247675" progId="Word.Document.8">
                  <p:embed/>
                  <p:pic>
                    <p:nvPicPr>
                      <p:cNvPr id="53251" name="Object 4">
                        <a:extLst>
                          <a:ext uri="{FF2B5EF4-FFF2-40B4-BE49-F238E27FC236}">
                            <a16:creationId xmlns:a16="http://schemas.microsoft.com/office/drawing/2014/main" id="{2871EBF4-4025-40A3-A39F-05376A91BF46}"/>
                          </a:ext>
                        </a:extLst>
                      </p:cNvPr>
                      <p:cNvPicPr>
                        <a:picLocks noChangeAspect="1" noChangeArrowheads="1"/>
                      </p:cNvPicPr>
                      <p:nvPr/>
                    </p:nvPicPr>
                    <p:blipFill>
                      <a:blip r:embed="rId3"/>
                      <a:srcRect/>
                      <a:stretch>
                        <a:fillRect/>
                      </a:stretch>
                    </p:blipFill>
                    <p:spPr bwMode="auto">
                      <a:xfrm>
                        <a:off x="1371600" y="1447800"/>
                        <a:ext cx="75057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8603"/>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57F9909-A0F6-46EA-ABA4-2D2457D747B4}"/>
              </a:ext>
            </a:extLst>
          </p:cNvPr>
          <p:cNvSpPr>
            <a:spLocks noGrp="1" noChangeArrowheads="1"/>
          </p:cNvSpPr>
          <p:nvPr>
            <p:ph type="title"/>
          </p:nvPr>
        </p:nvSpPr>
        <p:spPr>
          <a:xfrm>
            <a:off x="2819400" y="-228600"/>
            <a:ext cx="5410200" cy="1322388"/>
          </a:xfrm>
        </p:spPr>
        <p:txBody>
          <a:bodyPr/>
          <a:lstStyle/>
          <a:p>
            <a:pPr eaLnBrk="1" hangingPunct="1"/>
            <a:r>
              <a:rPr lang="en-US" altLang="en-US"/>
              <a:t>The End</a:t>
            </a:r>
          </a:p>
        </p:txBody>
      </p:sp>
      <p:pic>
        <p:nvPicPr>
          <p:cNvPr id="26628" name="Picture 4" descr="vase-e">
            <a:extLst>
              <a:ext uri="{FF2B5EF4-FFF2-40B4-BE49-F238E27FC236}">
                <a16:creationId xmlns:a16="http://schemas.microsoft.com/office/drawing/2014/main" id="{4DF28C7B-1BF7-4177-B840-69219FD0DB5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52800" y="914400"/>
            <a:ext cx="3968750" cy="5073650"/>
          </a:xfrm>
          <a:prstGeom prst="rect">
            <a:avLst/>
          </a:prstGeom>
          <a:noFill/>
          <a:ln w="38100">
            <a:no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4276" name="Text Box 6">
            <a:extLst>
              <a:ext uri="{FF2B5EF4-FFF2-40B4-BE49-F238E27FC236}">
                <a16:creationId xmlns:a16="http://schemas.microsoft.com/office/drawing/2014/main" id="{3E14DF53-5BE0-42E0-A063-5DDD9E89C499}"/>
              </a:ext>
            </a:extLst>
          </p:cNvPr>
          <p:cNvSpPr txBox="1">
            <a:spLocks noChangeArrowheads="1"/>
          </p:cNvSpPr>
          <p:nvPr/>
        </p:nvSpPr>
        <p:spPr bwMode="blackWhite">
          <a:xfrm>
            <a:off x="3276600" y="6248400"/>
            <a:ext cx="3417888" cy="4572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gn="ctr">
              <a:defRPr>
                <a:solidFill>
                  <a:schemeClr val="tx1"/>
                </a:solidFill>
                <a:latin typeface="Arial" panose="020B0604020202020204" pitchFamily="34" charset="0"/>
                <a:cs typeface="Arial" panose="020B0604020202020204" pitchFamily="34" charset="0"/>
              </a:defRPr>
            </a:lvl1pPr>
            <a:lvl2pPr marL="742950" indent="-285750" algn="ctr">
              <a:defRPr>
                <a:solidFill>
                  <a:schemeClr val="tx1"/>
                </a:solidFill>
                <a:latin typeface="Arial" panose="020B0604020202020204" pitchFamily="34" charset="0"/>
                <a:cs typeface="Arial" panose="020B0604020202020204" pitchFamily="34" charset="0"/>
              </a:defRPr>
            </a:lvl2pPr>
            <a:lvl3pPr marL="1143000" indent="-228600" algn="ctr">
              <a:defRPr>
                <a:solidFill>
                  <a:schemeClr val="tx1"/>
                </a:solidFill>
                <a:latin typeface="Arial" panose="020B0604020202020204" pitchFamily="34" charset="0"/>
                <a:cs typeface="Arial" panose="020B0604020202020204" pitchFamily="34" charset="0"/>
              </a:defRPr>
            </a:lvl3pPr>
            <a:lvl4pPr marL="1600200" indent="-228600" algn="ctr">
              <a:defRPr>
                <a:solidFill>
                  <a:schemeClr val="tx1"/>
                </a:solidFill>
                <a:latin typeface="Arial" panose="020B0604020202020204" pitchFamily="34" charset="0"/>
                <a:cs typeface="Arial" panose="020B0604020202020204" pitchFamily="34" charset="0"/>
              </a:defRPr>
            </a:lvl4pPr>
            <a:lvl5pPr marL="2057400" indent="-228600" algn="ctr">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990000"/>
                </a:solidFill>
                <a:latin typeface="Comic Sans MS" panose="030F0702030302020204" pitchFamily="66" charset="0"/>
              </a:rPr>
              <a:t>End This Presentation</a:t>
            </a:r>
          </a:p>
        </p:txBody>
      </p:sp>
      <p:pic>
        <p:nvPicPr>
          <p:cNvPr id="54277" name="Picture 7" descr="o-li-squa">
            <a:hlinkClick r:id="" action="ppaction://hlinkshowjump?jump=endshow"/>
            <a:extLst>
              <a:ext uri="{FF2B5EF4-FFF2-40B4-BE49-F238E27FC236}">
                <a16:creationId xmlns:a16="http://schemas.microsoft.com/office/drawing/2014/main" id="{06C3091F-77BA-48C0-B9B5-68285C398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15315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473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048848" y="0"/>
            <a:ext cx="4790351" cy="1143000"/>
          </a:xfrm>
        </p:spPr>
        <p:txBody>
          <a:bodyPr/>
          <a:lstStyle/>
          <a:p>
            <a:pPr eaLnBrk="1" hangingPunct="1"/>
            <a:r>
              <a:rPr lang="en-US" altLang="en-US" dirty="0"/>
              <a:t>Median Iris Society</a:t>
            </a:r>
          </a:p>
        </p:txBody>
      </p:sp>
      <p:sp>
        <p:nvSpPr>
          <p:cNvPr id="112643" name="Rectangle 3"/>
          <p:cNvSpPr>
            <a:spLocks noGrp="1" noChangeArrowheads="1"/>
          </p:cNvSpPr>
          <p:nvPr>
            <p:ph type="body" idx="1"/>
          </p:nvPr>
        </p:nvSpPr>
        <p:spPr>
          <a:xfrm>
            <a:off x="4800600" y="1447800"/>
            <a:ext cx="3962400" cy="5181600"/>
          </a:xfrm>
        </p:spPr>
        <p:txBody>
          <a:bodyPr/>
          <a:lstStyle/>
          <a:p>
            <a:pPr marL="0" indent="0" eaLnBrk="1" hangingPunct="1">
              <a:buNone/>
            </a:pPr>
            <a:r>
              <a:rPr lang="en-US" altLang="en-US" dirty="0"/>
              <a:t>Median Iris Society (MIS)</a:t>
            </a:r>
            <a:br>
              <a:rPr lang="en-US" altLang="en-US" sz="1600" b="0" dirty="0"/>
            </a:br>
            <a:r>
              <a:rPr lang="en-US" altLang="en-US" sz="2000" dirty="0"/>
              <a:t>President:</a:t>
            </a:r>
            <a:r>
              <a:rPr lang="en-US" altLang="en-US" sz="2000" b="0" dirty="0"/>
              <a:t> Hooker Nichols, email: </a:t>
            </a:r>
            <a:r>
              <a:rPr lang="en-US" altLang="en-US" sz="2000" b="0" dirty="0">
                <a:hlinkClick r:id="rId3"/>
              </a:rPr>
              <a:t> bjnhtn@aol.com</a:t>
            </a:r>
            <a:br>
              <a:rPr lang="en-US" altLang="en-US" sz="2000" b="0" dirty="0"/>
            </a:br>
            <a:r>
              <a:rPr lang="en-US" altLang="en-US" sz="2000" dirty="0"/>
              <a:t>Membership:</a:t>
            </a:r>
            <a:r>
              <a:rPr lang="en-US" altLang="en-US" sz="2000" b="0" dirty="0"/>
              <a:t> Judy </a:t>
            </a:r>
            <a:r>
              <a:rPr lang="en-US" altLang="en-US" sz="2000" b="0" dirty="0" err="1"/>
              <a:t>Eckhoff</a:t>
            </a:r>
            <a:r>
              <a:rPr lang="en-US" altLang="en-US" sz="2000" b="0" dirty="0"/>
              <a:t>, email: </a:t>
            </a:r>
            <a:r>
              <a:rPr lang="en-US" altLang="en-US" sz="2000" b="0" dirty="0">
                <a:hlinkClick r:id="rId4"/>
              </a:rPr>
              <a:t>judy67543@gmail.com</a:t>
            </a:r>
            <a:br>
              <a:rPr lang="en-US" altLang="en-US" sz="2000" b="0" dirty="0"/>
            </a:br>
            <a:r>
              <a:rPr lang="en-US" altLang="en-US" sz="2000" b="0" dirty="0"/>
              <a:t>website: </a:t>
            </a:r>
            <a:r>
              <a:rPr lang="en-US" altLang="en-US" sz="2000" b="0" dirty="0">
                <a:hlinkClick r:id="rId5"/>
              </a:rPr>
              <a:t>www.medianiris.com</a:t>
            </a:r>
            <a:endParaRPr lang="en-US" altLang="en-US" sz="2000" b="0" dirty="0"/>
          </a:p>
          <a:p>
            <a:pPr marL="0" indent="0" eaLnBrk="1" hangingPunct="1">
              <a:buNone/>
            </a:pPr>
            <a:endParaRPr lang="en-US" altLang="en-US" sz="1600" b="0" dirty="0"/>
          </a:p>
        </p:txBody>
      </p:sp>
      <p:pic>
        <p:nvPicPr>
          <p:cNvPr id="54274"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0" y="-16933"/>
            <a:ext cx="4805628" cy="367453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6" name="Picture 2" descr="C:\Users\Scarlett\Pictures\MVIS\Powerpoint picturs\IMG_8133.JPE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28600" y="3835400"/>
            <a:ext cx="237244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6562" name="Picture 2" descr="C:\Users\Scarlett\Pictures\MVIS\Powerpoint picturs\IMG_8143.JPE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429000" y="3872089"/>
            <a:ext cx="214398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C:\Users\Scarlett\Pictures\MVIS\Powerpoint picturs\IMG_8145.JPE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784622" y="3886200"/>
            <a:ext cx="228280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070211"/>
      </p:ext>
    </p:extLst>
  </p:cSld>
  <p:clrMapOvr>
    <a:masterClrMapping/>
  </p:clrMapOvr>
  <p:transition advTm="6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3276600" y="342900"/>
            <a:ext cx="5715000" cy="1143000"/>
          </a:xfrm>
        </p:spPr>
        <p:txBody>
          <a:bodyPr/>
          <a:lstStyle/>
          <a:p>
            <a:pPr eaLnBrk="1" hangingPunct="1"/>
            <a:r>
              <a:rPr lang="en-US" altLang="en-US" dirty="0"/>
              <a:t>Society for Siberian Irises (SSI)</a:t>
            </a:r>
          </a:p>
        </p:txBody>
      </p:sp>
      <p:sp>
        <p:nvSpPr>
          <p:cNvPr id="112643" name="Rectangle 3"/>
          <p:cNvSpPr>
            <a:spLocks noGrp="1" noChangeArrowheads="1"/>
          </p:cNvSpPr>
          <p:nvPr>
            <p:ph type="body" idx="1"/>
          </p:nvPr>
        </p:nvSpPr>
        <p:spPr>
          <a:xfrm>
            <a:off x="4191000" y="1981200"/>
            <a:ext cx="4648200" cy="2895600"/>
          </a:xfrm>
        </p:spPr>
        <p:txBody>
          <a:bodyPr/>
          <a:lstStyle/>
          <a:p>
            <a:pPr marL="0" indent="0" eaLnBrk="1" hangingPunct="1">
              <a:buNone/>
            </a:pPr>
            <a:r>
              <a:rPr lang="en-US" altLang="en-US" sz="2000" dirty="0"/>
              <a:t>President:</a:t>
            </a:r>
            <a:r>
              <a:rPr lang="en-US" altLang="en-US" sz="2000" b="0" dirty="0"/>
              <a:t> Patrick Spence, e-mail:  </a:t>
            </a:r>
            <a:r>
              <a:rPr lang="en-US" altLang="en-US" sz="2000" b="0" dirty="0">
                <a:hlinkClick r:id="rId3"/>
              </a:rPr>
              <a:t>Patrick@CascadiaIrisGardens.com</a:t>
            </a:r>
            <a:br>
              <a:rPr lang="en-US" altLang="en-US" sz="2000" b="0" dirty="0"/>
            </a:br>
            <a:r>
              <a:rPr lang="en-US" altLang="en-US" sz="2000" dirty="0"/>
              <a:t>Membership:</a:t>
            </a:r>
            <a:r>
              <a:rPr lang="en-US" altLang="en-US" sz="2000" b="0" dirty="0"/>
              <a:t> Bob Bauer, email: </a:t>
            </a:r>
            <a:r>
              <a:rPr lang="en-US" sz="2000" b="0" dirty="0"/>
              <a:t> </a:t>
            </a:r>
            <a:r>
              <a:rPr lang="en-US" sz="2000" b="0" dirty="0">
                <a:hlinkClick r:id="rId4"/>
              </a:rPr>
              <a:t>ensata@aol.com</a:t>
            </a:r>
            <a:r>
              <a:rPr lang="en-US" altLang="en-US" sz="2000" b="0" dirty="0"/>
              <a:t> </a:t>
            </a:r>
            <a:br>
              <a:rPr lang="en-US" altLang="en-US" sz="2000" b="0" dirty="0"/>
            </a:br>
            <a:r>
              <a:rPr lang="en-US" altLang="en-US" sz="2000" b="0" dirty="0"/>
              <a:t>website: </a:t>
            </a:r>
            <a:r>
              <a:rPr lang="en-US" sz="2000" b="0" dirty="0"/>
              <a:t> </a:t>
            </a:r>
            <a:r>
              <a:rPr lang="en-US" sz="2000" b="0" dirty="0">
                <a:hlinkClick r:id="rId5"/>
              </a:rPr>
              <a:t>www.siberianirises.org</a:t>
            </a:r>
            <a:r>
              <a:rPr lang="en-US" sz="2000" b="0" dirty="0"/>
              <a:t> </a:t>
            </a:r>
          </a:p>
          <a:p>
            <a:pPr marL="0" indent="0" eaLnBrk="1" hangingPunct="1">
              <a:buNone/>
            </a:pPr>
            <a:endParaRPr lang="en-US" sz="1600" b="0" dirty="0"/>
          </a:p>
          <a:p>
            <a:pPr marL="0" indent="0" eaLnBrk="1" hangingPunct="1">
              <a:buNone/>
            </a:pPr>
            <a:endParaRPr lang="en-US" sz="1600" b="0" dirty="0"/>
          </a:p>
          <a:p>
            <a:pPr marL="0" indent="0" eaLnBrk="1" hangingPunct="1">
              <a:buNone/>
            </a:pPr>
            <a:endParaRPr lang="en-US" altLang="en-US" sz="1600" b="0" dirty="0"/>
          </a:p>
        </p:txBody>
      </p:sp>
      <p:pic>
        <p:nvPicPr>
          <p:cNvPr id="55298"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90500" y="914400"/>
            <a:ext cx="3429000" cy="312145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048293"/>
      </p:ext>
    </p:extLst>
  </p:cSld>
  <p:clrMapOvr>
    <a:masterClrMapping/>
  </p:clrMapOvr>
  <p:transition advTm="6000"/>
</p:sld>
</file>

<file path=ppt/tags/tag1.xml><?xml version="1.0" encoding="utf-8"?>
<p:tagLst xmlns:a="http://schemas.openxmlformats.org/drawingml/2006/main" xmlns:r="http://schemas.openxmlformats.org/officeDocument/2006/relationships" xmlns:p="http://schemas.openxmlformats.org/presentationml/2006/main">
  <p:tag name="TIMING" val="|3.8|1.1|0.9"/>
</p:tagLst>
</file>

<file path=ppt/tags/tag10.xml><?xml version="1.0" encoding="utf-8"?>
<p:tagLst xmlns:a="http://schemas.openxmlformats.org/drawingml/2006/main" xmlns:r="http://schemas.openxmlformats.org/officeDocument/2006/relationships" xmlns:p="http://schemas.openxmlformats.org/presentationml/2006/main">
  <p:tag name="TIMING" val="|3.9|4|6.3"/>
</p:tagLst>
</file>

<file path=ppt/tags/tag11.xml><?xml version="1.0" encoding="utf-8"?>
<p:tagLst xmlns:a="http://schemas.openxmlformats.org/drawingml/2006/main" xmlns:r="http://schemas.openxmlformats.org/officeDocument/2006/relationships" xmlns:p="http://schemas.openxmlformats.org/presentationml/2006/main">
  <p:tag name="TIMING" val="|4.2|9.9|3.5|3.7"/>
</p:tagLst>
</file>

<file path=ppt/tags/tag12.xml><?xml version="1.0" encoding="utf-8"?>
<p:tagLst xmlns:a="http://schemas.openxmlformats.org/drawingml/2006/main" xmlns:r="http://schemas.openxmlformats.org/officeDocument/2006/relationships" xmlns:p="http://schemas.openxmlformats.org/presentationml/2006/main">
  <p:tag name="TIMING" val="|0.4|3.2|3.7"/>
</p:tagLst>
</file>

<file path=ppt/tags/tag13.xml><?xml version="1.0" encoding="utf-8"?>
<p:tagLst xmlns:a="http://schemas.openxmlformats.org/drawingml/2006/main" xmlns:r="http://schemas.openxmlformats.org/officeDocument/2006/relationships" xmlns:p="http://schemas.openxmlformats.org/presentationml/2006/main">
  <p:tag name="TIMING" val="|1.2|2.4|4.4"/>
</p:tagLst>
</file>

<file path=ppt/tags/tag14.xml><?xml version="1.0" encoding="utf-8"?>
<p:tagLst xmlns:a="http://schemas.openxmlformats.org/drawingml/2006/main" xmlns:r="http://schemas.openxmlformats.org/officeDocument/2006/relationships" xmlns:p="http://schemas.openxmlformats.org/presentationml/2006/main">
  <p:tag name="TIMING" val="|10.1|3.8|3.9"/>
</p:tagLst>
</file>

<file path=ppt/tags/tag15.xml><?xml version="1.0" encoding="utf-8"?>
<p:tagLst xmlns:a="http://schemas.openxmlformats.org/drawingml/2006/main" xmlns:r="http://schemas.openxmlformats.org/officeDocument/2006/relationships" xmlns:p="http://schemas.openxmlformats.org/presentationml/2006/main">
  <p:tag name="TIMING" val="|10.1|3.8|3.9"/>
</p:tagLst>
</file>

<file path=ppt/tags/tag16.xml><?xml version="1.0" encoding="utf-8"?>
<p:tagLst xmlns:a="http://schemas.openxmlformats.org/drawingml/2006/main" xmlns:r="http://schemas.openxmlformats.org/officeDocument/2006/relationships" xmlns:p="http://schemas.openxmlformats.org/presentationml/2006/main">
  <p:tag name="TIMING" val="|10.1|3.8|3.9"/>
</p:tagLst>
</file>

<file path=ppt/tags/tag17.xml><?xml version="1.0" encoding="utf-8"?>
<p:tagLst xmlns:a="http://schemas.openxmlformats.org/drawingml/2006/main" xmlns:r="http://schemas.openxmlformats.org/officeDocument/2006/relationships" xmlns:p="http://schemas.openxmlformats.org/presentationml/2006/main">
  <p:tag name="TIMING" val="|0.1|2.8|5.3|3|4.1|3.6|2"/>
</p:tagLst>
</file>

<file path=ppt/tags/tag18.xml><?xml version="1.0" encoding="utf-8"?>
<p:tagLst xmlns:a="http://schemas.openxmlformats.org/drawingml/2006/main" xmlns:r="http://schemas.openxmlformats.org/officeDocument/2006/relationships" xmlns:p="http://schemas.openxmlformats.org/presentationml/2006/main">
  <p:tag name="TIMING" val="|0.2|3|3|3.9|2.6|2.2|2.7|3|1.8"/>
</p:tagLst>
</file>

<file path=ppt/tags/tag19.xml><?xml version="1.0" encoding="utf-8"?>
<p:tagLst xmlns:a="http://schemas.openxmlformats.org/drawingml/2006/main" xmlns:r="http://schemas.openxmlformats.org/officeDocument/2006/relationships" xmlns:p="http://schemas.openxmlformats.org/presentationml/2006/main">
  <p:tag name="TIMING" val="|0.2|3|3|3.9|2.6|2.2|2.7|3|1.8"/>
</p:tagLst>
</file>

<file path=ppt/tags/tag2.xml><?xml version="1.0" encoding="utf-8"?>
<p:tagLst xmlns:a="http://schemas.openxmlformats.org/drawingml/2006/main" xmlns:r="http://schemas.openxmlformats.org/officeDocument/2006/relationships" xmlns:p="http://schemas.openxmlformats.org/presentationml/2006/main">
  <p:tag name="TIMING" val="|4.5|1.9|3.8"/>
</p:tagLst>
</file>

<file path=ppt/tags/tag20.xml><?xml version="1.0" encoding="utf-8"?>
<p:tagLst xmlns:a="http://schemas.openxmlformats.org/drawingml/2006/main" xmlns:r="http://schemas.openxmlformats.org/officeDocument/2006/relationships" xmlns:p="http://schemas.openxmlformats.org/presentationml/2006/main">
  <p:tag name="TIMING" val="|0.2|3|3|3.9|2.6|2.2|2.7|3|1.8"/>
</p:tagLst>
</file>

<file path=ppt/tags/tag21.xml><?xml version="1.0" encoding="utf-8"?>
<p:tagLst xmlns:a="http://schemas.openxmlformats.org/drawingml/2006/main" xmlns:r="http://schemas.openxmlformats.org/officeDocument/2006/relationships" xmlns:p="http://schemas.openxmlformats.org/presentationml/2006/main">
  <p:tag name="TIMING" val="|2.8"/>
</p:tagLst>
</file>

<file path=ppt/tags/tag22.xml><?xml version="1.0" encoding="utf-8"?>
<p:tagLst xmlns:a="http://schemas.openxmlformats.org/drawingml/2006/main" xmlns:r="http://schemas.openxmlformats.org/officeDocument/2006/relationships" xmlns:p="http://schemas.openxmlformats.org/presentationml/2006/main">
  <p:tag name="TIMING" val="|3.6|4.6|3.5|3.4"/>
</p:tagLst>
</file>

<file path=ppt/tags/tag23.xml><?xml version="1.0" encoding="utf-8"?>
<p:tagLst xmlns:a="http://schemas.openxmlformats.org/drawingml/2006/main" xmlns:r="http://schemas.openxmlformats.org/officeDocument/2006/relationships" xmlns:p="http://schemas.openxmlformats.org/presentationml/2006/main">
  <p:tag name="TIMING" val="|0.8"/>
</p:tagLst>
</file>

<file path=ppt/tags/tag24.xml><?xml version="1.0" encoding="utf-8"?>
<p:tagLst xmlns:a="http://schemas.openxmlformats.org/drawingml/2006/main" xmlns:r="http://schemas.openxmlformats.org/officeDocument/2006/relationships" xmlns:p="http://schemas.openxmlformats.org/presentationml/2006/main">
  <p:tag name="TIMING" val="|0.7|2.7|2.8|2.2|2.2|4.3|1.8|2|2.7|2.2"/>
</p:tagLst>
</file>

<file path=ppt/tags/tag3.xml><?xml version="1.0" encoding="utf-8"?>
<p:tagLst xmlns:a="http://schemas.openxmlformats.org/drawingml/2006/main" xmlns:r="http://schemas.openxmlformats.org/officeDocument/2006/relationships" xmlns:p="http://schemas.openxmlformats.org/presentationml/2006/main">
  <p:tag name="TIMING" val="|2.2|9.5|1.1|0.9|2.4|0.6|1.2|2.7|1.1|0.6|1.7|0.6"/>
</p:tagLst>
</file>

<file path=ppt/tags/tag4.xml><?xml version="1.0" encoding="utf-8"?>
<p:tagLst xmlns:a="http://schemas.openxmlformats.org/drawingml/2006/main" xmlns:r="http://schemas.openxmlformats.org/officeDocument/2006/relationships" xmlns:p="http://schemas.openxmlformats.org/presentationml/2006/main">
  <p:tag name="TIMING" val="|0.2|0.4|0.8|2.6|0.9|1|2.4|1|0.7"/>
</p:tagLst>
</file>

<file path=ppt/tags/tag5.xml><?xml version="1.0" encoding="utf-8"?>
<p:tagLst xmlns:a="http://schemas.openxmlformats.org/drawingml/2006/main" xmlns:r="http://schemas.openxmlformats.org/officeDocument/2006/relationships" xmlns:p="http://schemas.openxmlformats.org/presentationml/2006/main">
  <p:tag name="TIMING" val="|0.8|3.5|5|1.9|2.9|3.1|2.4|3|2.7|2.8|2.7|2.8|3.6|3.2|2.8|3.1|2.5|3.3|2.9|3.1|2.7|2.8|2.5|3.5|2.7|2.3|2.6"/>
</p:tagLst>
</file>

<file path=ppt/tags/tag6.xml><?xml version="1.0" encoding="utf-8"?>
<p:tagLst xmlns:a="http://schemas.openxmlformats.org/drawingml/2006/main" xmlns:r="http://schemas.openxmlformats.org/officeDocument/2006/relationships" xmlns:p="http://schemas.openxmlformats.org/presentationml/2006/main">
  <p:tag name="TIMING" val="|5.8|3.1"/>
</p:tagLst>
</file>

<file path=ppt/tags/tag7.xml><?xml version="1.0" encoding="utf-8"?>
<p:tagLst xmlns:a="http://schemas.openxmlformats.org/drawingml/2006/main" xmlns:r="http://schemas.openxmlformats.org/officeDocument/2006/relationships" xmlns:p="http://schemas.openxmlformats.org/presentationml/2006/main">
  <p:tag name="TIMING" val="|1.7"/>
</p:tagLst>
</file>

<file path=ppt/tags/tag8.xml><?xml version="1.0" encoding="utf-8"?>
<p:tagLst xmlns:a="http://schemas.openxmlformats.org/drawingml/2006/main" xmlns:r="http://schemas.openxmlformats.org/officeDocument/2006/relationships" xmlns:p="http://schemas.openxmlformats.org/presentationml/2006/main">
  <p:tag name="TIMING" val="|6.2|6.5|3.3|4.1|5.4|3.6|3.6"/>
</p:tagLst>
</file>

<file path=ppt/tags/tag9.xml><?xml version="1.0" encoding="utf-8"?>
<p:tagLst xmlns:a="http://schemas.openxmlformats.org/drawingml/2006/main" xmlns:r="http://schemas.openxmlformats.org/officeDocument/2006/relationships" xmlns:p="http://schemas.openxmlformats.org/presentationml/2006/main">
  <p:tag name="TIMING" val="|1.5|3.1|6.2|6.5"/>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CCFF99"/>
        </a:solidFill>
        <a:ln w="9525" cap="flat" cmpd="sng" algn="ctr">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CCFF99"/>
        </a:solidFill>
        <a:ln w="9525" cap="flat" cmpd="sng" algn="ctr">
          <a:solidFill>
            <a:srgbClr val="00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7656</TotalTime>
  <Words>10780</Words>
  <Application>Microsoft Office PowerPoint</Application>
  <PresentationFormat>On-screen Show (4:3)</PresentationFormat>
  <Paragraphs>599</Paragraphs>
  <Slides>75</Slides>
  <Notes>38</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81" baseType="lpstr">
      <vt:lpstr>Arial</vt:lpstr>
      <vt:lpstr>Comic Sans MS</vt:lpstr>
      <vt:lpstr>Monotype Corsiva</vt:lpstr>
      <vt:lpstr>Default Design</vt:lpstr>
      <vt:lpstr>CorelDRAW</vt:lpstr>
      <vt:lpstr>Document</vt:lpstr>
      <vt:lpstr>American Iris Society AIS</vt:lpstr>
      <vt:lpstr>Outline</vt:lpstr>
      <vt:lpstr>24 Regions</vt:lpstr>
      <vt:lpstr>Zoom Meetings</vt:lpstr>
      <vt:lpstr>Local Iris Societies</vt:lpstr>
      <vt:lpstr>AIS Sections and Cooperating Societies</vt:lpstr>
      <vt:lpstr>AIS Sections</vt:lpstr>
      <vt:lpstr>Median Iris Society</vt:lpstr>
      <vt:lpstr>Society for Siberian Irises (SSI)</vt:lpstr>
      <vt:lpstr>Spuria Iris Society</vt:lpstr>
      <vt:lpstr>Society for Japanese Irises</vt:lpstr>
      <vt:lpstr>Reblooming Iris Society</vt:lpstr>
      <vt:lpstr>Dwarf Iris Society</vt:lpstr>
      <vt:lpstr>Society for Pacific Coast Native Irises (SPCNI)</vt:lpstr>
      <vt:lpstr>Species Iris Group of North America (SIGNA)</vt:lpstr>
      <vt:lpstr>Historic Iris Preservation Society (HIPS)</vt:lpstr>
      <vt:lpstr>Society for Louisiana Irises (SLI)</vt:lpstr>
      <vt:lpstr>Novelty Iris Society</vt:lpstr>
      <vt:lpstr>Cooperating Societies</vt:lpstr>
      <vt:lpstr>Aril Society International (ASI)</vt:lpstr>
      <vt:lpstr>Tall Bearded Iris Society (TBIS)</vt:lpstr>
      <vt:lpstr>AIS  Activities</vt:lpstr>
      <vt:lpstr>Changes Over  The Years</vt:lpstr>
      <vt:lpstr>How does the AIS Improve the Iris?</vt:lpstr>
      <vt:lpstr>How does the AIS Improve the Iris?</vt:lpstr>
      <vt:lpstr>Dykes Memorial Medal</vt:lpstr>
      <vt:lpstr>Dykes Display Gardens</vt:lpstr>
      <vt:lpstr>Changes in Dykes Medal Winners Throughout the Years</vt:lpstr>
      <vt:lpstr>Changes in Dykes Medal Winners Throughout the Years</vt:lpstr>
      <vt:lpstr>Changes in Dykes Medal Winners Throughout the Years</vt:lpstr>
      <vt:lpstr>How does AIS improve the iris?</vt:lpstr>
      <vt:lpstr>Display Gardens Nation-wide</vt:lpstr>
      <vt:lpstr>Additional Activities</vt:lpstr>
      <vt:lpstr>How does the AIS Preserve Heirloom Irises?</vt:lpstr>
      <vt:lpstr>Historic Iris Preservation Society Activities</vt:lpstr>
      <vt:lpstr>Historic Iris Display Gardens</vt:lpstr>
      <vt:lpstr>Presby Historic Iris  Display Garden, NJ</vt:lpstr>
      <vt:lpstr>Historic Iris Display Gardens</vt:lpstr>
      <vt:lpstr>How Does AIS Conserve Native Irises?</vt:lpstr>
      <vt:lpstr>SIGNA Activities</vt:lpstr>
      <vt:lpstr>SIGNA Seed Exchange</vt:lpstr>
      <vt:lpstr>Seed Exchange</vt:lpstr>
      <vt:lpstr>How Does AIS Conserve Native Irises?</vt:lpstr>
      <vt:lpstr>SPCNI Activities</vt:lpstr>
      <vt:lpstr>How Does AIS Conserve Native Irises?</vt:lpstr>
      <vt:lpstr>Louisianas Species Preservation Project</vt:lpstr>
      <vt:lpstr>Louisiana’s Display Garden</vt:lpstr>
      <vt:lpstr>How does the AIS Provide Information About Irises?</vt:lpstr>
      <vt:lpstr>How does the AIS promote the iris?</vt:lpstr>
      <vt:lpstr>How does the AIS educate the public?</vt:lpstr>
      <vt:lpstr>How does the AIS educate the public?</vt:lpstr>
      <vt:lpstr>How does AIS educate youth?</vt:lpstr>
      <vt:lpstr>How does the AIS educate the public?</vt:lpstr>
      <vt:lpstr>Facebook</vt:lpstr>
      <vt:lpstr>AIS Hager/DuBois Memorial Iris Library</vt:lpstr>
      <vt:lpstr>AIS Hager/DuBois Memorial Iris Library</vt:lpstr>
      <vt:lpstr>AIS Research</vt:lpstr>
      <vt:lpstr>AIS Membership Benefits</vt:lpstr>
      <vt:lpstr>AIS Membership Benefits</vt:lpstr>
      <vt:lpstr>Bulletin</vt:lpstr>
      <vt:lpstr>News and Notes</vt:lpstr>
      <vt:lpstr>AIS National Convention</vt:lpstr>
      <vt:lpstr>Convention Events</vt:lpstr>
      <vt:lpstr>Events (cont)</vt:lpstr>
      <vt:lpstr>Iris  Nurseries</vt:lpstr>
      <vt:lpstr>AIS National Convention Display Gardens</vt:lpstr>
      <vt:lpstr>Opportunity to See the Latest Seedlings</vt:lpstr>
      <vt:lpstr>AIS is the Official  Registry For The Entire World</vt:lpstr>
      <vt:lpstr>Official World  Registry</vt:lpstr>
      <vt:lpstr>AIS Membership</vt:lpstr>
      <vt:lpstr>You Too Can Join</vt:lpstr>
      <vt:lpstr>E-Membership</vt:lpstr>
      <vt:lpstr>$25 Voucher for Joining or Upgrading</vt:lpstr>
      <vt:lpstr>Membership Fees</vt:lpstr>
      <vt:lpstr>The End</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scarlett.ayres</dc:creator>
  <cp:lastModifiedBy>Scarlett Ayres</cp:lastModifiedBy>
  <cp:revision>194</cp:revision>
  <dcterms:created xsi:type="dcterms:W3CDTF">2006-10-03T18:58:28Z</dcterms:created>
  <dcterms:modified xsi:type="dcterms:W3CDTF">2021-07-12T10:19:42Z</dcterms:modified>
</cp:coreProperties>
</file>